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71" r:id="rId4"/>
    <p:sldId id="259" r:id="rId5"/>
    <p:sldId id="260" r:id="rId6"/>
    <p:sldId id="261" r:id="rId7"/>
    <p:sldId id="263" r:id="rId8"/>
    <p:sldId id="264" r:id="rId9"/>
    <p:sldId id="262" r:id="rId10"/>
    <p:sldId id="258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20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65033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91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812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87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641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908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285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92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6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17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43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78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379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660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40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1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600200"/>
            <a:ext cx="9144000" cy="36576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438"/>
            <a:ext cx="1827407" cy="6859503"/>
            <a:chOff x="0" y="-1438"/>
            <a:chExt cx="798029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7" cy="6859503"/>
            <a:chOff x="0" y="-1438"/>
            <a:chExt cx="798029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090913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22" name="Shape 22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25" name="Shape 25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Shape 27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37" name="Shape 37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" name="Shape 49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50" name="Shape 50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58" name="Shape 58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" name="Shape 60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61" name="Shape 61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69" name="Shape 69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72" name="Shape 72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ordinate.anagorny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Melancholic/Coordinate-tracker" TargetMode="External"/><Relationship Id="rId4" Type="http://schemas.openxmlformats.org/officeDocument/2006/relationships/hyperlink" Target="https://github.com/Melancholic/Coordinat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685800" y="2090913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3600" dirty="0">
                <a:latin typeface="Arial"/>
                <a:ea typeface="Arial"/>
                <a:cs typeface="Arial"/>
                <a:sym typeface="Arial"/>
              </a:rPr>
              <a:t>Выпускная квалификационная  работа </a:t>
            </a:r>
            <a:r>
              <a:rPr lang="ru" sz="3600" dirty="0" smtClean="0">
                <a:latin typeface="Arial"/>
                <a:ea typeface="Arial"/>
                <a:cs typeface="Arial"/>
                <a:sym typeface="Arial"/>
              </a:rPr>
              <a:t>магистра</a:t>
            </a:r>
            <a:endParaRPr lang="ru"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Анализ технологии построения системы обработки </a:t>
            </a:r>
            <a:r>
              <a:rPr lang="ru-RU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геоданных</a:t>
            </a:r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на </a:t>
            </a:r>
            <a:r>
              <a:rPr lang="ru-RU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примере 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web-</a:t>
            </a:r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сервиса «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Coordinate»</a:t>
            </a:r>
            <a:endParaRPr lang="ru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ubTitle" idx="2"/>
          </p:nvPr>
        </p:nvSpPr>
        <p:spPr>
          <a:xfrm>
            <a:off x="838200" y="527685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Исполнитель: ст-т Нагорный А.А.</a:t>
            </a:r>
          </a:p>
          <a:p>
            <a:pPr lvl="0" rtl="0">
              <a:spcBef>
                <a:spcPts val="0"/>
              </a:spcBef>
              <a:buNone/>
            </a:pPr>
            <a:r>
              <a:rPr lang="ru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Руководитель: к.т.н., доц. Челпанов А.В.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Анализ картографических решений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25" y="1622698"/>
            <a:ext cx="2552699" cy="42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761" y="1278425"/>
            <a:ext cx="2136224" cy="12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5862200" y="3870625"/>
            <a:ext cx="60599" cy="1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850" y="1403771"/>
            <a:ext cx="2754599" cy="99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525" y="2360475"/>
            <a:ext cx="1957699" cy="18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2983" y="2360475"/>
            <a:ext cx="2093542" cy="183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8875" y="2360475"/>
            <a:ext cx="2083394" cy="18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62775" y="4450775"/>
            <a:ext cx="2552699" cy="18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Свободный проект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API: Leaflet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Большое  сообщество</a:t>
            </a:r>
          </a:p>
          <a:p>
            <a:pPr marL="457200" lvl="0" indent="-3175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Сравнительно малый функционал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838800" y="4450775"/>
            <a:ext cx="2896199" cy="18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Коммерческий проект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Free for non-comercial use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API: Leaflet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Крупное  сообщество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Качественная документация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Широкий функционал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Простота использования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994775" y="4450775"/>
            <a:ext cx="2838900" cy="18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Коммерческий проект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Free for non-comercial use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API: Google maps API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Качественная документация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Наличие тех. поддержки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Широкий функционал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Ограничения на показы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Графическое представление статистических данных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25" y="4349625"/>
            <a:ext cx="2179478" cy="188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075" y="1709325"/>
            <a:ext cx="2364525" cy="16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4300" y="4349625"/>
            <a:ext cx="4822500" cy="18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725" y="1709325"/>
            <a:ext cx="4953309" cy="16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Контроль исключений</a:t>
            </a:r>
          </a:p>
          <a:p>
            <a:pPr>
              <a:spcBef>
                <a:spcPts val="0"/>
              </a:spcBef>
              <a:buNone/>
            </a:pPr>
            <a:r>
              <a:rPr lang="ru" sz="1200"/>
              <a:t>Hello, Exception!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314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Исключения фиксируются:</a:t>
            </a:r>
          </a:p>
          <a:p>
            <a:pPr marL="457200" lvl="0" indent="-4191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В логах</a:t>
            </a:r>
          </a:p>
          <a:p>
            <a:pPr marL="457200" lvl="0" indent="-4191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В базе данных </a:t>
            </a:r>
            <a:r>
              <a:rPr lang="ru" sz="1400">
                <a:solidFill>
                  <a:schemeClr val="lt2"/>
                </a:solidFill>
              </a:rPr>
              <a:t>(ExceptionLogger::LoggedException)</a:t>
            </a:r>
          </a:p>
          <a:p>
            <a:pPr marL="457200" lvl="0" indent="-4191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В E-mail уведомлении администратору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666750" y="5030925"/>
            <a:ext cx="4217099" cy="129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Исключение не обрабатывается!</a:t>
            </a:r>
          </a:p>
          <a:p>
            <a:pPr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После фиксации, оно вновь будет выброшено на уровень выше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x="4294175" y="1701937"/>
            <a:ext cx="4489874" cy="3536845"/>
            <a:chOff x="4294175" y="1701937"/>
            <a:chExt cx="4489874" cy="3536845"/>
          </a:xfrm>
        </p:grpSpPr>
        <p:sp>
          <p:nvSpPr>
            <p:cNvPr id="208" name="Shape 208"/>
            <p:cNvSpPr txBox="1"/>
            <p:nvPr/>
          </p:nvSpPr>
          <p:spPr>
            <a:xfrm>
              <a:off x="4559080" y="4562351"/>
              <a:ext cx="3960057" cy="6764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Часть письма с информацией об исключении</a:t>
              </a:r>
            </a:p>
          </p:txBody>
        </p:sp>
        <p:pic>
          <p:nvPicPr>
            <p:cNvPr id="209" name="Shape 20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94175" y="1701937"/>
              <a:ext cx="4489874" cy="2941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Администрирование проекта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675" y="1600200"/>
            <a:ext cx="4215426" cy="3768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39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Админ-панель доступна по адресу</a:t>
            </a:r>
          </a:p>
          <a:p>
            <a:pPr rtl="0"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[COORDINATE_ROOT]/admin для пользователей с правами администратора</a:t>
            </a:r>
          </a:p>
          <a:p>
            <a:pPr rtl="0">
              <a:spcBef>
                <a:spcPts val="0"/>
              </a:spcBef>
              <a:buNone/>
            </a:pPr>
            <a:endParaRPr sz="1800">
              <a:solidFill>
                <a:schemeClr val="lt2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sz="2400">
                <a:solidFill>
                  <a:schemeClr val="lt2"/>
                </a:solidFill>
              </a:rPr>
              <a:t>Управление ресурсами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sz="2400">
                <a:solidFill>
                  <a:schemeClr val="lt2"/>
                </a:solidFill>
              </a:rPr>
              <a:t>Просмотр внутренней статистики  сервиса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sz="2400">
                <a:solidFill>
                  <a:schemeClr val="lt2"/>
                </a:solidFill>
              </a:rPr>
              <a:t>Отображение состояния БД</a:t>
            </a:r>
          </a:p>
          <a:p>
            <a:pPr>
              <a:spcBef>
                <a:spcPts val="0"/>
              </a:spcBef>
              <a:buNone/>
            </a:pP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Администрирование сервера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91850" y="1610600"/>
            <a:ext cx="4114800" cy="489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Администрирование сервера ведется по SSH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lt2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Для защиты от внешних атак используются iptables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lt2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</a:rPr>
              <a:t>Для защиты ssh используется fail2ban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lt2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lt2"/>
                </a:solidFill>
              </a:rPr>
              <a:t>Для администрирования  СУБД применяются стандартные утилиты (pg_dump, psql) и PgAdmin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605375" y="4959725"/>
            <a:ext cx="3726900" cy="81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Резервирование заключается в создании резервных копий БД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911075" y="4117650"/>
            <a:ext cx="3115499" cy="60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ru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Создание дампа БД и сохранение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ru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в Яндекс.диск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200" y="1610600"/>
            <a:ext cx="46672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Достигнутые результаты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2630625"/>
            <a:ext cx="8229600" cy="2919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sz="2400">
                <a:solidFill>
                  <a:schemeClr val="lt2"/>
                </a:solidFill>
              </a:rPr>
              <a:t>Web-приложение разработано и развернуто в публичном доступе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sz="2400">
                <a:solidFill>
                  <a:schemeClr val="lt2"/>
                </a:solidFill>
              </a:rPr>
              <a:t>Разработано мобильное приложение для трекера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sz="2400">
                <a:solidFill>
                  <a:schemeClr val="lt2"/>
                </a:solidFill>
              </a:rPr>
              <a:t>Проработаны вопросы надежности, отказоустойчивости и резервного копирования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Благодарю за внимание!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37950" y="2908075"/>
            <a:ext cx="8468100" cy="140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sz="1800" u="sng">
                <a:solidFill>
                  <a:srgbClr val="F3F3F3"/>
                </a:solidFill>
                <a:hlinkClick r:id="rId3"/>
              </a:rPr>
              <a:t>Coordinate</a:t>
            </a:r>
            <a:r>
              <a:rPr lang="ru" sz="1800">
                <a:solidFill>
                  <a:srgbClr val="F3F3F3"/>
                </a:solidFill>
              </a:rPr>
              <a:t> </a:t>
            </a:r>
            <a:r>
              <a:rPr lang="ru" sz="1800">
                <a:solidFill>
                  <a:schemeClr val="lt2"/>
                </a:solidFill>
              </a:rPr>
              <a:t>- Ссылка на Web-сайт проекта</a:t>
            </a:r>
          </a:p>
          <a:p>
            <a:pPr rtl="0">
              <a:spcBef>
                <a:spcPts val="0"/>
              </a:spcBef>
              <a:buNone/>
            </a:pPr>
            <a:r>
              <a:rPr lang="ru" sz="1800" u="sng">
                <a:solidFill>
                  <a:srgbClr val="EFEFEF"/>
                </a:solidFill>
                <a:hlinkClick r:id="rId4"/>
              </a:rPr>
              <a:t>GitHub-Coordinate</a:t>
            </a:r>
            <a:r>
              <a:rPr lang="ru" sz="1800">
                <a:solidFill>
                  <a:srgbClr val="EFEFEF"/>
                </a:solidFill>
              </a:rPr>
              <a:t> </a:t>
            </a:r>
            <a:r>
              <a:rPr lang="ru" sz="1800">
                <a:solidFill>
                  <a:schemeClr val="lt2"/>
                </a:solidFill>
              </a:rPr>
              <a:t>- Ссылка на репозиторий Rails-приложения</a:t>
            </a:r>
          </a:p>
          <a:p>
            <a:pPr>
              <a:spcBef>
                <a:spcPts val="0"/>
              </a:spcBef>
              <a:buNone/>
            </a:pPr>
            <a:r>
              <a:rPr lang="ru" sz="1800" u="sng">
                <a:solidFill>
                  <a:srgbClr val="F3F3F3"/>
                </a:solidFill>
                <a:hlinkClick r:id="rId5"/>
              </a:rPr>
              <a:t>GitHub-Coordinate-Tracker </a:t>
            </a:r>
            <a:r>
              <a:rPr lang="ru" sz="1800">
                <a:solidFill>
                  <a:schemeClr val="lt2"/>
                </a:solidFill>
              </a:rPr>
              <a:t>- Ссылка на репозиторий мобильного приложения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3525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dirty="0"/>
              <a:t>Задачи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/>
              <a:t>Анализ технологий и решений системы “Coordinate”.</a:t>
            </a:r>
            <a:br>
              <a:rPr lang="ru" dirty="0"/>
            </a:br>
            <a:endParaRPr lang="ru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/>
              <a:t>Повышение надежности и отказоустойчивости.</a:t>
            </a:r>
            <a:br>
              <a:rPr lang="ru" dirty="0"/>
            </a:br>
            <a:endParaRPr lang="ru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/>
              <a:t>Модернизация и оптимизация компонентов системы.</a:t>
            </a:r>
            <a:endParaRPr lang="ru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СИСТЕМЕ </a:t>
            </a:r>
            <a:r>
              <a:rPr lang="en-US" dirty="0" smtClean="0"/>
              <a:t>“Coordinate”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2082521"/>
            <a:ext cx="8229600" cy="4036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Предназначена для мониторинга личного автотранспорта пользователей.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Основана на доступных потребителю технологиях.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Собирает, вычисляет и анализирует статистику.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Содержит интегрированные средства администрирования.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79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Используемые </a:t>
            </a:r>
          </a:p>
          <a:p>
            <a:pPr>
              <a:spcBef>
                <a:spcPts val="0"/>
              </a:spcBef>
              <a:buNone/>
            </a:pPr>
            <a:r>
              <a:rPr lang="ru"/>
              <a:t>средства и технологии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339900" y="2004907"/>
            <a:ext cx="1553249" cy="1571887"/>
            <a:chOff x="365875" y="1575662"/>
            <a:chExt cx="1553249" cy="1571887"/>
          </a:xfrm>
        </p:grpSpPr>
        <p:pic>
          <p:nvPicPr>
            <p:cNvPr id="107" name="Shape 107"/>
            <p:cNvPicPr preferRelativeResize="0"/>
            <p:nvPr/>
          </p:nvPicPr>
          <p:blipFill rotWithShape="1">
            <a:blip r:embed="rId3">
              <a:alphaModFix/>
            </a:blip>
            <a:srcRect t="13208" b="13208"/>
            <a:stretch/>
          </p:blipFill>
          <p:spPr>
            <a:xfrm>
              <a:off x="365875" y="1575662"/>
              <a:ext cx="1553249" cy="1142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Shape 108"/>
            <p:cNvSpPr txBox="1"/>
            <p:nvPr/>
          </p:nvSpPr>
          <p:spPr>
            <a:xfrm>
              <a:off x="475299" y="2702950"/>
              <a:ext cx="1334399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Ruby on Rails </a:t>
              </a:r>
            </a:p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09" name="Shape 109"/>
          <p:cNvGrpSpPr/>
          <p:nvPr/>
        </p:nvGrpSpPr>
        <p:grpSpPr>
          <a:xfrm>
            <a:off x="2176231" y="2035726"/>
            <a:ext cx="1086200" cy="1510250"/>
            <a:chOff x="2201550" y="1637300"/>
            <a:chExt cx="1086200" cy="1510250"/>
          </a:xfrm>
        </p:grpSpPr>
        <p:pic>
          <p:nvPicPr>
            <p:cNvPr id="110" name="Shape 110"/>
            <p:cNvPicPr preferRelativeResize="0"/>
            <p:nvPr/>
          </p:nvPicPr>
          <p:blipFill rotWithShape="1">
            <a:blip r:embed="rId4">
              <a:alphaModFix/>
            </a:blip>
            <a:srcRect l="24062" t="24579" r="23875" b="25330"/>
            <a:stretch/>
          </p:blipFill>
          <p:spPr>
            <a:xfrm>
              <a:off x="2201550" y="1637300"/>
              <a:ext cx="1086200" cy="104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Shape 111"/>
            <p:cNvSpPr txBox="1"/>
            <p:nvPr/>
          </p:nvSpPr>
          <p:spPr>
            <a:xfrm>
              <a:off x="2214250" y="2702950"/>
              <a:ext cx="1060799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Bootstrap</a:t>
              </a:r>
            </a:p>
          </p:txBody>
        </p:sp>
      </p:grpSp>
      <p:grpSp>
        <p:nvGrpSpPr>
          <p:cNvPr id="112" name="Shape 112"/>
          <p:cNvGrpSpPr/>
          <p:nvPr/>
        </p:nvGrpSpPr>
        <p:grpSpPr>
          <a:xfrm>
            <a:off x="3720387" y="2025451"/>
            <a:ext cx="1086200" cy="1530800"/>
            <a:chOff x="3794250" y="1616750"/>
            <a:chExt cx="1086200" cy="1530800"/>
          </a:xfrm>
        </p:grpSpPr>
        <p:pic>
          <p:nvPicPr>
            <p:cNvPr id="113" name="Shape 1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94250" y="1616750"/>
              <a:ext cx="1086200" cy="108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Shape 114"/>
            <p:cNvSpPr txBox="1"/>
            <p:nvPr/>
          </p:nvSpPr>
          <p:spPr>
            <a:xfrm>
              <a:off x="3964750" y="2702950"/>
              <a:ext cx="7452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Leaflet</a:t>
              </a: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5321149" y="2025451"/>
            <a:ext cx="1086199" cy="1530800"/>
            <a:chOff x="5351987" y="1616750"/>
            <a:chExt cx="1086199" cy="1530800"/>
          </a:xfrm>
        </p:grpSpPr>
        <p:pic>
          <p:nvPicPr>
            <p:cNvPr id="116" name="Shape 1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51987" y="1616750"/>
              <a:ext cx="1086199" cy="1086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Shape 117"/>
            <p:cNvSpPr txBox="1"/>
            <p:nvPr/>
          </p:nvSpPr>
          <p:spPr>
            <a:xfrm>
              <a:off x="5471037" y="2702950"/>
              <a:ext cx="8481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Mapbox</a:t>
              </a:r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6922606" y="2019107"/>
            <a:ext cx="1256700" cy="1543487"/>
            <a:chOff x="7020543" y="1604062"/>
            <a:chExt cx="1256700" cy="1543487"/>
          </a:xfrm>
        </p:grpSpPr>
        <p:pic>
          <p:nvPicPr>
            <p:cNvPr id="119" name="Shape 1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067006" y="1604062"/>
              <a:ext cx="1163774" cy="1086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Shape 120"/>
            <p:cNvSpPr txBox="1"/>
            <p:nvPr/>
          </p:nvSpPr>
          <p:spPr>
            <a:xfrm>
              <a:off x="7020543" y="2702950"/>
              <a:ext cx="12567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Android SDK</a:t>
              </a:r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1993925" y="4058634"/>
            <a:ext cx="1210200" cy="1636348"/>
            <a:chOff x="537387" y="3941100"/>
            <a:chExt cx="1210200" cy="1636348"/>
          </a:xfrm>
        </p:grpSpPr>
        <p:pic>
          <p:nvPicPr>
            <p:cNvPr id="122" name="Shape 1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99400" y="3941100"/>
              <a:ext cx="1086199" cy="1120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Shape 123"/>
            <p:cNvSpPr txBox="1"/>
            <p:nvPr/>
          </p:nvSpPr>
          <p:spPr>
            <a:xfrm>
              <a:off x="537387" y="5161648"/>
              <a:ext cx="12102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PostgreSQL</a:t>
              </a:r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6799943" y="4034157"/>
            <a:ext cx="1297500" cy="1660825"/>
            <a:chOff x="6979718" y="3958400"/>
            <a:chExt cx="1297500" cy="1660825"/>
          </a:xfrm>
        </p:grpSpPr>
        <p:pic>
          <p:nvPicPr>
            <p:cNvPr id="125" name="Shape 1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105792" y="3958400"/>
              <a:ext cx="1086200" cy="108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Shape 126"/>
            <p:cNvSpPr txBox="1"/>
            <p:nvPr/>
          </p:nvSpPr>
          <p:spPr>
            <a:xfrm>
              <a:off x="6979718" y="5174625"/>
              <a:ext cx="12975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Sublime Text</a:t>
              </a: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3497786" y="4034156"/>
            <a:ext cx="1406464" cy="1620151"/>
            <a:chOff x="1943285" y="3924635"/>
            <a:chExt cx="1406464" cy="1660842"/>
          </a:xfrm>
        </p:grpSpPr>
        <p:pic>
          <p:nvPicPr>
            <p:cNvPr id="128" name="Shape 12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139550" y="3924635"/>
              <a:ext cx="1210200" cy="1153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Shape 129"/>
            <p:cNvSpPr txBox="1"/>
            <p:nvPr/>
          </p:nvSpPr>
          <p:spPr>
            <a:xfrm>
              <a:off x="1943285" y="5177777"/>
              <a:ext cx="13935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Apache Server</a:t>
              </a: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477600" y="4053057"/>
            <a:ext cx="1256699" cy="1641925"/>
            <a:chOff x="477600" y="3945075"/>
            <a:chExt cx="1256699" cy="1641925"/>
          </a:xfrm>
        </p:grpSpPr>
        <p:pic>
          <p:nvPicPr>
            <p:cNvPr id="131" name="Shape 13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77600" y="3945075"/>
              <a:ext cx="1256699" cy="118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Shape 132"/>
            <p:cNvSpPr txBox="1"/>
            <p:nvPr/>
          </p:nvSpPr>
          <p:spPr>
            <a:xfrm>
              <a:off x="562800" y="5171200"/>
              <a:ext cx="10863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Highcharts</a:t>
              </a: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x="5197898" y="4088259"/>
            <a:ext cx="1297513" cy="1606715"/>
            <a:chOff x="5197898" y="4088259"/>
            <a:chExt cx="1297513" cy="1606715"/>
          </a:xfrm>
        </p:grpSpPr>
        <p:pic>
          <p:nvPicPr>
            <p:cNvPr id="134" name="Shape 134"/>
            <p:cNvPicPr preferRelativeResize="0"/>
            <p:nvPr/>
          </p:nvPicPr>
          <p:blipFill rotWithShape="1">
            <a:blip r:embed="rId12">
              <a:alphaModFix/>
            </a:blip>
            <a:srcRect r="-5351" b="-5351"/>
            <a:stretch/>
          </p:blipFill>
          <p:spPr>
            <a:xfrm>
              <a:off x="5197898" y="4088259"/>
              <a:ext cx="1297513" cy="1215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Shape 135"/>
            <p:cNvSpPr txBox="1"/>
            <p:nvPr/>
          </p:nvSpPr>
          <p:spPr>
            <a:xfrm>
              <a:off x="5586555" y="5250375"/>
              <a:ext cx="520199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chemeClr val="lt2"/>
                  </a:solidFill>
                </a:rPr>
                <a:t>GIT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Архитектура сервиса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28200" y="1636575"/>
            <a:ext cx="1697099" cy="108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u="sng">
                <a:solidFill>
                  <a:schemeClr val="lt2"/>
                </a:solidFill>
              </a:rPr>
              <a:t>Backend</a:t>
            </a:r>
            <a:r>
              <a:rPr lang="ru">
                <a:solidFill>
                  <a:schemeClr val="lt2"/>
                </a:solidFill>
              </a:rPr>
              <a:t> - серверная часть сервиса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28200" y="2611575"/>
            <a:ext cx="1697099" cy="108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u="sng">
                <a:solidFill>
                  <a:schemeClr val="lt2"/>
                </a:solidFill>
              </a:rPr>
              <a:t>Frontend</a:t>
            </a:r>
            <a:r>
              <a:rPr lang="ru">
                <a:solidFill>
                  <a:schemeClr val="lt2"/>
                </a:solidFill>
              </a:rPr>
              <a:t> - интерфейс, между пользователем и backend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28200" y="3993575"/>
            <a:ext cx="1783800" cy="108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u="sng">
                <a:solidFill>
                  <a:schemeClr val="lt2"/>
                </a:solidFill>
              </a:rPr>
              <a:t>API</a:t>
            </a:r>
            <a:r>
              <a:rPr lang="ru">
                <a:solidFill>
                  <a:schemeClr val="lt2"/>
                </a:solidFill>
              </a:rPr>
              <a:t> - интерфейс программирования приложений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2875019" y="1475875"/>
            <a:ext cx="5065515" cy="4836624"/>
            <a:chOff x="2875019" y="1475875"/>
            <a:chExt cx="5065515" cy="4836624"/>
          </a:xfrm>
        </p:grpSpPr>
        <p:sp>
          <p:nvSpPr>
            <p:cNvPr id="145" name="Shape 145"/>
            <p:cNvSpPr/>
            <p:nvPr/>
          </p:nvSpPr>
          <p:spPr>
            <a:xfrm>
              <a:off x="4628450" y="1475875"/>
              <a:ext cx="1558650" cy="714875"/>
            </a:xfrm>
            <a:prstGeom prst="flowChartMagneticDisk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СУБД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ru" sz="1200">
                  <a:solidFill>
                    <a:srgbClr val="434343"/>
                  </a:solidFill>
                </a:rPr>
                <a:t>(PostgreSQL)</a:t>
              </a:r>
            </a:p>
          </p:txBody>
        </p:sp>
        <p:grpSp>
          <p:nvGrpSpPr>
            <p:cNvPr id="146" name="Shape 146"/>
            <p:cNvGrpSpPr/>
            <p:nvPr/>
          </p:nvGrpSpPr>
          <p:grpSpPr>
            <a:xfrm>
              <a:off x="2875019" y="2437525"/>
              <a:ext cx="5065515" cy="1268700"/>
              <a:chOff x="2875019" y="2437525"/>
              <a:chExt cx="5065515" cy="1268700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2875019" y="2437525"/>
                <a:ext cx="5065515" cy="1082399"/>
              </a:xfrm>
              <a:prstGeom prst="flowChartAlternateProcess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ru">
                    <a:solidFill>
                      <a:srgbClr val="434343"/>
                    </a:solidFill>
                  </a:rPr>
                  <a:t>Backend (Ruby on Rails)</a:t>
                </a: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2875019" y="3108625"/>
                <a:ext cx="2549430" cy="597600"/>
              </a:xfrm>
              <a:prstGeom prst="flowChartAlternateProcess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ru">
                    <a:solidFill>
                      <a:srgbClr val="434343"/>
                    </a:solidFill>
                  </a:rPr>
                  <a:t>Web-site controller</a:t>
                </a: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5424444" y="3108625"/>
                <a:ext cx="2516084" cy="597600"/>
              </a:xfrm>
              <a:prstGeom prst="flowChartAlternateProcess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rtl="0">
                  <a:spcBef>
                    <a:spcPts val="0"/>
                  </a:spcBef>
                  <a:buNone/>
                </a:pPr>
                <a:r>
                  <a:rPr lang="ru">
                    <a:solidFill>
                      <a:srgbClr val="434343"/>
                    </a:solidFill>
                  </a:rPr>
                  <a:t>Mobile API</a:t>
                </a:r>
              </a:p>
              <a:p>
                <a:pPr algn="ctr">
                  <a:spcBef>
                    <a:spcPts val="0"/>
                  </a:spcBef>
                  <a:buNone/>
                </a:pPr>
                <a:r>
                  <a:rPr lang="ru">
                    <a:solidFill>
                      <a:srgbClr val="434343"/>
                    </a:solidFill>
                  </a:rPr>
                  <a:t>controller</a:t>
                </a:r>
              </a:p>
            </p:txBody>
          </p:sp>
        </p:grpSp>
        <p:sp>
          <p:nvSpPr>
            <p:cNvPr id="150" name="Shape 150"/>
            <p:cNvSpPr/>
            <p:nvPr/>
          </p:nvSpPr>
          <p:spPr>
            <a:xfrm>
              <a:off x="3877037" y="3679150"/>
              <a:ext cx="545399" cy="13871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HTTPS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3032700" y="5093300"/>
              <a:ext cx="2234100" cy="1219199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Web сайт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(HTML, JS, CSS)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5470187" y="5093300"/>
              <a:ext cx="2424600" cy="1219199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Coordinate-tracker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(Android)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6409787" y="3706225"/>
              <a:ext cx="545399" cy="13871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HTTPS</a:t>
              </a:r>
            </a:p>
          </p:txBody>
        </p:sp>
        <p:sp>
          <p:nvSpPr>
            <p:cNvPr id="154" name="Shape 154"/>
            <p:cNvSpPr/>
            <p:nvPr/>
          </p:nvSpPr>
          <p:spPr>
            <a:xfrm rot="5400000">
              <a:off x="5234674" y="2172264"/>
              <a:ext cx="346200" cy="23369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Backend “Coordinate”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94100"/>
            <a:ext cx="8108699" cy="346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Ruby - простой и продуктивный ООП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Реализует шаблон проектирования MVC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Взаимодействие REST-запросами </a:t>
            </a:r>
            <a:br>
              <a:rPr lang="ru">
                <a:solidFill>
                  <a:schemeClr val="lt2"/>
                </a:solidFill>
              </a:rPr>
            </a:br>
            <a:r>
              <a:rPr lang="ru" sz="1800">
                <a:solidFill>
                  <a:schemeClr val="lt2"/>
                </a:solidFill>
              </a:rPr>
              <a:t>(GET, POST, PUT, DELETE)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SSL шифрование канала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3092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“Coordinate-tracker”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879025"/>
            <a:ext cx="5032800" cy="413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OS: Android 2.3 и старше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Получение и отправка </a:t>
            </a:r>
            <a:br>
              <a:rPr lang="ru">
                <a:solidFill>
                  <a:schemeClr val="lt2"/>
                </a:solidFill>
              </a:rPr>
            </a:br>
            <a:r>
              <a:rPr lang="ru">
                <a:solidFill>
                  <a:schemeClr val="lt2"/>
                </a:solidFill>
              </a:rPr>
              <a:t>GPS координат на сервер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lt2"/>
                </a:solidFill>
              </a:rPr>
              <a:t>Резервирование при неуспешной передаче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lt2"/>
              </a:solidFill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475" y="1714800"/>
            <a:ext cx="2503325" cy="44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Аутентификация API</a:t>
            </a:r>
          </a:p>
        </p:txBody>
      </p:sp>
      <p:sp>
        <p:nvSpPr>
          <p:cNvPr id="183" name="Shape 183"/>
          <p:cNvSpPr/>
          <p:nvPr/>
        </p:nvSpPr>
        <p:spPr>
          <a:xfrm>
            <a:off x="457200" y="1498025"/>
            <a:ext cx="3742499" cy="4909800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1C232"/>
                </a:solidFill>
              </a:rPr>
              <a:t>Coordinate-tracker</a:t>
            </a:r>
          </a:p>
        </p:txBody>
      </p:sp>
      <p:sp>
        <p:nvSpPr>
          <p:cNvPr id="184" name="Shape 184"/>
          <p:cNvSpPr/>
          <p:nvPr/>
        </p:nvSpPr>
        <p:spPr>
          <a:xfrm>
            <a:off x="666750" y="3021925"/>
            <a:ext cx="1740600" cy="1524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SHA256(</a:t>
            </a:r>
          </a:p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   e-mail,</a:t>
            </a:r>
          </a:p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   password</a:t>
            </a:r>
          </a:p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)</a:t>
            </a:r>
          </a:p>
        </p:txBody>
      </p:sp>
      <p:sp>
        <p:nvSpPr>
          <p:cNvPr id="185" name="Shape 185"/>
          <p:cNvSpPr/>
          <p:nvPr/>
        </p:nvSpPr>
        <p:spPr>
          <a:xfrm>
            <a:off x="4511412" y="1498025"/>
            <a:ext cx="4069800" cy="4909800"/>
          </a:xfrm>
          <a:prstGeom prst="rect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E69138"/>
                </a:solidFill>
              </a:rPr>
              <a:t>Coordinate (backend)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720" y="1931225"/>
            <a:ext cx="3875167" cy="37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744675" y="2030525"/>
            <a:ext cx="1740600" cy="675299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e-mail</a:t>
            </a:r>
          </a:p>
          <a:p>
            <a:pPr algn="ctr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password</a:t>
            </a:r>
          </a:p>
          <a:p>
            <a:pPr algn="ctr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UUID</a:t>
            </a:r>
          </a:p>
        </p:txBody>
      </p:sp>
      <p:sp>
        <p:nvSpPr>
          <p:cNvPr id="188" name="Shape 188"/>
          <p:cNvSpPr/>
          <p:nvPr/>
        </p:nvSpPr>
        <p:spPr>
          <a:xfrm>
            <a:off x="2644500" y="2749225"/>
            <a:ext cx="2767500" cy="206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{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    logdata:hash_value,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    uuid: UUID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89" name="Shape 189"/>
          <p:cNvCxnSpPr>
            <a:stCxn id="187" idx="3"/>
            <a:endCxn id="184" idx="0"/>
          </p:cNvCxnSpPr>
          <p:nvPr/>
        </p:nvCxnSpPr>
        <p:spPr>
          <a:xfrm>
            <a:off x="1530562" y="2705824"/>
            <a:ext cx="6600" cy="3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0" name="Shape 190"/>
          <p:cNvCxnSpPr>
            <a:stCxn id="184" idx="6"/>
            <a:endCxn id="188" idx="1"/>
          </p:cNvCxnSpPr>
          <p:nvPr/>
        </p:nvCxnSpPr>
        <p:spPr>
          <a:xfrm>
            <a:off x="2407350" y="3783925"/>
            <a:ext cx="23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Web-сайт “Coordinate”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530925"/>
            <a:ext cx="3534600" cy="146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</a:rPr>
              <a:t>Адаптивная верстка</a:t>
            </a:r>
          </a:p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</a:rPr>
              <a:t>Простота интерфейса</a:t>
            </a:r>
          </a:p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</a:rPr>
              <a:t>Локализация </a:t>
            </a:r>
          </a:p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</a:rPr>
              <a:t>Подробный FAQ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rgbClr val="CAD3E4"/>
              </a:solidFill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57200" y="2996125"/>
            <a:ext cx="3534600" cy="13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Управление автомобилями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Интерактивная карта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Статистические данные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Графики и диаграммы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89650" y="4563325"/>
            <a:ext cx="3534600" cy="159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Защита от автоматической регистрации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Защита  от CSRF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e-mail оповещение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Административная зона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799" y="1530935"/>
            <a:ext cx="2810822" cy="4780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187" y="251873"/>
            <a:ext cx="2911449" cy="11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440</Words>
  <Application>Microsoft Office PowerPoint</Application>
  <PresentationFormat>Экран (4:3)</PresentationFormat>
  <Paragraphs>132</Paragraphs>
  <Slides>16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spotlight</vt:lpstr>
      <vt:lpstr>Выпускная квалификационная  работа магистра</vt:lpstr>
      <vt:lpstr>Задачи</vt:lpstr>
      <vt:lpstr>О СИСТЕМЕ “Coordinate”</vt:lpstr>
      <vt:lpstr>Используемые  средства и технологии</vt:lpstr>
      <vt:lpstr>Архитектура сервиса</vt:lpstr>
      <vt:lpstr>Backend “Coordinate”</vt:lpstr>
      <vt:lpstr>“Coordinate-tracker”</vt:lpstr>
      <vt:lpstr>Аутентификация API</vt:lpstr>
      <vt:lpstr>Web-сайт “Coordinate”</vt:lpstr>
      <vt:lpstr>Анализ картографических решений</vt:lpstr>
      <vt:lpstr>Графическое представление статистических данных</vt:lpstr>
      <vt:lpstr>Контроль исключений Hello, Exception!</vt:lpstr>
      <vt:lpstr>Администрирование проекта</vt:lpstr>
      <vt:lpstr>Администрирование сервера</vt:lpstr>
      <vt:lpstr>Достигнутые результаты</vt:lpstr>
      <vt:lpstr>Благодарю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 работа магистра</dc:title>
  <cp:lastModifiedBy>andrey</cp:lastModifiedBy>
  <cp:revision>9</cp:revision>
  <dcterms:modified xsi:type="dcterms:W3CDTF">2017-04-04T14:53:58Z</dcterms:modified>
</cp:coreProperties>
</file>