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5" r:id="rId4"/>
    <p:sldId id="268" r:id="rId5"/>
    <p:sldId id="269" r:id="rId6"/>
    <p:sldId id="271" r:id="rId7"/>
    <p:sldId id="270" r:id="rId8"/>
    <p:sldId id="267" r:id="rId9"/>
    <p:sldId id="266" r:id="rId10"/>
    <p:sldId id="264" r:id="rId11"/>
    <p:sldId id="263"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78" y="-102"/>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1c.ru/" TargetMode="External"/><Relationship Id="rId3" Type="http://schemas.openxmlformats.org/officeDocument/2006/relationships/hyperlink" Target="mailto:andrewt0301@gmail.com" TargetMode="External"/><Relationship Id="rId7" Type="http://schemas.openxmlformats.org/officeDocument/2006/relationships/hyperlink" Target="http://www.microtesk.org/" TargetMode="External"/><Relationship Id="rId2" Type="http://schemas.openxmlformats.org/officeDocument/2006/relationships/hyperlink" Target="mailto:atatarnikov@hse.ru" TargetMode="External"/><Relationship Id="rId1" Type="http://schemas.openxmlformats.org/officeDocument/2006/relationships/slideLayout" Target="../slideLayouts/slideLayout3.xml"/><Relationship Id="rId6" Type="http://schemas.openxmlformats.org/officeDocument/2006/relationships/hyperlink" Target="http://www.ispras.ru/" TargetMode="External"/><Relationship Id="rId5" Type="http://schemas.openxmlformats.org/officeDocument/2006/relationships/hyperlink" Target="https://smartbear.ru/" TargetMode="External"/><Relationship Id="rId4" Type="http://schemas.openxmlformats.org/officeDocument/2006/relationships/hyperlink" Target="https://smartbear.com/"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1: Вводное занятие</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537520"/>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3977680"/>
            <a:ext cx="21506374" cy="8712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Роман </a:t>
            </a:r>
            <a:r>
              <a:rPr lang="ru-RU" sz="6000" dirty="0" smtClean="0"/>
              <a:t>Савин – «Тестирование Дот Ком, или Пособие по жестокому обращению с </a:t>
            </a:r>
            <a:r>
              <a:rPr lang="ru-RU" sz="6000" dirty="0" err="1" smtClean="0"/>
              <a:t>багами</a:t>
            </a:r>
            <a:r>
              <a:rPr lang="ru-RU" sz="6000" dirty="0" smtClean="0"/>
              <a:t> в </a:t>
            </a:r>
            <a:r>
              <a:rPr lang="ru-RU" sz="6000" dirty="0" err="1" smtClean="0"/>
              <a:t>интернет-стартапах</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solidFill>
                  <a:srgbClr val="253957"/>
                </a:solidFill>
                <a:sym typeface="Arial Narrow"/>
              </a:rPr>
              <a:t>Сэм </a:t>
            </a:r>
            <a:r>
              <a:rPr lang="ru-RU" sz="6000" dirty="0" err="1" smtClean="0"/>
              <a:t>Канер</a:t>
            </a:r>
            <a:r>
              <a:rPr lang="ru-RU" sz="6000" dirty="0" smtClean="0"/>
              <a:t> – </a:t>
            </a:r>
            <a:r>
              <a:rPr lang="ru-RU" sz="6000" dirty="0" smtClean="0"/>
              <a:t>«Тестирование программного обеспечения» </a:t>
            </a:r>
            <a:r>
              <a:rPr lang="ru-RU" sz="6000" dirty="0" smtClean="0"/>
              <a:t>	</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Стив </a:t>
            </a:r>
            <a:r>
              <a:rPr lang="ru-RU" sz="6000" dirty="0" err="1" smtClean="0"/>
              <a:t>Макконнелл</a:t>
            </a:r>
            <a:r>
              <a:rPr lang="ru-RU" sz="6000" dirty="0" smtClean="0"/>
              <a:t> – «Совершенный код»</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0508318"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solidFill>
                  <a:srgbClr val="002060"/>
                </a:solidFill>
              </a:rPr>
              <a:t>Информация о преподавателе</a:t>
            </a:r>
            <a:endParaRPr dirty="0">
              <a:solidFill>
                <a:srgbClr val="002060"/>
              </a:solidFill>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25752"/>
            <a:ext cx="21506374" cy="7897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b="1" i="1" dirty="0" smtClean="0">
                <a:solidFill>
                  <a:srgbClr val="002060"/>
                </a:solidFill>
              </a:rPr>
              <a:t>Татарников Андрей Дмитриевич</a:t>
            </a:r>
          </a:p>
          <a:p>
            <a:pPr algn="l">
              <a:defRPr sz="2800">
                <a:solidFill>
                  <a:srgbClr val="253957"/>
                </a:solidFill>
                <a:latin typeface="+mn-lt"/>
                <a:ea typeface="+mn-ea"/>
                <a:cs typeface="+mn-cs"/>
                <a:sym typeface="Arial Narrow"/>
              </a:defRPr>
            </a:pPr>
            <a:r>
              <a:rPr lang="en-US" sz="5400" dirty="0" smtClean="0">
                <a:hlinkClick r:id="rId2"/>
              </a:rPr>
              <a:t>atatarnikov@hse.ru</a:t>
            </a:r>
            <a:endParaRPr lang="en-US" sz="5400" dirty="0" smtClean="0"/>
          </a:p>
          <a:p>
            <a:pPr algn="l">
              <a:defRPr sz="2800">
                <a:solidFill>
                  <a:srgbClr val="253957"/>
                </a:solidFill>
                <a:latin typeface="+mn-lt"/>
                <a:ea typeface="+mn-ea"/>
                <a:cs typeface="+mn-cs"/>
                <a:sym typeface="Arial Narrow"/>
              </a:defRPr>
            </a:pPr>
            <a:r>
              <a:rPr lang="en-US" sz="5400" dirty="0" smtClean="0">
                <a:hlinkClick r:id="rId3"/>
              </a:rPr>
              <a:t>andrewt0301@gmail.com</a:t>
            </a:r>
            <a:endParaRPr lang="en-US" sz="5400" dirty="0" smtClean="0"/>
          </a:p>
          <a:p>
            <a:pPr algn="l">
              <a:defRPr sz="2800">
                <a:solidFill>
                  <a:srgbClr val="253957"/>
                </a:solidFill>
                <a:latin typeface="+mn-lt"/>
                <a:ea typeface="+mn-ea"/>
                <a:cs typeface="+mn-cs"/>
                <a:sym typeface="Arial Narrow"/>
              </a:defRPr>
            </a:pPr>
            <a:r>
              <a:rPr lang="en-US" sz="5400" dirty="0" smtClean="0"/>
              <a:t>+7 985 170 18 25 (Telegram)</a:t>
            </a:r>
          </a:p>
          <a:p>
            <a:pPr algn="l">
              <a:defRPr sz="2800">
                <a:solidFill>
                  <a:srgbClr val="253957"/>
                </a:solidFill>
                <a:latin typeface="+mn-lt"/>
                <a:ea typeface="+mn-ea"/>
                <a:cs typeface="+mn-cs"/>
                <a:sym typeface="Arial Narrow"/>
              </a:defRPr>
            </a:pPr>
            <a:endParaRPr lang="en-US" sz="5400" dirty="0" smtClean="0"/>
          </a:p>
          <a:p>
            <a:pPr algn="l">
              <a:spcAft>
                <a:spcPts val="1200"/>
              </a:spcAft>
              <a:defRPr sz="2800">
                <a:solidFill>
                  <a:srgbClr val="253957"/>
                </a:solidFill>
                <a:latin typeface="+mn-lt"/>
                <a:ea typeface="+mn-ea"/>
                <a:cs typeface="+mn-cs"/>
                <a:sym typeface="Arial Narrow"/>
              </a:defRPr>
            </a:pPr>
            <a:r>
              <a:rPr lang="ru-RU" sz="5400" b="1" i="1" dirty="0" smtClean="0">
                <a:solidFill>
                  <a:srgbClr val="002060"/>
                </a:solidFill>
              </a:rPr>
              <a:t>Опыт работы:</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2005-2011 </a:t>
            </a:r>
            <a:r>
              <a:rPr lang="en-US" sz="5400" dirty="0" smtClean="0"/>
              <a:t> </a:t>
            </a:r>
            <a:r>
              <a:rPr lang="en-US" sz="5400" dirty="0" err="1" smtClean="0"/>
              <a:t>SmartBear</a:t>
            </a:r>
            <a:r>
              <a:rPr lang="en-US" sz="5400" dirty="0" smtClean="0"/>
              <a:t> Software (</a:t>
            </a:r>
            <a:r>
              <a:rPr lang="en-US" sz="5400" dirty="0" smtClean="0">
                <a:hlinkClick r:id="rId4"/>
              </a:rPr>
              <a:t>https://smartbear.com/</a:t>
            </a:r>
            <a:r>
              <a:rPr lang="en-US" sz="5400" dirty="0" smtClean="0"/>
              <a:t>, </a:t>
            </a:r>
            <a:r>
              <a:rPr lang="en-US" sz="5400" dirty="0" smtClean="0">
                <a:hlinkClick r:id="rId5"/>
              </a:rPr>
              <a:t>https://smartbear.ru/</a:t>
            </a:r>
            <a:r>
              <a:rPr lang="en-US"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en-US" sz="5400" dirty="0" smtClean="0"/>
              <a:t>2011-2018 </a:t>
            </a:r>
            <a:r>
              <a:rPr lang="ru-RU" sz="5400" dirty="0" smtClean="0"/>
              <a:t> ИСП РАН (</a:t>
            </a:r>
            <a:r>
              <a:rPr lang="en-US" sz="5400" dirty="0" smtClean="0">
                <a:hlinkClick r:id="rId6"/>
              </a:rPr>
              <a:t>http://www.ispras.ru/</a:t>
            </a:r>
            <a:r>
              <a:rPr lang="ru-RU" sz="5400" dirty="0" smtClean="0"/>
              <a:t>, </a:t>
            </a:r>
            <a:r>
              <a:rPr lang="en-US" sz="5400" dirty="0" smtClean="0">
                <a:hlinkClick r:id="rId7"/>
              </a:rPr>
              <a:t>http://www.microtesk.org/</a:t>
            </a:r>
            <a:r>
              <a:rPr lang="ru-RU"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2018- </a:t>
            </a:r>
            <a:r>
              <a:rPr lang="en-US" sz="5400" dirty="0" smtClean="0"/>
              <a:t> </a:t>
            </a:r>
            <a:r>
              <a:rPr lang="ru-RU" sz="5400" dirty="0" smtClean="0"/>
              <a:t>…    1С (</a:t>
            </a:r>
            <a:r>
              <a:rPr lang="en-US" sz="5400" dirty="0" smtClean="0">
                <a:hlinkClick r:id="rId8"/>
              </a:rPr>
              <a:t>http://1c.ru/</a:t>
            </a:r>
            <a:r>
              <a:rPr lang="ru-RU" sz="5400" dirty="0" smtClean="0"/>
              <a:t>)</a:t>
            </a:r>
            <a:endParaRPr lang="en-US" sz="54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9"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solidFill>
                  <a:srgbClr val="002060"/>
                </a:solidFill>
              </a:rPr>
              <a:t>Информация о КУРСЕ</a:t>
            </a:r>
            <a:endParaRPr dirty="0">
              <a:solidFill>
                <a:srgbClr val="002060"/>
              </a:solidFill>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48784"/>
            <a:ext cx="21506374" cy="818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Aft>
                <a:spcPts val="1200"/>
              </a:spcAft>
              <a:defRPr sz="2800">
                <a:solidFill>
                  <a:srgbClr val="253957"/>
                </a:solidFill>
                <a:latin typeface="+mn-lt"/>
                <a:ea typeface="+mn-ea"/>
                <a:cs typeface="+mn-cs"/>
                <a:sym typeface="Arial Narrow"/>
              </a:defRPr>
            </a:pPr>
            <a:r>
              <a:rPr lang="ru-RU" sz="6000" b="1" i="1" dirty="0" smtClean="0"/>
              <a:t>Направленность занятий: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Получение практических навыков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Знакомство со средствами автоматизации процесса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Получения опыта разработки автоматизированных тестов</a:t>
            </a:r>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defRPr sz="2800">
                <a:solidFill>
                  <a:srgbClr val="253957"/>
                </a:solidFill>
                <a:latin typeface="+mn-lt"/>
                <a:ea typeface="+mn-ea"/>
                <a:cs typeface="+mn-cs"/>
                <a:sym typeface="Arial Narrow"/>
              </a:defRPr>
            </a:pPr>
            <a:r>
              <a:rPr lang="ru-RU" sz="6000" b="1" i="1" dirty="0" smtClean="0"/>
              <a:t>Основные средства:</a:t>
            </a:r>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Java, </a:t>
            </a:r>
            <a:r>
              <a:rPr lang="en-US" sz="6000" dirty="0" err="1" smtClean="0"/>
              <a:t>IntelliJ</a:t>
            </a:r>
            <a:r>
              <a:rPr lang="en-US" sz="6000" dirty="0" smtClean="0"/>
              <a:t> IDEA / Eclipse / Android Studio, </a:t>
            </a:r>
            <a:r>
              <a:rPr lang="en-US" sz="6000" dirty="0" err="1" smtClean="0"/>
              <a:t>Junit</a:t>
            </a:r>
            <a:r>
              <a:rPr lang="en-US" sz="6000" dirty="0" smtClean="0"/>
              <a:t> / </a:t>
            </a:r>
            <a:r>
              <a:rPr lang="en-US" sz="6000" dirty="0" err="1" smtClean="0"/>
              <a:t>TestNG</a:t>
            </a:r>
            <a:r>
              <a:rPr lang="en-US" sz="6000" dirty="0" smtClean="0"/>
              <a:t>, </a:t>
            </a:r>
            <a:r>
              <a:rPr lang="en-US" sz="6000" dirty="0" err="1" smtClean="0"/>
              <a:t>Gradle</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Selenium</a:t>
            </a:r>
            <a:r>
              <a:rPr lang="ru-RU" sz="6000" dirty="0" smtClean="0"/>
              <a:t>, </a:t>
            </a:r>
            <a:r>
              <a:rPr lang="en-US" sz="6000" dirty="0" err="1" smtClean="0"/>
              <a:t>JMeter</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en-US"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СТРУКТУРА </a:t>
            </a:r>
            <a:r>
              <a:rPr lang="ru-RU" dirty="0" smtClean="0"/>
              <a:t>занятий</a:t>
            </a:r>
            <a:r>
              <a:rPr lang="en-US" dirty="0" smtClean="0"/>
              <a:t> / </a:t>
            </a:r>
            <a:r>
              <a:rPr lang="ru-RU" dirty="0" smtClean="0"/>
              <a:t>БАЛЛЫ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48784"/>
            <a:ext cx="21506374" cy="818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Практические </a:t>
            </a:r>
            <a:r>
              <a:rPr lang="ru-RU" sz="6000" dirty="0" smtClean="0"/>
              <a:t>задания с </a:t>
            </a:r>
            <a:r>
              <a:rPr lang="ru-RU" sz="6000" dirty="0" smtClean="0"/>
              <a:t>оценкой</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Сроки выполнения заданий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Работа на занятии</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Посещаемость</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Выставление оценки</a:t>
            </a:r>
            <a:endParaRPr lang="en-US" sz="6000" dirty="0" smtClean="0"/>
          </a:p>
          <a:p>
            <a:pPr marL="1143000" indent="-1143000" algn="l">
              <a:defRPr sz="2800">
                <a:solidFill>
                  <a:srgbClr val="253957"/>
                </a:solidFill>
                <a:latin typeface="+mn-lt"/>
                <a:ea typeface="+mn-ea"/>
                <a:cs typeface="+mn-cs"/>
                <a:sym typeface="Arial Narrow"/>
              </a:defRPr>
            </a:pPr>
            <a:endParaRPr lang="ru-RU" sz="3600" dirty="0" smtClean="0"/>
          </a:p>
          <a:p>
            <a:pPr marL="1143000" indent="-1143000">
              <a:defRPr sz="2800">
                <a:solidFill>
                  <a:srgbClr val="253957"/>
                </a:solidFill>
                <a:latin typeface="+mn-lt"/>
                <a:ea typeface="+mn-ea"/>
                <a:cs typeface="+mn-cs"/>
                <a:sym typeface="Arial Narrow"/>
              </a:defRPr>
            </a:pPr>
            <a:r>
              <a:rPr lang="ru-RU" sz="4800" b="1" dirty="0" smtClean="0">
                <a:solidFill>
                  <a:srgbClr val="253957"/>
                </a:solidFill>
                <a:sym typeface="Arial Narrow"/>
              </a:rPr>
              <a:t>О </a:t>
            </a:r>
            <a:r>
              <a:rPr lang="ru-RU" sz="4800" b="1" dirty="0" err="1" smtClean="0">
                <a:solidFill>
                  <a:srgbClr val="253957"/>
                </a:solidFill>
                <a:sym typeface="Arial Narrow"/>
              </a:rPr>
              <a:t>ауд</a:t>
            </a:r>
            <a:r>
              <a:rPr lang="en-US" sz="4800" b="1" dirty="0" smtClean="0">
                <a:solidFill>
                  <a:srgbClr val="253957"/>
                </a:solidFill>
                <a:sym typeface="Arial Narrow"/>
              </a:rPr>
              <a:t>.</a:t>
            </a:r>
            <a:r>
              <a:rPr lang="ru-RU" sz="4800" b="1" dirty="0" smtClean="0">
                <a:solidFill>
                  <a:srgbClr val="253957"/>
                </a:solidFill>
                <a:sym typeface="Arial Narrow"/>
              </a:rPr>
              <a:t> </a:t>
            </a:r>
            <a:r>
              <a:rPr lang="ru-RU" sz="4800" dirty="0" smtClean="0">
                <a:solidFill>
                  <a:srgbClr val="253957"/>
                </a:solidFill>
                <a:sym typeface="Arial Narrow"/>
              </a:rPr>
              <a:t>= 0</a:t>
            </a:r>
            <a:r>
              <a:rPr lang="en-US" sz="4800" dirty="0" smtClean="0">
                <a:solidFill>
                  <a:srgbClr val="253957"/>
                </a:solidFill>
                <a:sym typeface="Arial Narrow"/>
              </a:rPr>
              <a:t>,</a:t>
            </a:r>
            <a:r>
              <a:rPr lang="ru-RU" sz="4800" dirty="0" smtClean="0">
                <a:solidFill>
                  <a:srgbClr val="253957"/>
                </a:solidFill>
                <a:sym typeface="Arial Narrow"/>
              </a:rPr>
              <a:t>8 * </a:t>
            </a:r>
            <a:r>
              <a:rPr lang="ru-RU" sz="4800" b="1" dirty="0" smtClean="0">
                <a:solidFill>
                  <a:srgbClr val="253957"/>
                </a:solidFill>
                <a:sym typeface="Arial Narrow"/>
              </a:rPr>
              <a:t>ДЗ </a:t>
            </a:r>
            <a:r>
              <a:rPr lang="ru-RU" sz="4800" dirty="0" smtClean="0">
                <a:solidFill>
                  <a:srgbClr val="253957"/>
                </a:solidFill>
                <a:sym typeface="Arial Narrow"/>
              </a:rPr>
              <a:t>+ </a:t>
            </a:r>
            <a:r>
              <a:rPr lang="en-US" sz="4800" dirty="0" smtClean="0">
                <a:solidFill>
                  <a:srgbClr val="253957"/>
                </a:solidFill>
                <a:sym typeface="Arial Narrow"/>
              </a:rPr>
              <a:t>0,</a:t>
            </a:r>
            <a:r>
              <a:rPr lang="ru-RU" sz="4800" dirty="0" smtClean="0">
                <a:solidFill>
                  <a:srgbClr val="253957"/>
                </a:solidFill>
                <a:sym typeface="Arial Narrow"/>
              </a:rPr>
              <a:t>2 * </a:t>
            </a:r>
            <a:r>
              <a:rPr lang="ru-RU" sz="4800" b="1" dirty="0" smtClean="0">
                <a:solidFill>
                  <a:srgbClr val="253957"/>
                </a:solidFill>
                <a:sym typeface="Arial Narrow"/>
              </a:rPr>
              <a:t>посещаемость</a:t>
            </a:r>
            <a:r>
              <a:rPr lang="ru-RU" sz="4800" dirty="0" smtClean="0">
                <a:solidFill>
                  <a:srgbClr val="253957"/>
                </a:solidFill>
                <a:sym typeface="Arial Narrow"/>
              </a:rPr>
              <a:t> + </a:t>
            </a:r>
            <a:r>
              <a:rPr lang="ru-RU" sz="4800" b="1" dirty="0" smtClean="0">
                <a:solidFill>
                  <a:srgbClr val="253957"/>
                </a:solidFill>
                <a:sym typeface="Arial Narrow"/>
              </a:rPr>
              <a:t>бонусы</a:t>
            </a:r>
            <a:endParaRPr lang="ru-RU" sz="4800" b="1" dirty="0" smtClean="0"/>
          </a:p>
          <a:p>
            <a:pPr marL="1143000" indent="-1143000">
              <a:defRPr sz="2800">
                <a:solidFill>
                  <a:srgbClr val="253957"/>
                </a:solidFill>
                <a:latin typeface="+mn-lt"/>
                <a:ea typeface="+mn-ea"/>
                <a:cs typeface="+mn-cs"/>
                <a:sym typeface="Arial Narrow"/>
              </a:defRPr>
            </a:pPr>
            <a:r>
              <a:rPr lang="ru-RU" sz="4800" dirty="0" smtClean="0"/>
              <a:t>О </a:t>
            </a:r>
            <a:r>
              <a:rPr lang="ru-RU" sz="4800" dirty="0" err="1" smtClean="0"/>
              <a:t>накопл</a:t>
            </a:r>
            <a:r>
              <a:rPr lang="ru-RU" sz="4800" dirty="0" smtClean="0"/>
              <a:t>.  = 0,5</a:t>
            </a:r>
            <a:r>
              <a:rPr lang="ru-RU" sz="4800" b="1" dirty="0" smtClean="0"/>
              <a:t> * О </a:t>
            </a:r>
            <a:r>
              <a:rPr lang="ru-RU" sz="4800" b="1" dirty="0" err="1" smtClean="0"/>
              <a:t>ауд</a:t>
            </a:r>
            <a:r>
              <a:rPr lang="en-US" sz="4800" b="1" dirty="0" smtClean="0"/>
              <a:t>.</a:t>
            </a:r>
            <a:r>
              <a:rPr lang="ru-RU" sz="4800" b="1" dirty="0" smtClean="0"/>
              <a:t> </a:t>
            </a:r>
            <a:r>
              <a:rPr lang="ru-RU" sz="4800" dirty="0" smtClean="0"/>
              <a:t>+ </a:t>
            </a:r>
            <a:r>
              <a:rPr lang="ru-RU" sz="4800" dirty="0" smtClean="0"/>
              <a:t>0,5</a:t>
            </a:r>
            <a:r>
              <a:rPr lang="en-US" sz="4800" dirty="0" smtClean="0"/>
              <a:t> </a:t>
            </a:r>
            <a:r>
              <a:rPr lang="ru-RU" sz="4800" dirty="0" smtClean="0"/>
              <a:t>*</a:t>
            </a:r>
            <a:r>
              <a:rPr lang="en-US" sz="4800" dirty="0" smtClean="0"/>
              <a:t> </a:t>
            </a:r>
            <a:r>
              <a:rPr lang="ru-RU" sz="4800" dirty="0" smtClean="0"/>
              <a:t>О </a:t>
            </a:r>
            <a:r>
              <a:rPr lang="ru-RU" sz="4800" dirty="0" smtClean="0"/>
              <a:t>контр.</a:t>
            </a:r>
            <a:r>
              <a:rPr lang="en-US" sz="4800" dirty="0" smtClean="0"/>
              <a:t> </a:t>
            </a:r>
            <a:r>
              <a:rPr lang="ru-RU" sz="4800" dirty="0" smtClean="0"/>
              <a:t>работа</a:t>
            </a:r>
            <a:endParaRPr lang="en-US" sz="4800" dirty="0" smtClean="0"/>
          </a:p>
          <a:p>
            <a:pPr marL="1143000" indent="-1143000">
              <a:defRPr sz="2800">
                <a:solidFill>
                  <a:srgbClr val="253957"/>
                </a:solidFill>
                <a:latin typeface="+mn-lt"/>
                <a:ea typeface="+mn-ea"/>
                <a:cs typeface="+mn-cs"/>
                <a:sym typeface="Arial Narrow"/>
              </a:defRPr>
            </a:pPr>
            <a:r>
              <a:rPr lang="ru-RU" sz="4800" dirty="0" smtClean="0"/>
              <a:t>О </a:t>
            </a:r>
            <a:r>
              <a:rPr lang="ru-RU" sz="4800" dirty="0" err="1" smtClean="0"/>
              <a:t>результ</a:t>
            </a:r>
            <a:r>
              <a:rPr lang="en-US" sz="4800" dirty="0" smtClean="0"/>
              <a:t>.</a:t>
            </a:r>
            <a:r>
              <a:rPr lang="ru-RU" sz="4800" dirty="0" smtClean="0"/>
              <a:t> </a:t>
            </a:r>
            <a:r>
              <a:rPr lang="ru-RU" sz="4800" dirty="0" smtClean="0"/>
              <a:t>= </a:t>
            </a:r>
            <a:r>
              <a:rPr lang="ru-RU" sz="4800" dirty="0" smtClean="0"/>
              <a:t>0,5</a:t>
            </a:r>
            <a:r>
              <a:rPr lang="en-US" sz="4800" dirty="0" smtClean="0"/>
              <a:t> </a:t>
            </a:r>
            <a:r>
              <a:rPr lang="ru-RU" sz="4800" dirty="0" smtClean="0"/>
              <a:t>*</a:t>
            </a:r>
            <a:r>
              <a:rPr lang="en-US" sz="4800" dirty="0" smtClean="0"/>
              <a:t> </a:t>
            </a:r>
            <a:r>
              <a:rPr lang="ru-RU" sz="4800" dirty="0" smtClean="0"/>
              <a:t>О </a:t>
            </a:r>
            <a:r>
              <a:rPr lang="ru-RU" sz="4800" dirty="0" err="1" smtClean="0"/>
              <a:t>накопл</a:t>
            </a:r>
            <a:r>
              <a:rPr lang="en-US" sz="4800" dirty="0" smtClean="0"/>
              <a:t>.</a:t>
            </a:r>
            <a:r>
              <a:rPr lang="ru-RU" sz="4800" dirty="0" smtClean="0"/>
              <a:t> </a:t>
            </a:r>
            <a:r>
              <a:rPr lang="ru-RU" sz="4800" dirty="0" smtClean="0"/>
              <a:t>+ </a:t>
            </a:r>
            <a:r>
              <a:rPr lang="ru-RU" sz="4800" dirty="0" smtClean="0"/>
              <a:t>0,5</a:t>
            </a:r>
            <a:r>
              <a:rPr lang="en-US" sz="4800" dirty="0" smtClean="0"/>
              <a:t> </a:t>
            </a:r>
            <a:r>
              <a:rPr lang="ru-RU" sz="4800" dirty="0" smtClean="0"/>
              <a:t>*</a:t>
            </a:r>
            <a:r>
              <a:rPr lang="en-US" sz="4800" dirty="0" smtClean="0"/>
              <a:t> </a:t>
            </a:r>
            <a:r>
              <a:rPr lang="ru-RU" sz="4800" dirty="0" smtClean="0"/>
              <a:t>О </a:t>
            </a:r>
            <a:r>
              <a:rPr lang="ru-RU" sz="4800" dirty="0" err="1" smtClean="0"/>
              <a:t>экз</a:t>
            </a:r>
            <a:r>
              <a:rPr lang="en-US" sz="4800" dirty="0" smtClean="0"/>
              <a:t>.</a:t>
            </a:r>
            <a:r>
              <a:rPr lang="ru-RU" sz="4800" dirty="0" smtClean="0"/>
              <a:t> </a:t>
            </a:r>
            <a:endParaRPr lang="en-US" sz="48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
        <p:nvSpPr>
          <p:cNvPr id="7" name="Прямоугольник 6"/>
          <p:cNvSpPr/>
          <p:nvPr/>
        </p:nvSpPr>
        <p:spPr>
          <a:xfrm>
            <a:off x="5639272" y="9648069"/>
            <a:ext cx="12745416" cy="2772000"/>
          </a:xfrm>
          <a:prstGeom prst="rect">
            <a:avLst/>
          </a:prstGeom>
          <a:noFill/>
          <a:ln w="25400" cap="flat">
            <a:solidFill>
              <a:schemeClr val="accent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Информация о Студентах</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b="1" i="1" dirty="0" smtClean="0"/>
              <a:t>О группе:</a:t>
            </a:r>
          </a:p>
          <a:p>
            <a:pPr marL="1143000" indent="-1143000" algn="l">
              <a:buAutoNum type="arabicPeriod"/>
              <a:defRPr sz="2800">
                <a:solidFill>
                  <a:srgbClr val="253957"/>
                </a:solidFill>
                <a:latin typeface="+mn-lt"/>
                <a:ea typeface="+mn-ea"/>
                <a:cs typeface="+mn-cs"/>
                <a:sym typeface="Arial Narrow"/>
              </a:defRPr>
            </a:pPr>
            <a:r>
              <a:rPr lang="ru-RU" sz="5400" dirty="0" smtClean="0"/>
              <a:t>Номер (подгруппа)</a:t>
            </a:r>
          </a:p>
          <a:p>
            <a:pPr marL="1143000" indent="-1143000" algn="l">
              <a:buAutoNum type="arabicPeriod"/>
              <a:defRPr sz="2800">
                <a:solidFill>
                  <a:srgbClr val="253957"/>
                </a:solidFill>
                <a:latin typeface="+mn-lt"/>
                <a:ea typeface="+mn-ea"/>
                <a:cs typeface="+mn-cs"/>
                <a:sym typeface="Arial Narrow"/>
              </a:defRPr>
            </a:pPr>
            <a:r>
              <a:rPr lang="en-US" sz="5400" dirty="0" smtClean="0"/>
              <a:t>E-mail </a:t>
            </a:r>
            <a:r>
              <a:rPr lang="ru-RU" sz="5400" dirty="0" smtClean="0"/>
              <a:t>группы</a:t>
            </a:r>
          </a:p>
          <a:p>
            <a:pPr marL="1143000" indent="-1143000" algn="l">
              <a:buAutoNum type="arabicPeriod"/>
              <a:defRPr sz="2800">
                <a:solidFill>
                  <a:srgbClr val="253957"/>
                </a:solidFill>
                <a:latin typeface="+mn-lt"/>
                <a:ea typeface="+mn-ea"/>
                <a:cs typeface="+mn-cs"/>
                <a:sym typeface="Arial Narrow"/>
              </a:defRPr>
            </a:pPr>
            <a:r>
              <a:rPr lang="ru-RU" sz="5400" dirty="0" smtClean="0"/>
              <a:t>Староста</a:t>
            </a:r>
            <a:endParaRPr lang="en-US" sz="5400" dirty="0" smtClean="0"/>
          </a:p>
          <a:p>
            <a:pPr algn="l">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r>
              <a:rPr lang="ru-RU" sz="5400" b="1" i="1" dirty="0" smtClean="0"/>
              <a:t>О студентах:</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ФИО</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программирования (языки, технологии)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тестировании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Интересы</a:t>
            </a:r>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обеспечение </a:t>
            </a:r>
            <a:r>
              <a:rPr lang="ru-RU" dirty="0" smtClean="0"/>
              <a:t>качества и </a:t>
            </a:r>
            <a:r>
              <a:rPr lang="ru-RU" dirty="0" smtClean="0"/>
              <a:t>тестирование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r">
              <a:defRPr sz="2800">
                <a:solidFill>
                  <a:srgbClr val="253957"/>
                </a:solidFill>
                <a:latin typeface="+mn-lt"/>
                <a:ea typeface="+mn-ea"/>
                <a:cs typeface="+mn-cs"/>
                <a:sym typeface="Arial Narrow"/>
              </a:defRPr>
            </a:pPr>
            <a:r>
              <a:rPr lang="ru-RU" sz="5400" dirty="0" smtClean="0"/>
              <a:t>«Качество — это проблема всего коллектива» </a:t>
            </a:r>
          </a:p>
          <a:p>
            <a:pPr algn="r">
              <a:defRPr sz="2800">
                <a:solidFill>
                  <a:srgbClr val="253957"/>
                </a:solidFill>
                <a:latin typeface="+mn-lt"/>
                <a:ea typeface="+mn-ea"/>
                <a:cs typeface="+mn-cs"/>
                <a:sym typeface="Arial Narrow"/>
              </a:defRPr>
            </a:pPr>
            <a:r>
              <a:rPr lang="ru-RU" sz="5400" dirty="0" smtClean="0">
                <a:solidFill>
                  <a:srgbClr val="253957"/>
                </a:solidFill>
                <a:sym typeface="Arial Narrow"/>
              </a:rPr>
              <a:t>Джеймс </a:t>
            </a:r>
            <a:r>
              <a:rPr lang="ru-RU" sz="5400" dirty="0" err="1" smtClean="0">
                <a:solidFill>
                  <a:srgbClr val="253957"/>
                </a:solidFill>
                <a:sym typeface="Arial Narrow"/>
              </a:rPr>
              <a:t>Уиттакер</a:t>
            </a:r>
            <a:r>
              <a:rPr lang="ru-RU" sz="5400" dirty="0" smtClean="0">
                <a:solidFill>
                  <a:srgbClr val="253957"/>
                </a:solidFill>
                <a:sym typeface="Arial Narrow"/>
              </a:rPr>
              <a:t> - «Как тестируют в </a:t>
            </a:r>
            <a:r>
              <a:rPr lang="ru-RU" sz="5400" dirty="0" err="1" smtClean="0">
                <a:solidFill>
                  <a:srgbClr val="253957"/>
                </a:solidFill>
                <a:sym typeface="Arial Narrow"/>
              </a:rPr>
              <a:t>Google</a:t>
            </a:r>
            <a:r>
              <a:rPr lang="ru-RU" sz="5400" dirty="0" smtClean="0">
                <a:solidFill>
                  <a:srgbClr val="253957"/>
                </a:solidFill>
                <a:sym typeface="Arial Narrow"/>
              </a:rPr>
              <a:t>» </a:t>
            </a:r>
            <a:endParaRPr lang="en-US" sz="5400" dirty="0" smtClean="0"/>
          </a:p>
          <a:p>
            <a:pPr algn="l">
              <a:defRPr sz="2800">
                <a:solidFill>
                  <a:srgbClr val="253957"/>
                </a:solidFill>
                <a:latin typeface="+mn-lt"/>
                <a:ea typeface="+mn-ea"/>
                <a:cs typeface="+mn-cs"/>
                <a:sym typeface="Arial Narrow"/>
              </a:defRPr>
            </a:pPr>
            <a:endParaRPr lang="en-US" sz="6000" dirty="0" smtClean="0"/>
          </a:p>
          <a:p>
            <a:pPr>
              <a:defRPr sz="2800">
                <a:solidFill>
                  <a:srgbClr val="253957"/>
                </a:solidFill>
                <a:latin typeface="+mn-lt"/>
                <a:ea typeface="+mn-ea"/>
                <a:cs typeface="+mn-cs"/>
                <a:sym typeface="Arial Narrow"/>
              </a:defRPr>
            </a:pPr>
            <a:r>
              <a:rPr lang="ru-RU" sz="6000" b="1" i="1" dirty="0" smtClean="0"/>
              <a:t>Тестирование</a:t>
            </a:r>
            <a:r>
              <a:rPr lang="ru-RU" sz="6000" dirty="0" smtClean="0"/>
              <a:t> – выполнение программы с целью найти </a:t>
            </a:r>
            <a:r>
              <a:rPr lang="ru-RU" sz="6000" dirty="0" err="1" smtClean="0"/>
              <a:t>баги</a:t>
            </a:r>
            <a:endParaRPr lang="ru-RU" sz="6000" dirty="0" smtClean="0"/>
          </a:p>
          <a:p>
            <a:pPr lvl="1">
              <a:defRPr sz="2800">
                <a:solidFill>
                  <a:srgbClr val="253957"/>
                </a:solidFill>
                <a:latin typeface="+mn-lt"/>
                <a:ea typeface="+mn-ea"/>
                <a:cs typeface="+mn-cs"/>
                <a:sym typeface="Arial Narrow"/>
              </a:defRPr>
            </a:pPr>
            <a:endParaRPr lang="ru-RU" sz="6000" dirty="0" smtClean="0"/>
          </a:p>
          <a:p>
            <a:pPr>
              <a:defRPr sz="2800">
                <a:solidFill>
                  <a:srgbClr val="253957"/>
                </a:solidFill>
                <a:latin typeface="+mn-lt"/>
                <a:ea typeface="+mn-ea"/>
                <a:cs typeface="+mn-cs"/>
                <a:sym typeface="Arial Narrow"/>
              </a:defRPr>
            </a:pPr>
            <a:r>
              <a:rPr lang="ru-RU" sz="6000" b="1" i="1" dirty="0" smtClean="0"/>
              <a:t>Обеспечение качества </a:t>
            </a:r>
            <a:r>
              <a:rPr lang="ru-RU" sz="6000" dirty="0" smtClean="0">
                <a:solidFill>
                  <a:srgbClr val="253957"/>
                </a:solidFill>
                <a:sym typeface="Arial Narrow"/>
              </a:rPr>
              <a:t>– </a:t>
            </a:r>
            <a:r>
              <a:rPr lang="ru-RU" sz="6000" dirty="0" smtClean="0">
                <a:solidFill>
                  <a:srgbClr val="253957"/>
                </a:solidFill>
                <a:sym typeface="Arial Narrow"/>
              </a:rPr>
              <a:t>процессы, позволяющие предотвратить появление </a:t>
            </a:r>
            <a:r>
              <a:rPr lang="ru-RU" sz="6000" dirty="0" err="1" smtClean="0">
                <a:solidFill>
                  <a:srgbClr val="253957"/>
                </a:solidFill>
                <a:sym typeface="Arial Narrow"/>
              </a:rPr>
              <a:t>багов</a:t>
            </a:r>
            <a:r>
              <a:rPr lang="ru-RU" sz="6000" dirty="0" smtClean="0">
                <a:solidFill>
                  <a:srgbClr val="253957"/>
                </a:solidFill>
                <a:sym typeface="Arial Narrow"/>
              </a:rPr>
              <a:t> или обнаружить как можно раньше</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РОЛИ В обеспечении качества и тестировании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lang="en-US" sz="6000" dirty="0" smtClean="0"/>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sym typeface="Arial Narrow"/>
              </a:rPr>
              <a:t>   </a:t>
            </a:r>
            <a:r>
              <a:rPr lang="ru-RU" sz="6000" b="1" i="1" dirty="0" smtClean="0">
                <a:sym typeface="Arial Narrow"/>
              </a:rPr>
              <a:t>Разработчик</a:t>
            </a:r>
            <a:r>
              <a:rPr lang="ru-RU" sz="6000" dirty="0" smtClean="0">
                <a:sym typeface="Arial Narrow"/>
              </a:rPr>
              <a:t> (</a:t>
            </a:r>
            <a:r>
              <a:rPr lang="en-US" sz="6000" dirty="0" smtClean="0">
                <a:sym typeface="Arial Narrow"/>
              </a:rPr>
              <a:t>Software Engineer, SWE)</a:t>
            </a:r>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t>   </a:t>
            </a:r>
            <a:r>
              <a:rPr lang="ru-RU" sz="6000" b="1" i="1" dirty="0" smtClean="0"/>
              <a:t>Разработчик в тестировании </a:t>
            </a:r>
            <a:r>
              <a:rPr lang="ru-RU" sz="6000" dirty="0" smtClean="0"/>
              <a:t>(</a:t>
            </a:r>
            <a:r>
              <a:rPr lang="ru-RU" sz="6000" dirty="0" err="1" smtClean="0"/>
              <a:t>Software</a:t>
            </a:r>
            <a:r>
              <a:rPr lang="ru-RU" sz="6000" dirty="0" smtClean="0"/>
              <a:t> </a:t>
            </a:r>
            <a:r>
              <a:rPr lang="ru-RU" sz="6000" dirty="0" err="1" smtClean="0"/>
              <a:t>Engineer</a:t>
            </a:r>
            <a:r>
              <a:rPr lang="ru-RU" sz="6000" dirty="0" smtClean="0"/>
              <a:t> </a:t>
            </a:r>
            <a:r>
              <a:rPr lang="ru-RU" sz="6000" dirty="0" err="1" smtClean="0"/>
              <a:t>in</a:t>
            </a:r>
            <a:r>
              <a:rPr lang="ru-RU" sz="6000" dirty="0" smtClean="0"/>
              <a:t> </a:t>
            </a:r>
            <a:r>
              <a:rPr lang="ru-RU" sz="6000" dirty="0" err="1" smtClean="0"/>
              <a:t>Test</a:t>
            </a:r>
            <a:r>
              <a:rPr lang="ru-RU" sz="6000" dirty="0" smtClean="0"/>
              <a:t>, SET)</a:t>
            </a:r>
            <a:endParaRPr lang="en-US" sz="6000" dirty="0" smtClean="0"/>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t>   </a:t>
            </a:r>
            <a:r>
              <a:rPr lang="ru-RU" sz="6000" b="1" i="1" dirty="0" smtClean="0"/>
              <a:t>Инженер по тестированию </a:t>
            </a:r>
            <a:r>
              <a:rPr lang="ru-RU" sz="6000" dirty="0" smtClean="0"/>
              <a:t>(</a:t>
            </a:r>
            <a:r>
              <a:rPr lang="ru-RU" sz="6000" dirty="0" err="1" smtClean="0"/>
              <a:t>Test</a:t>
            </a:r>
            <a:r>
              <a:rPr lang="ru-RU" sz="6000" dirty="0" smtClean="0"/>
              <a:t> </a:t>
            </a:r>
            <a:r>
              <a:rPr lang="ru-RU" sz="6000" dirty="0" err="1" smtClean="0"/>
              <a:t>Engineer</a:t>
            </a:r>
            <a:r>
              <a:rPr lang="ru-RU" sz="6000" dirty="0" smtClean="0"/>
              <a:t>, TE)</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МЕТОДЫ обеспечения качества и тестирования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defRPr sz="2800">
                <a:solidFill>
                  <a:srgbClr val="253957"/>
                </a:solidFill>
                <a:latin typeface="+mn-lt"/>
                <a:ea typeface="+mn-ea"/>
                <a:cs typeface="+mn-cs"/>
                <a:sym typeface="Arial Narrow"/>
              </a:defRPr>
            </a:pPr>
            <a:r>
              <a:rPr lang="ru-RU" sz="5400" dirty="0" smtClean="0">
                <a:solidFill>
                  <a:srgbClr val="002060"/>
                </a:solidFill>
              </a:rPr>
              <a:t>1.  Анализ требований</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2.  Инспекции </a:t>
            </a:r>
            <a:r>
              <a:rPr lang="ru-RU" sz="5400" dirty="0" smtClean="0">
                <a:solidFill>
                  <a:srgbClr val="002060"/>
                </a:solidFill>
              </a:rPr>
              <a:t>кода </a:t>
            </a:r>
            <a:endParaRPr lang="ru-RU" sz="5400" dirty="0" smtClean="0">
              <a:solidFill>
                <a:srgbClr val="002060"/>
              </a:solidFill>
            </a:endParaRP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3.  </a:t>
            </a:r>
            <a:r>
              <a:rPr lang="ru-RU" sz="5400" dirty="0" smtClean="0">
                <a:solidFill>
                  <a:srgbClr val="002060"/>
                </a:solidFill>
              </a:rPr>
              <a:t>Статический анализ</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4.  Функциональное тестирование</a:t>
            </a:r>
          </a:p>
          <a:p>
            <a:pPr marL="1143000" lvl="1" indent="-1143000" algn="l">
              <a:defRPr sz="2800">
                <a:solidFill>
                  <a:srgbClr val="253957"/>
                </a:solidFill>
                <a:latin typeface="+mn-lt"/>
                <a:ea typeface="+mn-ea"/>
                <a:cs typeface="+mn-cs"/>
                <a:sym typeface="Arial Narrow"/>
              </a:defRPr>
            </a:pPr>
            <a:r>
              <a:rPr lang="ru-RU" sz="5400" dirty="0" smtClean="0">
                <a:solidFill>
                  <a:srgbClr val="002060"/>
                </a:solidFill>
              </a:rPr>
              <a:t>        </a:t>
            </a:r>
            <a:r>
              <a:rPr lang="ru-RU" sz="5400" dirty="0" smtClean="0">
                <a:solidFill>
                  <a:srgbClr val="002060"/>
                </a:solidFill>
              </a:rPr>
              <a:t>		4.1.  Ручное</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       		     4.2.  </a:t>
            </a:r>
            <a:r>
              <a:rPr lang="ru-RU" sz="5400" dirty="0" smtClean="0">
                <a:solidFill>
                  <a:srgbClr val="002060"/>
                </a:solidFill>
              </a:rPr>
              <a:t>Автоматизирова</a:t>
            </a:r>
            <a:r>
              <a:rPr lang="ru-RU" sz="5400" dirty="0" smtClean="0">
                <a:solidFill>
                  <a:srgbClr val="002060"/>
                </a:solidFill>
              </a:rPr>
              <a:t>н</a:t>
            </a:r>
            <a:r>
              <a:rPr lang="ru-RU" sz="5400" dirty="0" smtClean="0">
                <a:solidFill>
                  <a:srgbClr val="002060"/>
                </a:solidFill>
              </a:rPr>
              <a:t>ное</a:t>
            </a:r>
            <a:endParaRPr lang="ru-RU" sz="5400" dirty="0" smtClean="0">
              <a:solidFill>
                <a:srgbClr val="002060"/>
              </a:solidFill>
            </a:endParaRP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                             4.2.1.  Модульное</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sym typeface="Arial Narrow"/>
              </a:rPr>
              <a:t>                             4.2.2.  Интеграционное</a:t>
            </a:r>
            <a:endParaRPr lang="ru-RU" sz="5400" dirty="0" smtClean="0">
              <a:solidFill>
                <a:srgbClr val="002060"/>
              </a:solidFill>
            </a:endParaRP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                             4.2.3.  Системное</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5. Тестирование производительности / нагрузочное тестирование</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РАБОТА С требованиями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Спецификация требований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Цель проекта</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Архитектура</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Функциональные и нефункциональные требования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Неполнота / противоречивость</a:t>
            </a:r>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342</TotalTime>
  <Words>414</Words>
  <Application>Microsoft Office PowerPoint</Application>
  <PresentationFormat>Произвольный</PresentationFormat>
  <Paragraphs>95</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White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Sergey</cp:lastModifiedBy>
  <cp:revision>18</cp:revision>
  <dcterms:modified xsi:type="dcterms:W3CDTF">2019-09-06T20:38:17Z</dcterms:modified>
</cp:coreProperties>
</file>