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7" r:id="rId3"/>
    <p:sldId id="272" r:id="rId4"/>
    <p:sldId id="274" r:id="rId5"/>
    <p:sldId id="275" r:id="rId6"/>
    <p:sldId id="276" r:id="rId7"/>
    <p:sldId id="277" r:id="rId8"/>
    <p:sldId id="264" r:id="rId9"/>
    <p:sldId id="26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9" d="100"/>
          <a:sy n="29" d="100"/>
        </p:scale>
        <p:origin x="114" y="46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pylint.org/" TargetMode="External"/><Relationship Id="rId3" Type="http://schemas.openxmlformats.org/officeDocument/2006/relationships/hyperlink" Target="http://findbugs.sourceforge.net/" TargetMode="External"/><Relationship Id="rId7" Type="http://schemas.openxmlformats.org/officeDocument/2006/relationships/hyperlink" Target="https://scan.coverity.com/" TargetMode="External"/><Relationship Id="rId2" Type="http://schemas.openxmlformats.org/officeDocument/2006/relationships/hyperlink" Target="http://checkstyle.sourceforge.net/" TargetMode="External"/><Relationship Id="rId1" Type="http://schemas.openxmlformats.org/officeDocument/2006/relationships/slideLayout" Target="../slideLayouts/slideLayout3.xml"/><Relationship Id="rId6" Type="http://schemas.openxmlformats.org/officeDocument/2006/relationships/hyperlink" Target="https://www.viva64.com/ru/pvs-studio/" TargetMode="External"/><Relationship Id="rId5" Type="http://schemas.openxmlformats.org/officeDocument/2006/relationships/hyperlink" Target="http://www.ispras.ru/technologies/svace/" TargetMode="External"/><Relationship Id="rId4" Type="http://schemas.openxmlformats.org/officeDocument/2006/relationships/hyperlink" Target="https://pmd.github.io/" TargetMode="Externa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2: Инспекции кода</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Документирование БАГОВ</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smtClean="0">
                <a:solidFill>
                  <a:srgbClr val="002060"/>
                </a:solidFill>
              </a:rPr>
              <a:t>Title</a:t>
            </a:r>
          </a:p>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smtClean="0">
                <a:solidFill>
                  <a:srgbClr val="002060"/>
                </a:solidFill>
              </a:rPr>
              <a:t>Status, assignee, priority</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Description</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Steps to reproduce</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Example (code sample, error stack)</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Environment</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ЖИЗНЕННЫЙ ЦИКЛ БАГОВ</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
        <p:nvSpPr>
          <p:cNvPr id="7" name="Овал 6"/>
          <p:cNvSpPr/>
          <p:nvPr/>
        </p:nvSpPr>
        <p:spPr>
          <a:xfrm>
            <a:off x="2398912" y="7794104"/>
            <a:ext cx="2448272" cy="140415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NEW</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8" name="Овал 7"/>
          <p:cNvSpPr/>
          <p:nvPr/>
        </p:nvSpPr>
        <p:spPr>
          <a:xfrm>
            <a:off x="18528704" y="7731051"/>
            <a:ext cx="2808312" cy="1503213"/>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CLOSED</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9" name="Овал 8"/>
          <p:cNvSpPr/>
          <p:nvPr/>
        </p:nvSpPr>
        <p:spPr>
          <a:xfrm>
            <a:off x="8663608" y="7794104"/>
            <a:ext cx="2448272" cy="140415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OPEN</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10" name="Овал 9"/>
          <p:cNvSpPr/>
          <p:nvPr/>
        </p:nvSpPr>
        <p:spPr>
          <a:xfrm>
            <a:off x="13632160" y="7794104"/>
            <a:ext cx="2448272" cy="140415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FIXED</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cxnSp>
        <p:nvCxnSpPr>
          <p:cNvPr id="18" name="Прямая со стрелкой 17"/>
          <p:cNvCxnSpPr>
            <a:stCxn id="7" idx="6"/>
            <a:endCxn id="9" idx="2"/>
          </p:cNvCxnSpPr>
          <p:nvPr/>
        </p:nvCxnSpPr>
        <p:spPr>
          <a:xfrm>
            <a:off x="4847184" y="8496182"/>
            <a:ext cx="3816424" cy="0"/>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9" name="Прямая со стрелкой 18"/>
          <p:cNvCxnSpPr>
            <a:stCxn id="9" idx="6"/>
            <a:endCxn id="10" idx="2"/>
          </p:cNvCxnSpPr>
          <p:nvPr/>
        </p:nvCxnSpPr>
        <p:spPr>
          <a:xfrm>
            <a:off x="11111880" y="8496182"/>
            <a:ext cx="2520280" cy="0"/>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Прямая со стрелкой 21"/>
          <p:cNvCxnSpPr>
            <a:stCxn id="10" idx="6"/>
            <a:endCxn id="8" idx="2"/>
          </p:cNvCxnSpPr>
          <p:nvPr/>
        </p:nvCxnSpPr>
        <p:spPr>
          <a:xfrm flipV="1">
            <a:off x="16080432" y="8482658"/>
            <a:ext cx="2448272" cy="13524"/>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25" name="Овал 24"/>
          <p:cNvSpPr/>
          <p:nvPr/>
        </p:nvSpPr>
        <p:spPr>
          <a:xfrm>
            <a:off x="10247784" y="5417840"/>
            <a:ext cx="3312368" cy="158417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REJECTED</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cxnSp>
        <p:nvCxnSpPr>
          <p:cNvPr id="26" name="Прямая со стрелкой 25"/>
          <p:cNvCxnSpPr>
            <a:stCxn id="7" idx="7"/>
            <a:endCxn id="25" idx="2"/>
          </p:cNvCxnSpPr>
          <p:nvPr/>
        </p:nvCxnSpPr>
        <p:spPr>
          <a:xfrm flipV="1">
            <a:off x="4488643" y="6209928"/>
            <a:ext cx="5759141" cy="1789810"/>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9" name="Прямая со стрелкой 28"/>
          <p:cNvCxnSpPr>
            <a:stCxn id="25" idx="6"/>
            <a:endCxn id="8" idx="1"/>
          </p:cNvCxnSpPr>
          <p:nvPr/>
        </p:nvCxnSpPr>
        <p:spPr>
          <a:xfrm>
            <a:off x="13560152" y="6209928"/>
            <a:ext cx="5379820" cy="1741263"/>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5" name="Прямая со стрелкой 54"/>
          <p:cNvCxnSpPr>
            <a:stCxn id="9" idx="7"/>
            <a:endCxn id="25" idx="4"/>
          </p:cNvCxnSpPr>
          <p:nvPr/>
        </p:nvCxnSpPr>
        <p:spPr>
          <a:xfrm flipV="1">
            <a:off x="10753339" y="7002016"/>
            <a:ext cx="1150629" cy="997722"/>
          </a:xfrm>
          <a:prstGeom prst="straightConnector1">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83" name="Скругленная соединительная линия 82"/>
          <p:cNvCxnSpPr>
            <a:stCxn id="8" idx="4"/>
            <a:endCxn id="7" idx="3"/>
          </p:cNvCxnSpPr>
          <p:nvPr/>
        </p:nvCxnSpPr>
        <p:spPr>
          <a:xfrm rot="5400000" flipH="1">
            <a:off x="11224338" y="525742"/>
            <a:ext cx="241638" cy="17175407"/>
          </a:xfrm>
          <a:prstGeom prst="curvedConnector3">
            <a:avLst>
              <a:gd name="adj1" fmla="val -1178254"/>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87" name="Скругленная соединительная линия 86"/>
          <p:cNvCxnSpPr>
            <a:stCxn id="10" idx="4"/>
            <a:endCxn id="7" idx="4"/>
          </p:cNvCxnSpPr>
          <p:nvPr/>
        </p:nvCxnSpPr>
        <p:spPr>
          <a:xfrm rot="5400000">
            <a:off x="9239672" y="3581636"/>
            <a:ext cx="12700" cy="11233248"/>
          </a:xfrm>
          <a:prstGeom prst="curvedConnector3">
            <a:avLst>
              <a:gd name="adj1" fmla="val 13400000"/>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90" name="Скругленная соединительная линия 89"/>
          <p:cNvCxnSpPr>
            <a:stCxn id="25" idx="0"/>
            <a:endCxn id="7" idx="0"/>
          </p:cNvCxnSpPr>
          <p:nvPr/>
        </p:nvCxnSpPr>
        <p:spPr>
          <a:xfrm rot="16200000" flipH="1" flipV="1">
            <a:off x="6575376" y="2465512"/>
            <a:ext cx="2376264" cy="8280920"/>
          </a:xfrm>
          <a:prstGeom prst="curvedConnector3">
            <a:avLst>
              <a:gd name="adj1" fmla="val -9620"/>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13" name="Скругленная соединительная линия 12"/>
          <p:cNvCxnSpPr>
            <a:stCxn id="9" idx="4"/>
            <a:endCxn id="7" idx="5"/>
          </p:cNvCxnSpPr>
          <p:nvPr/>
        </p:nvCxnSpPr>
        <p:spPr>
          <a:xfrm rot="5400000" flipH="1">
            <a:off x="7085377" y="6395893"/>
            <a:ext cx="205634" cy="5399101"/>
          </a:xfrm>
          <a:prstGeom prst="curvedConnector3">
            <a:avLst>
              <a:gd name="adj1" fmla="val -271745"/>
            </a:avLst>
          </a:prstGeom>
          <a:noFill/>
          <a:ln w="76200" cap="flat">
            <a:solidFill>
              <a:srgbClr val="0070C0"/>
            </a:solidFill>
            <a:prstDash val="dash"/>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СИСТЕМЫ ОТСЛЕЖИВАНИЯ БАГОВ</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GitHub</a:t>
            </a:r>
            <a:r>
              <a:rPr lang="en-US" sz="5400" dirty="0" smtClean="0">
                <a:solidFill>
                  <a:srgbClr val="002060"/>
                </a:solidFill>
              </a:rPr>
              <a:t> (https://github.com)</a:t>
            </a:r>
          </a:p>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GitLab</a:t>
            </a:r>
            <a:r>
              <a:rPr lang="en-US" sz="5400" dirty="0" smtClean="0">
                <a:solidFill>
                  <a:srgbClr val="002060"/>
                </a:solidFill>
              </a:rPr>
              <a:t> (https://about.gitlab.com)</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err="1" smtClean="0">
                <a:solidFill>
                  <a:srgbClr val="002060"/>
                </a:solidFill>
              </a:rPr>
              <a:t>Jira</a:t>
            </a:r>
            <a:r>
              <a:rPr lang="en-US" sz="5400" dirty="0" smtClean="0">
                <a:solidFill>
                  <a:srgbClr val="002060"/>
                </a:solidFill>
              </a:rPr>
              <a:t> (https://www.atlassian.com/software/jira)</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err="1" smtClean="0">
                <a:solidFill>
                  <a:srgbClr val="002060"/>
                </a:solidFill>
              </a:rPr>
              <a:t>YouTrack</a:t>
            </a:r>
            <a:r>
              <a:rPr lang="en-US" sz="5400" dirty="0" smtClean="0">
                <a:solidFill>
                  <a:srgbClr val="002060"/>
                </a:solidFill>
              </a:rPr>
              <a:t> (https://jetbrains.ru/products/youtrack/)</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err="1" smtClean="0">
                <a:solidFill>
                  <a:srgbClr val="002060"/>
                </a:solidFill>
              </a:rPr>
              <a:t>Redmine</a:t>
            </a:r>
            <a:r>
              <a:rPr lang="en-US" sz="5400" dirty="0" smtClean="0">
                <a:solidFill>
                  <a:srgbClr val="002060"/>
                </a:solidFill>
              </a:rPr>
              <a:t> (https://www.redmine.org)</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РЕЗЕНЗИРОВАНИЕ КОДА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Неформальные рецензирование (парное программирование)</a:t>
            </a:r>
            <a:endParaRPr lang="en-US" sz="5400" dirty="0" smtClean="0">
              <a:solidFill>
                <a:srgbClr val="002060"/>
              </a:solidFill>
            </a:endParaRP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Рецензирование изменений в коде</a:t>
            </a: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При помощи инструментов рецензирования</a:t>
            </a:r>
            <a:r>
              <a:rPr lang="en-US" sz="5400" dirty="0" smtClean="0">
                <a:solidFill>
                  <a:srgbClr val="002060"/>
                </a:solidFill>
              </a:rPr>
              <a:t> </a:t>
            </a:r>
            <a:r>
              <a:rPr lang="ru-RU" sz="5400" dirty="0" smtClean="0">
                <a:solidFill>
                  <a:srgbClr val="002060"/>
                </a:solidFill>
              </a:rPr>
              <a:t>(</a:t>
            </a:r>
            <a:r>
              <a:rPr lang="en-US" sz="5400" dirty="0" err="1" smtClean="0">
                <a:solidFill>
                  <a:srgbClr val="002060"/>
                </a:solidFill>
              </a:rPr>
              <a:t>Upsource</a:t>
            </a:r>
            <a:r>
              <a:rPr lang="en-US" sz="5400" dirty="0" smtClean="0">
                <a:solidFill>
                  <a:srgbClr val="002060"/>
                </a:solidFill>
              </a:rPr>
              <a:t>, Collaborator</a:t>
            </a:r>
            <a:r>
              <a:rPr lang="ru-RU" sz="5400" dirty="0" smtClean="0">
                <a:solidFill>
                  <a:srgbClr val="002060"/>
                </a:solidFill>
              </a:rPr>
              <a:t>)</a:t>
            </a: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Формальные инспекции</a:t>
            </a:r>
            <a:endParaRPr lang="ru-RU" sz="5400" dirty="0">
              <a:solidFill>
                <a:srgbClr val="002060"/>
              </a:solidFill>
            </a:endParaRPr>
          </a:p>
          <a:p>
            <a:pPr marL="1143000" indent="-1143000" algn="l">
              <a:lnSpc>
                <a:spcPct val="150000"/>
              </a:lnSpc>
              <a:buAutoNum type="arabicPeriod"/>
              <a:defRPr sz="2800">
                <a:solidFill>
                  <a:srgbClr val="253957"/>
                </a:solidFill>
                <a:latin typeface="+mn-lt"/>
                <a:ea typeface="+mn-ea"/>
                <a:cs typeface="+mn-cs"/>
                <a:sym typeface="Arial Narrow"/>
              </a:defRPr>
            </a:pPr>
            <a:endParaRPr lang="ru-RU"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ЦЕЛИ РЕЗЕНЗИРОВАНИЯ КОДА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lnSpc>
                <a:spcPct val="150000"/>
              </a:lnSpc>
              <a:buAutoNum type="arabicPeriod"/>
              <a:defRPr sz="2800">
                <a:solidFill>
                  <a:srgbClr val="253957"/>
                </a:solidFill>
                <a:latin typeface="+mn-lt"/>
                <a:ea typeface="+mn-ea"/>
                <a:cs typeface="+mn-cs"/>
                <a:sym typeface="Arial Narrow"/>
              </a:defRPr>
            </a:pPr>
            <a:r>
              <a:rPr lang="ru-RU" sz="5400" dirty="0" smtClean="0">
                <a:solidFill>
                  <a:srgbClr val="002060"/>
                </a:solidFill>
              </a:rPr>
              <a:t>Выявление ошибок</a:t>
            </a:r>
          </a:p>
          <a:p>
            <a:pPr marL="1143000" indent="-1143000" algn="l">
              <a:lnSpc>
                <a:spcPct val="150000"/>
              </a:lnSpc>
              <a:buAutoNum type="arabicPeriod"/>
              <a:defRPr sz="2800">
                <a:solidFill>
                  <a:srgbClr val="253957"/>
                </a:solidFill>
                <a:latin typeface="+mn-lt"/>
                <a:ea typeface="+mn-ea"/>
                <a:cs typeface="+mn-cs"/>
                <a:sym typeface="Arial Narrow"/>
              </a:defRPr>
            </a:pPr>
            <a:r>
              <a:rPr lang="ru-RU" sz="5400" i="1" dirty="0" smtClean="0">
                <a:solidFill>
                  <a:srgbClr val="002060"/>
                </a:solidFill>
              </a:rPr>
              <a:t>Выявление проблем производительности/безопасности</a:t>
            </a:r>
          </a:p>
          <a:p>
            <a:pPr marL="1143000" indent="-1143000" algn="l">
              <a:lnSpc>
                <a:spcPct val="150000"/>
              </a:lnSpc>
              <a:buAutoNum type="arabicPeriod"/>
              <a:defRPr sz="2800">
                <a:solidFill>
                  <a:srgbClr val="253957"/>
                </a:solidFill>
                <a:latin typeface="+mn-lt"/>
                <a:ea typeface="+mn-ea"/>
                <a:cs typeface="+mn-cs"/>
                <a:sym typeface="Arial Narrow"/>
              </a:defRPr>
            </a:pPr>
            <a:r>
              <a:rPr lang="ru-RU" sz="5400" dirty="0" smtClean="0">
                <a:solidFill>
                  <a:srgbClr val="002060"/>
                </a:solidFill>
              </a:rPr>
              <a:t>Проверка полноты реализации требований</a:t>
            </a:r>
          </a:p>
          <a:p>
            <a:pPr marL="1143000" indent="-1143000" algn="l">
              <a:lnSpc>
                <a:spcPct val="150000"/>
              </a:lnSpc>
              <a:buAutoNum type="arabicPeriod"/>
              <a:defRPr sz="2800">
                <a:solidFill>
                  <a:srgbClr val="253957"/>
                </a:solidFill>
                <a:latin typeface="+mn-lt"/>
                <a:ea typeface="+mn-ea"/>
                <a:cs typeface="+mn-cs"/>
                <a:sym typeface="Arial Narrow"/>
              </a:defRPr>
            </a:pPr>
            <a:r>
              <a:rPr lang="ru-RU" sz="5400" i="1" dirty="0" smtClean="0">
                <a:solidFill>
                  <a:srgbClr val="002060"/>
                </a:solidFill>
              </a:rPr>
              <a:t>Проверка соблюдения стиля и читаемости кода</a:t>
            </a:r>
          </a:p>
          <a:p>
            <a:pPr marL="1143000" indent="-1143000" algn="l">
              <a:lnSpc>
                <a:spcPct val="150000"/>
              </a:lnSpc>
              <a:buAutoNum type="arabicPeriod"/>
              <a:defRPr sz="2800">
                <a:solidFill>
                  <a:srgbClr val="253957"/>
                </a:solidFill>
                <a:latin typeface="+mn-lt"/>
                <a:ea typeface="+mn-ea"/>
                <a:cs typeface="+mn-cs"/>
                <a:sym typeface="Arial Narrow"/>
              </a:defRPr>
            </a:pPr>
            <a:r>
              <a:rPr lang="ru-RU" sz="5400" dirty="0" smtClean="0">
                <a:solidFill>
                  <a:srgbClr val="002060"/>
                </a:solidFill>
              </a:rPr>
              <a:t>Проверка полноты тестового покрытия</a:t>
            </a:r>
          </a:p>
          <a:p>
            <a:pPr marL="1143000" indent="-1143000" algn="l">
              <a:lnSpc>
                <a:spcPct val="150000"/>
              </a:lnSpc>
              <a:buAutoNum type="arabicPeriod"/>
              <a:defRPr sz="2800">
                <a:solidFill>
                  <a:srgbClr val="253957"/>
                </a:solidFill>
                <a:latin typeface="+mn-lt"/>
                <a:ea typeface="+mn-ea"/>
                <a:cs typeface="+mn-cs"/>
                <a:sym typeface="Arial Narrow"/>
              </a:defRPr>
            </a:pPr>
            <a:r>
              <a:rPr lang="ru-RU" sz="5400" i="1" dirty="0" smtClean="0">
                <a:solidFill>
                  <a:srgbClr val="002060"/>
                </a:solidFill>
              </a:rPr>
              <a:t>Получение знаний о коде</a:t>
            </a:r>
          </a:p>
          <a:p>
            <a:pPr marL="1143000" indent="-1143000" algn="l">
              <a:lnSpc>
                <a:spcPct val="150000"/>
              </a:lnSpc>
              <a:buAutoNum type="arabicPeriod"/>
              <a:defRPr sz="2800">
                <a:solidFill>
                  <a:srgbClr val="253957"/>
                </a:solidFill>
                <a:latin typeface="+mn-lt"/>
                <a:ea typeface="+mn-ea"/>
                <a:cs typeface="+mn-cs"/>
                <a:sym typeface="Arial Narrow"/>
              </a:defRPr>
            </a:pPr>
            <a:endParaRPr lang="ru-RU" sz="5400" dirty="0" smtClean="0">
              <a:solidFill>
                <a:srgbClr val="002060"/>
              </a:solidFill>
            </a:endParaRPr>
          </a:p>
          <a:p>
            <a:pPr marL="1143000" indent="-1143000" algn="l">
              <a:lnSpc>
                <a:spcPct val="150000"/>
              </a:lnSpc>
              <a:buAutoNum type="arabicPeriod"/>
              <a:defRPr sz="2800">
                <a:solidFill>
                  <a:srgbClr val="253957"/>
                </a:solidFill>
                <a:latin typeface="+mn-lt"/>
                <a:ea typeface="+mn-ea"/>
                <a:cs typeface="+mn-cs"/>
                <a:sym typeface="Arial Narrow"/>
              </a:defRPr>
            </a:pPr>
            <a:endParaRPr lang="ru-RU"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СТАТИЧЕСКИЙ АНАЛИЗ КОДА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lvl="1" indent="-1143000" algn="l">
              <a:lnSpc>
                <a:spcPct val="130000"/>
              </a:lnSpc>
              <a:buAutoNum type="arabicPeriod"/>
              <a:defRPr sz="2800">
                <a:solidFill>
                  <a:srgbClr val="253957"/>
                </a:solidFill>
                <a:latin typeface="+mn-lt"/>
                <a:ea typeface="+mn-ea"/>
                <a:cs typeface="+mn-cs"/>
                <a:sym typeface="Arial Narrow"/>
              </a:defRPr>
            </a:pPr>
            <a:r>
              <a:rPr lang="en-US" sz="5400" dirty="0" err="1">
                <a:solidFill>
                  <a:srgbClr val="002060"/>
                </a:solidFill>
              </a:rPr>
              <a:t>Checkstyle</a:t>
            </a:r>
            <a:r>
              <a:rPr lang="en-US" sz="5400" dirty="0">
                <a:solidFill>
                  <a:srgbClr val="002060"/>
                </a:solidFill>
              </a:rPr>
              <a:t> – </a:t>
            </a:r>
            <a:r>
              <a:rPr lang="en-US" sz="5400" dirty="0">
                <a:solidFill>
                  <a:srgbClr val="002060"/>
                </a:solidFill>
                <a:hlinkClick r:id="rId2"/>
              </a:rPr>
              <a:t>http://checkstyle.sourceforge.net</a:t>
            </a:r>
            <a:r>
              <a:rPr lang="en-US" sz="5400" dirty="0" smtClean="0">
                <a:solidFill>
                  <a:srgbClr val="002060"/>
                </a:solidFill>
                <a:hlinkClick r:id="rId2"/>
              </a:rPr>
              <a:t>/</a:t>
            </a:r>
            <a:endParaRPr lang="ru-RU"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FindBugs</a:t>
            </a:r>
            <a:r>
              <a:rPr lang="en-US" sz="5400" dirty="0" smtClean="0">
                <a:solidFill>
                  <a:srgbClr val="002060"/>
                </a:solidFill>
              </a:rPr>
              <a:t> </a:t>
            </a:r>
            <a:r>
              <a:rPr lang="en-US" sz="5400" dirty="0">
                <a:solidFill>
                  <a:srgbClr val="002060"/>
                </a:solidFill>
              </a:rPr>
              <a:t>- Find Bugs in Java Programs – </a:t>
            </a:r>
            <a:r>
              <a:rPr lang="en-US" sz="5400" dirty="0">
                <a:solidFill>
                  <a:srgbClr val="002060"/>
                </a:solidFill>
                <a:hlinkClick r:id="rId3"/>
              </a:rPr>
              <a:t>http://findbugs.sourceforge.net</a:t>
            </a:r>
            <a:r>
              <a:rPr lang="en-US" sz="5400" dirty="0" smtClean="0">
                <a:solidFill>
                  <a:srgbClr val="002060"/>
                </a:solidFill>
                <a:hlinkClick r:id="rId3"/>
              </a:rPr>
              <a:t>/</a:t>
            </a:r>
            <a:endParaRPr lang="ru-RU"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en-US" sz="5400" dirty="0" smtClean="0">
                <a:solidFill>
                  <a:srgbClr val="002060"/>
                </a:solidFill>
              </a:rPr>
              <a:t>PMD </a:t>
            </a:r>
            <a:r>
              <a:rPr lang="en-US" sz="5400" dirty="0">
                <a:solidFill>
                  <a:srgbClr val="002060"/>
                </a:solidFill>
              </a:rPr>
              <a:t>source code analyzer – </a:t>
            </a:r>
            <a:r>
              <a:rPr lang="en-US" sz="5400" dirty="0">
                <a:solidFill>
                  <a:srgbClr val="002060"/>
                </a:solidFill>
                <a:hlinkClick r:id="rId4"/>
              </a:rPr>
              <a:t>https://pmd.github.io</a:t>
            </a:r>
            <a:r>
              <a:rPr lang="en-US" sz="5400" dirty="0" smtClean="0">
                <a:solidFill>
                  <a:srgbClr val="002060"/>
                </a:solidFill>
                <a:hlinkClick r:id="rId4"/>
              </a:rPr>
              <a:t>/</a:t>
            </a:r>
            <a:endParaRPr lang="ru-RU"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ru-RU" sz="5400" dirty="0" smtClean="0">
                <a:solidFill>
                  <a:srgbClr val="002060"/>
                </a:solidFill>
              </a:rPr>
              <a:t>Статический </a:t>
            </a:r>
            <a:r>
              <a:rPr lang="ru-RU" sz="5400" dirty="0">
                <a:solidFill>
                  <a:srgbClr val="002060"/>
                </a:solidFill>
              </a:rPr>
              <a:t>анализатор </a:t>
            </a:r>
            <a:r>
              <a:rPr lang="en-US" sz="5400" dirty="0" err="1">
                <a:solidFill>
                  <a:srgbClr val="002060"/>
                </a:solidFill>
              </a:rPr>
              <a:t>Svace</a:t>
            </a:r>
            <a:r>
              <a:rPr lang="en-US" sz="5400" dirty="0">
                <a:solidFill>
                  <a:srgbClr val="002060"/>
                </a:solidFill>
              </a:rPr>
              <a:t> – </a:t>
            </a:r>
            <a:r>
              <a:rPr lang="en-US" sz="5400" dirty="0">
                <a:solidFill>
                  <a:srgbClr val="002060"/>
                </a:solidFill>
                <a:hlinkClick r:id="rId5"/>
              </a:rPr>
              <a:t>http://www.ispras.ru/technologies/svace</a:t>
            </a:r>
            <a:r>
              <a:rPr lang="en-US" sz="5400" dirty="0" smtClean="0">
                <a:solidFill>
                  <a:srgbClr val="002060"/>
                </a:solidFill>
                <a:hlinkClick r:id="rId5"/>
              </a:rPr>
              <a:t>/</a:t>
            </a:r>
            <a:endParaRPr lang="ru-RU"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ru-RU" sz="5400" dirty="0" smtClean="0">
                <a:solidFill>
                  <a:srgbClr val="002060"/>
                </a:solidFill>
              </a:rPr>
              <a:t>Анализатор </a:t>
            </a:r>
            <a:r>
              <a:rPr lang="en-US" sz="5400" dirty="0">
                <a:solidFill>
                  <a:srgbClr val="002060"/>
                </a:solidFill>
              </a:rPr>
              <a:t>PVS-Studio – </a:t>
            </a:r>
            <a:r>
              <a:rPr lang="en-US" sz="5400" dirty="0">
                <a:solidFill>
                  <a:srgbClr val="002060"/>
                </a:solidFill>
                <a:hlinkClick r:id="rId6"/>
              </a:rPr>
              <a:t>https://</a:t>
            </a:r>
            <a:r>
              <a:rPr lang="en-US" sz="5400" dirty="0" smtClean="0">
                <a:solidFill>
                  <a:srgbClr val="002060"/>
                </a:solidFill>
                <a:hlinkClick r:id="rId6"/>
              </a:rPr>
              <a:t>www.viva64.com/ru/pvs-studio/</a:t>
            </a:r>
            <a:endParaRPr lang="ru-RU"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Coverity</a:t>
            </a:r>
            <a:r>
              <a:rPr lang="en-US" sz="5400" dirty="0" smtClean="0">
                <a:solidFill>
                  <a:srgbClr val="002060"/>
                </a:solidFill>
              </a:rPr>
              <a:t> - </a:t>
            </a:r>
            <a:r>
              <a:rPr lang="en-US" sz="5400" dirty="0" smtClean="0">
                <a:solidFill>
                  <a:srgbClr val="002060"/>
                </a:solidFill>
                <a:hlinkClick r:id="rId7"/>
              </a:rPr>
              <a:t>https://scan.coverity.com</a:t>
            </a:r>
            <a:endParaRPr lang="ru-RU"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Pylint</a:t>
            </a:r>
            <a:r>
              <a:rPr lang="en-US" sz="5400" dirty="0" smtClean="0">
                <a:solidFill>
                  <a:srgbClr val="002060"/>
                </a:solidFill>
              </a:rPr>
              <a:t> </a:t>
            </a:r>
            <a:r>
              <a:rPr lang="en-US" sz="5400" dirty="0">
                <a:solidFill>
                  <a:srgbClr val="002060"/>
                </a:solidFill>
              </a:rPr>
              <a:t>- </a:t>
            </a:r>
            <a:r>
              <a:rPr lang="en-US" sz="5400" dirty="0">
                <a:solidFill>
                  <a:srgbClr val="002060"/>
                </a:solidFill>
                <a:hlinkClick r:id="rId8"/>
              </a:rPr>
              <a:t>https://</a:t>
            </a:r>
            <a:r>
              <a:rPr lang="en-US" sz="5400" dirty="0" smtClean="0">
                <a:solidFill>
                  <a:srgbClr val="002060"/>
                </a:solidFill>
                <a:hlinkClick r:id="rId8"/>
              </a:rPr>
              <a:t>www.pylint.org</a:t>
            </a:r>
            <a:endParaRPr lang="en-US" sz="5400" dirty="0" smtClean="0">
              <a:solidFill>
                <a:srgbClr val="002060"/>
              </a:solidFill>
            </a:endParaRPr>
          </a:p>
          <a:p>
            <a:pPr marL="1143000" lvl="1" indent="-1143000" algn="l">
              <a:lnSpc>
                <a:spcPct val="130000"/>
              </a:lnSpc>
              <a:buAutoNum type="arabicPeriod"/>
              <a:defRPr sz="2800">
                <a:solidFill>
                  <a:srgbClr val="253957"/>
                </a:solidFill>
                <a:latin typeface="+mn-lt"/>
                <a:ea typeface="+mn-ea"/>
                <a:cs typeface="+mn-cs"/>
                <a:sym typeface="Arial Narrow"/>
              </a:defRPr>
            </a:pPr>
            <a:r>
              <a:rPr lang="ru-RU" sz="5400" dirty="0" smtClean="0">
                <a:solidFill>
                  <a:srgbClr val="002060"/>
                </a:solidFill>
              </a:rPr>
              <a:t>и </a:t>
            </a:r>
            <a:r>
              <a:rPr lang="ru-RU" sz="5400" dirty="0" err="1" smtClean="0">
                <a:solidFill>
                  <a:srgbClr val="002060"/>
                </a:solidFill>
              </a:rPr>
              <a:t>д.р</a:t>
            </a:r>
            <a:r>
              <a:rPr lang="ru-RU" sz="5400" dirty="0" smtClean="0">
                <a:solidFill>
                  <a:srgbClr val="002060"/>
                </a:solidFill>
              </a:rPr>
              <a:t>.</a:t>
            </a:r>
            <a:endParaRPr lang="ru-RU"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9"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537520"/>
            <a:ext cx="21567727"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3977680"/>
            <a:ext cx="21506374" cy="8712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Роман Савин – «Тестирование Дот Ком, или Пособие по жестокому обращению с </a:t>
            </a:r>
            <a:r>
              <a:rPr lang="ru-RU" sz="6000" dirty="0" err="1" smtClean="0"/>
              <a:t>багами</a:t>
            </a:r>
            <a:r>
              <a:rPr lang="ru-RU" sz="6000" dirty="0" smtClean="0"/>
              <a:t> в </a:t>
            </a:r>
            <a:r>
              <a:rPr lang="ru-RU" sz="6000" dirty="0" err="1" smtClean="0"/>
              <a:t>интернет-стартапах</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solidFill>
                  <a:srgbClr val="253957"/>
                </a:solidFill>
                <a:sym typeface="Arial Narrow"/>
              </a:rPr>
              <a:t>Сэм </a:t>
            </a:r>
            <a:r>
              <a:rPr lang="ru-RU" sz="6000" dirty="0" err="1" smtClean="0"/>
              <a:t>Канер</a:t>
            </a:r>
            <a:r>
              <a:rPr lang="ru-RU" sz="6000" dirty="0" smtClean="0"/>
              <a:t> – «Тестирование программного обеспечения» 	</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Стив </a:t>
            </a:r>
            <a:r>
              <a:rPr lang="ru-RU" sz="6000" dirty="0" err="1" smtClean="0"/>
              <a:t>Макконнелл</a:t>
            </a:r>
            <a:r>
              <a:rPr lang="ru-RU" sz="6000" dirty="0" smtClean="0"/>
              <a:t> – «Совершенный код»</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0508318"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485</TotalTime>
  <Words>266</Words>
  <Application>Microsoft Office PowerPoint</Application>
  <PresentationFormat>Произвольный</PresentationFormat>
  <Paragraphs>60</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student</cp:lastModifiedBy>
  <cp:revision>36</cp:revision>
  <dcterms:modified xsi:type="dcterms:W3CDTF">2019-09-14T08:39:52Z</dcterms:modified>
</cp:coreProperties>
</file>