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77" r:id="rId3"/>
    <p:sldId id="274" r:id="rId4"/>
    <p:sldId id="278" r:id="rId5"/>
    <p:sldId id="264" r:id="rId6"/>
    <p:sldId id="263"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xmlns="">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278" y="-96"/>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testng.org/" TargetMode="External"/><Relationship Id="rId2" Type="http://schemas.openxmlformats.org/officeDocument/2006/relationships/hyperlink" Target="https://juni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ru.wikipedia.org/wiki/&#1062;&#1080;&#1082;&#1083;&#1086;&#1084;&#1072;&#1090;&#1080;&#1095;&#1077;&#1089;&#1082;&#1072;&#1103;_&#1089;&#1083;&#1086;&#1078;&#1085;&#1086;&#1089;&#1090;&#1100;" TargetMode="External"/><Relationship Id="rId4" Type="http://schemas.openxmlformats.org/officeDocument/2006/relationships/hyperlink" Target="https://www.jacoco.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solidFill>
                  <a:srgbClr val="002060"/>
                </a:solidFill>
              </a:rPr>
              <a:t>Обеспечение качества и тестирование</a:t>
            </a:r>
            <a:endParaRPr dirty="0">
              <a:solidFill>
                <a:srgbClr val="002060"/>
              </a:solidFill>
            </a:endParaRPr>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solidFill>
                  <a:srgbClr val="002060"/>
                </a:solidFill>
              </a:rPr>
              <a:t>Семинар </a:t>
            </a:r>
            <a:r>
              <a:rPr lang="ru-RU" sz="6000" dirty="0" smtClean="0">
                <a:solidFill>
                  <a:srgbClr val="002060"/>
                </a:solidFill>
              </a:rPr>
              <a:t>3: Модульное тестирование</a:t>
            </a:r>
            <a:r>
              <a:rPr lang="en-US" sz="6000" dirty="0" smtClean="0">
                <a:solidFill>
                  <a:srgbClr val="002060"/>
                </a:solidFill>
              </a:rPr>
              <a:t> (</a:t>
            </a:r>
            <a:r>
              <a:rPr lang="en-US" sz="6000" dirty="0" err="1" smtClean="0">
                <a:solidFill>
                  <a:srgbClr val="002060"/>
                </a:solidFill>
              </a:rPr>
              <a:t>xUnit</a:t>
            </a:r>
            <a:r>
              <a:rPr lang="en-US" sz="6000" dirty="0" smtClean="0">
                <a:solidFill>
                  <a:srgbClr val="002060"/>
                </a:solidFill>
              </a:rPr>
              <a:t>)</a:t>
            </a:r>
            <a:endParaRPr sz="6000" dirty="0">
              <a:solidFill>
                <a:srgbClr val="002060"/>
              </a:solidFill>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solidFill>
                  <a:srgbClr val="0070C0"/>
                </a:solidFill>
              </a:rPr>
              <a:t>Факультет компьютерных наук </a:t>
            </a:r>
            <a:r>
              <a:rPr lang="en-US" b="1" dirty="0" smtClean="0">
                <a:solidFill>
                  <a:srgbClr val="0070C0"/>
                </a:solidFill>
              </a:rPr>
              <a:t/>
            </a:r>
            <a:br>
              <a:rPr lang="en-US" b="1" dirty="0" smtClean="0">
                <a:solidFill>
                  <a:srgbClr val="0070C0"/>
                </a:solidFill>
              </a:rPr>
            </a:br>
            <a:r>
              <a:rPr lang="ru-RU" b="1" dirty="0" smtClean="0">
                <a:solidFill>
                  <a:srgbClr val="0070C0"/>
                </a:solidFill>
              </a:rPr>
              <a:t>Департамент программной инженерии</a:t>
            </a:r>
            <a:endParaRPr b="1" dirty="0">
              <a:solidFill>
                <a:srgbClr val="0070C0"/>
              </a:solidFill>
            </a:endParaRPr>
          </a:p>
        </p:txBody>
      </p:sp>
      <p:sp>
        <p:nvSpPr>
          <p:cNvPr id="55" name="Москва, 2017"/>
          <p:cNvSpPr txBox="1"/>
          <p:nvPr/>
        </p:nvSpPr>
        <p:spPr>
          <a:xfrm>
            <a:off x="7116914" y="11792752"/>
            <a:ext cx="15732269"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sz="3200" dirty="0" err="1">
                <a:solidFill>
                  <a:srgbClr val="002060"/>
                </a:solidFill>
              </a:rPr>
              <a:t>Москва</a:t>
            </a:r>
            <a:r>
              <a:rPr sz="3200" dirty="0">
                <a:solidFill>
                  <a:srgbClr val="002060"/>
                </a:solidFill>
              </a:rPr>
              <a:t>, </a:t>
            </a:r>
            <a:r>
              <a:rPr sz="3200" dirty="0" smtClean="0">
                <a:solidFill>
                  <a:srgbClr val="002060"/>
                </a:solidFill>
              </a:rPr>
              <a:t>201</a:t>
            </a:r>
            <a:r>
              <a:rPr lang="ru-RU" sz="3200" dirty="0" smtClean="0">
                <a:solidFill>
                  <a:srgbClr val="002060"/>
                </a:solidFill>
              </a:rPr>
              <a:t>9</a:t>
            </a:r>
            <a:endParaRPr sz="3200" dirty="0">
              <a:solidFill>
                <a:srgbClr val="002060"/>
              </a:solidFill>
            </a:endParaRPr>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МОДУЛЬНОЕ ТЕСТИРОВАНИЕ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Ранее обнаружение </a:t>
            </a:r>
            <a:r>
              <a:rPr lang="ru-RU" sz="5400" dirty="0" err="1" smtClean="0">
                <a:solidFill>
                  <a:srgbClr val="002060"/>
                </a:solidFill>
              </a:rPr>
              <a:t>багов</a:t>
            </a:r>
            <a:endParaRPr lang="en-US" sz="5400" dirty="0" smtClean="0">
              <a:solidFill>
                <a:srgbClr val="002060"/>
              </a:solidFill>
            </a:endParaRP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Предотвращение регрессионных </a:t>
            </a:r>
            <a:r>
              <a:rPr lang="ru-RU" sz="5400" dirty="0" err="1" smtClean="0">
                <a:solidFill>
                  <a:srgbClr val="002060"/>
                </a:solidFill>
              </a:rPr>
              <a:t>багов</a:t>
            </a:r>
            <a:endParaRPr lang="en-US" sz="5400" dirty="0" smtClean="0">
              <a:solidFill>
                <a:srgbClr val="002060"/>
              </a:solidFill>
            </a:endParaRP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err="1" smtClean="0">
                <a:solidFill>
                  <a:srgbClr val="002060"/>
                </a:solidFill>
              </a:rPr>
              <a:t>Рефакторинг</a:t>
            </a:r>
            <a:r>
              <a:rPr lang="ru-RU" sz="5400" dirty="0" smtClean="0">
                <a:solidFill>
                  <a:srgbClr val="002060"/>
                </a:solidFill>
              </a:rPr>
              <a:t> без страха</a:t>
            </a: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Грамотная декомпозиция кода</a:t>
            </a: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Документация</a:t>
            </a:r>
            <a:endParaRPr lang="en-US" sz="5400" dirty="0" smtClean="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Семейство Фреймворков </a:t>
            </a:r>
            <a:r>
              <a:rPr lang="en-US" dirty="0" err="1" smtClean="0"/>
              <a:t>xunit</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200000"/>
              </a:lnSpc>
              <a:buAutoNum type="arabicPeriod"/>
              <a:defRPr sz="2800">
                <a:solidFill>
                  <a:srgbClr val="253957"/>
                </a:solidFill>
                <a:latin typeface="+mn-lt"/>
                <a:ea typeface="+mn-ea"/>
                <a:cs typeface="+mn-cs"/>
                <a:sym typeface="Arial Narrow"/>
              </a:defRPr>
            </a:pPr>
            <a:r>
              <a:rPr lang="en-US" sz="6000" dirty="0" smtClean="0">
                <a:solidFill>
                  <a:srgbClr val="002060"/>
                </a:solidFill>
              </a:rPr>
              <a:t>Setup</a:t>
            </a:r>
            <a:endParaRPr lang="en-US" sz="6000" dirty="0" smtClean="0">
              <a:solidFill>
                <a:srgbClr val="002060"/>
              </a:solidFill>
            </a:endParaRPr>
          </a:p>
          <a:p>
            <a:pPr marL="1143000" indent="-1143000" algn="l">
              <a:lnSpc>
                <a:spcPct val="200000"/>
              </a:lnSpc>
              <a:buAutoNum type="arabicPeriod"/>
              <a:defRPr sz="2800">
                <a:solidFill>
                  <a:srgbClr val="253957"/>
                </a:solidFill>
                <a:latin typeface="+mn-lt"/>
                <a:ea typeface="+mn-ea"/>
                <a:cs typeface="+mn-cs"/>
                <a:sym typeface="Arial Narrow"/>
              </a:defRPr>
            </a:pPr>
            <a:r>
              <a:rPr lang="en-US" sz="6000" dirty="0" smtClean="0">
                <a:solidFill>
                  <a:srgbClr val="002060"/>
                </a:solidFill>
              </a:rPr>
              <a:t>Exercise</a:t>
            </a:r>
          </a:p>
          <a:p>
            <a:pPr marL="1143000" indent="-1143000" algn="l">
              <a:lnSpc>
                <a:spcPct val="200000"/>
              </a:lnSpc>
              <a:buAutoNum type="arabicPeriod"/>
              <a:defRPr sz="2800">
                <a:solidFill>
                  <a:srgbClr val="253957"/>
                </a:solidFill>
                <a:latin typeface="+mn-lt"/>
                <a:ea typeface="+mn-ea"/>
                <a:cs typeface="+mn-cs"/>
                <a:sym typeface="Arial Narrow"/>
              </a:defRPr>
            </a:pPr>
            <a:r>
              <a:rPr lang="en-US" sz="6000" dirty="0" smtClean="0">
                <a:solidFill>
                  <a:srgbClr val="002060"/>
                </a:solidFill>
              </a:rPr>
              <a:t>Verify</a:t>
            </a:r>
          </a:p>
          <a:p>
            <a:pPr marL="1143000" indent="-1143000" algn="l">
              <a:lnSpc>
                <a:spcPct val="200000"/>
              </a:lnSpc>
              <a:buAutoNum type="arabicPeriod"/>
              <a:defRPr sz="2800">
                <a:solidFill>
                  <a:srgbClr val="253957"/>
                </a:solidFill>
                <a:latin typeface="+mn-lt"/>
                <a:ea typeface="+mn-ea"/>
                <a:cs typeface="+mn-cs"/>
                <a:sym typeface="Arial Narrow"/>
              </a:defRPr>
            </a:pPr>
            <a:r>
              <a:rPr lang="en-US" sz="6000" dirty="0" smtClean="0">
                <a:solidFill>
                  <a:srgbClr val="002060"/>
                </a:solidFill>
              </a:rPr>
              <a:t>Teardown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ИНСТРУМЕНТЫ семейства </a:t>
            </a:r>
            <a:r>
              <a:rPr lang="en-US" dirty="0" err="1" smtClean="0"/>
              <a:t>xunit</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20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JUnit</a:t>
            </a:r>
            <a:r>
              <a:rPr lang="ru-RU" sz="5400" dirty="0" smtClean="0">
                <a:solidFill>
                  <a:srgbClr val="002060"/>
                </a:solidFill>
              </a:rPr>
              <a:t> (</a:t>
            </a:r>
            <a:r>
              <a:rPr lang="en-US" sz="5400" dirty="0" smtClean="0">
                <a:solidFill>
                  <a:srgbClr val="002060"/>
                </a:solidFill>
              </a:rPr>
              <a:t>Java</a:t>
            </a:r>
            <a:r>
              <a:rPr lang="ru-RU" sz="5400" dirty="0" smtClean="0">
                <a:solidFill>
                  <a:srgbClr val="002060"/>
                </a:solidFill>
              </a:rPr>
              <a:t>)</a:t>
            </a:r>
            <a:endParaRPr lang="en-US" sz="5400" dirty="0" smtClean="0">
              <a:solidFill>
                <a:srgbClr val="002060"/>
              </a:solidFill>
            </a:endParaRPr>
          </a:p>
          <a:p>
            <a:pPr marL="1143000" indent="-1143000" algn="l">
              <a:lnSpc>
                <a:spcPct val="20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TestNG</a:t>
            </a:r>
            <a:r>
              <a:rPr lang="en-US" sz="5400" dirty="0" smtClean="0">
                <a:solidFill>
                  <a:srgbClr val="002060"/>
                </a:solidFill>
              </a:rPr>
              <a:t> (Java)</a:t>
            </a:r>
          </a:p>
          <a:p>
            <a:pPr marL="1143000" indent="-1143000" algn="l">
              <a:lnSpc>
                <a:spcPct val="20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NUnit</a:t>
            </a:r>
            <a:r>
              <a:rPr lang="en-US" sz="5400" dirty="0" smtClean="0">
                <a:solidFill>
                  <a:srgbClr val="002060"/>
                </a:solidFill>
              </a:rPr>
              <a:t> (C#)</a:t>
            </a:r>
          </a:p>
          <a:p>
            <a:pPr marL="1143000" indent="-1143000" algn="l">
              <a:lnSpc>
                <a:spcPct val="20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Unittest</a:t>
            </a:r>
            <a:r>
              <a:rPr lang="en-US" sz="5400" dirty="0" smtClean="0">
                <a:solidFill>
                  <a:srgbClr val="002060"/>
                </a:solidFill>
              </a:rPr>
              <a:t> (Python)</a:t>
            </a:r>
          </a:p>
          <a:p>
            <a:pPr marL="1143000" indent="-1143000" algn="l">
              <a:lnSpc>
                <a:spcPct val="200000"/>
              </a:lnSpc>
              <a:buAutoNum type="arabicPeriod"/>
              <a:defRPr sz="2800">
                <a:solidFill>
                  <a:srgbClr val="253957"/>
                </a:solidFill>
                <a:latin typeface="+mn-lt"/>
                <a:ea typeface="+mn-ea"/>
                <a:cs typeface="+mn-cs"/>
                <a:sym typeface="Arial Narrow"/>
              </a:defRPr>
            </a:pPr>
            <a:r>
              <a:rPr lang="en-US" sz="5400" dirty="0" smtClean="0">
                <a:solidFill>
                  <a:srgbClr val="002060"/>
                </a:solidFill>
              </a:rPr>
              <a:t>Google Test (C++)</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537520"/>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3977680"/>
            <a:ext cx="21506374" cy="8712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120000"/>
              </a:lnSpc>
              <a:spcAft>
                <a:spcPts val="600"/>
              </a:spcAft>
              <a:buFont typeface="+mj-lt"/>
              <a:buAutoNum type="arabicPeriod"/>
              <a:defRPr sz="2800">
                <a:solidFill>
                  <a:srgbClr val="253957"/>
                </a:solidFill>
                <a:latin typeface="+mn-lt"/>
                <a:ea typeface="+mn-ea"/>
                <a:cs typeface="+mn-cs"/>
                <a:sym typeface="Arial Narrow"/>
              </a:defRPr>
            </a:pPr>
            <a:r>
              <a:rPr lang="ru-RU" sz="5400" dirty="0" smtClean="0"/>
              <a:t>Кент Бек – «Экстремальное программирование. Разработка через тестирование»</a:t>
            </a:r>
          </a:p>
          <a:p>
            <a:pPr marL="1143000" indent="-1143000" algn="l">
              <a:lnSpc>
                <a:spcPct val="120000"/>
              </a:lnSpc>
              <a:spcAft>
                <a:spcPts val="600"/>
              </a:spcAft>
              <a:buFont typeface="+mj-lt"/>
              <a:buAutoNum type="arabicPeriod"/>
              <a:defRPr sz="2800">
                <a:solidFill>
                  <a:srgbClr val="253957"/>
                </a:solidFill>
                <a:latin typeface="+mn-lt"/>
                <a:ea typeface="+mn-ea"/>
                <a:cs typeface="+mn-cs"/>
                <a:sym typeface="Arial Narrow"/>
              </a:defRPr>
            </a:pPr>
            <a:r>
              <a:rPr lang="ru-RU" sz="5400" dirty="0" err="1" smtClean="0"/>
              <a:t>Gerard</a:t>
            </a:r>
            <a:r>
              <a:rPr lang="ru-RU" sz="5400" dirty="0" smtClean="0"/>
              <a:t> </a:t>
            </a:r>
            <a:r>
              <a:rPr lang="ru-RU" sz="5400" dirty="0" err="1" smtClean="0"/>
              <a:t>Meszaros</a:t>
            </a:r>
            <a:r>
              <a:rPr lang="ru-RU" sz="5400" dirty="0" smtClean="0"/>
              <a:t> – «</a:t>
            </a:r>
            <a:r>
              <a:rPr lang="ru-RU" sz="5400" dirty="0" err="1" smtClean="0"/>
              <a:t>xUnit</a:t>
            </a:r>
            <a:r>
              <a:rPr lang="ru-RU" sz="5400" dirty="0" smtClean="0"/>
              <a:t> </a:t>
            </a:r>
            <a:r>
              <a:rPr lang="ru-RU" sz="5400" dirty="0" err="1" smtClean="0"/>
              <a:t>Test</a:t>
            </a:r>
            <a:r>
              <a:rPr lang="ru-RU" sz="5400" dirty="0" smtClean="0"/>
              <a:t> </a:t>
            </a:r>
            <a:r>
              <a:rPr lang="ru-RU" sz="5400" dirty="0" err="1" smtClean="0"/>
              <a:t>Patterns</a:t>
            </a:r>
            <a:r>
              <a:rPr lang="ru-RU" sz="5400" dirty="0" smtClean="0"/>
              <a:t>»</a:t>
            </a:r>
          </a:p>
          <a:p>
            <a:pPr marL="1143000" indent="-1143000" algn="l">
              <a:lnSpc>
                <a:spcPct val="120000"/>
              </a:lnSpc>
              <a:spcAft>
                <a:spcPts val="600"/>
              </a:spcAft>
              <a:buFont typeface="+mj-lt"/>
              <a:buAutoNum type="arabicPeriod"/>
              <a:defRPr sz="2800">
                <a:solidFill>
                  <a:srgbClr val="253957"/>
                </a:solidFill>
                <a:latin typeface="+mn-lt"/>
                <a:ea typeface="+mn-ea"/>
                <a:cs typeface="+mn-cs"/>
                <a:sym typeface="Arial Narrow"/>
              </a:defRPr>
            </a:pPr>
            <a:r>
              <a:rPr lang="ru-RU" sz="5400" dirty="0" err="1" smtClean="0"/>
              <a:t>JUnit</a:t>
            </a:r>
            <a:r>
              <a:rPr lang="ru-RU" sz="5400" dirty="0" smtClean="0"/>
              <a:t> – </a:t>
            </a:r>
            <a:r>
              <a:rPr lang="ru-RU" sz="5400" dirty="0" smtClean="0">
                <a:hlinkClick r:id="rId2"/>
              </a:rPr>
              <a:t>https://junit.org</a:t>
            </a:r>
            <a:r>
              <a:rPr lang="ru-RU" sz="5400" dirty="0" smtClean="0">
                <a:hlinkClick r:id="rId2"/>
              </a:rPr>
              <a:t>/</a:t>
            </a:r>
            <a:endParaRPr lang="en-US" sz="5400" dirty="0" smtClean="0"/>
          </a:p>
          <a:p>
            <a:pPr marL="1143000" indent="-1143000" algn="l">
              <a:lnSpc>
                <a:spcPct val="120000"/>
              </a:lnSpc>
              <a:spcAft>
                <a:spcPts val="600"/>
              </a:spcAft>
              <a:buFont typeface="+mj-lt"/>
              <a:buAutoNum type="arabicPeriod"/>
              <a:defRPr sz="2800">
                <a:solidFill>
                  <a:srgbClr val="253957"/>
                </a:solidFill>
                <a:latin typeface="+mn-lt"/>
                <a:ea typeface="+mn-ea"/>
                <a:cs typeface="+mn-cs"/>
                <a:sym typeface="Arial Narrow"/>
              </a:defRPr>
            </a:pPr>
            <a:r>
              <a:rPr lang="ru-RU" sz="5400" dirty="0" err="1" smtClean="0"/>
              <a:t>TestNG</a:t>
            </a:r>
            <a:r>
              <a:rPr lang="ru-RU" sz="5400" dirty="0" smtClean="0"/>
              <a:t> </a:t>
            </a:r>
            <a:r>
              <a:rPr lang="ru-RU" sz="5400" dirty="0" smtClean="0"/>
              <a:t>– </a:t>
            </a:r>
            <a:r>
              <a:rPr lang="ru-RU" sz="5400" dirty="0" smtClean="0">
                <a:hlinkClick r:id="rId3"/>
              </a:rPr>
              <a:t>https://</a:t>
            </a:r>
            <a:r>
              <a:rPr lang="ru-RU" sz="5400" dirty="0" smtClean="0">
                <a:hlinkClick r:id="rId3"/>
              </a:rPr>
              <a:t>testng.org</a:t>
            </a:r>
            <a:endParaRPr lang="en-US" sz="5400" dirty="0" smtClean="0"/>
          </a:p>
          <a:p>
            <a:pPr marL="1143000" indent="-1143000" algn="l">
              <a:lnSpc>
                <a:spcPct val="120000"/>
              </a:lnSpc>
              <a:spcAft>
                <a:spcPts val="600"/>
              </a:spcAft>
              <a:buFont typeface="+mj-lt"/>
              <a:buAutoNum type="arabicPeriod"/>
              <a:defRPr sz="2800">
                <a:solidFill>
                  <a:srgbClr val="253957"/>
                </a:solidFill>
                <a:latin typeface="+mn-lt"/>
                <a:ea typeface="+mn-ea"/>
                <a:cs typeface="+mn-cs"/>
                <a:sym typeface="Arial Narrow"/>
              </a:defRPr>
            </a:pPr>
            <a:r>
              <a:rPr lang="ru-RU" sz="5400" dirty="0" err="1" smtClean="0"/>
              <a:t>JaCoCo</a:t>
            </a:r>
            <a:r>
              <a:rPr lang="ru-RU" sz="5400" dirty="0" smtClean="0"/>
              <a:t> </a:t>
            </a:r>
            <a:r>
              <a:rPr lang="ru-RU" sz="5400" dirty="0" smtClean="0"/>
              <a:t>– </a:t>
            </a:r>
            <a:r>
              <a:rPr lang="ru-RU" sz="5400" dirty="0" smtClean="0">
                <a:hlinkClick r:id="rId4"/>
              </a:rPr>
              <a:t>https://</a:t>
            </a:r>
            <a:r>
              <a:rPr lang="ru-RU" sz="5400" dirty="0" smtClean="0">
                <a:hlinkClick r:id="rId4"/>
              </a:rPr>
              <a:t>www.jacoco.org</a:t>
            </a:r>
            <a:endParaRPr lang="en-US" sz="5400" dirty="0" smtClean="0"/>
          </a:p>
          <a:p>
            <a:pPr marL="1143000" indent="-1143000" algn="l">
              <a:lnSpc>
                <a:spcPct val="120000"/>
              </a:lnSpc>
              <a:spcAft>
                <a:spcPts val="600"/>
              </a:spcAft>
              <a:buFont typeface="+mj-lt"/>
              <a:buAutoNum type="arabicPeriod"/>
              <a:defRPr sz="2800">
                <a:solidFill>
                  <a:srgbClr val="253957"/>
                </a:solidFill>
                <a:latin typeface="+mn-lt"/>
                <a:ea typeface="+mn-ea"/>
                <a:cs typeface="+mn-cs"/>
                <a:sym typeface="Arial Narrow"/>
              </a:defRPr>
            </a:pPr>
            <a:r>
              <a:rPr lang="ru-RU" sz="5400" dirty="0" smtClean="0"/>
              <a:t>Цикломатическая </a:t>
            </a:r>
            <a:r>
              <a:rPr lang="ru-RU" sz="5400" dirty="0" smtClean="0"/>
              <a:t>сложность – </a:t>
            </a:r>
            <a:r>
              <a:rPr lang="ru-RU" sz="5400" dirty="0" smtClean="0">
                <a:hlinkClick r:id="rId5"/>
              </a:rPr>
              <a:t>https://</a:t>
            </a:r>
            <a:r>
              <a:rPr lang="ru-RU" sz="5400" dirty="0" smtClean="0">
                <a:hlinkClick r:id="rId5"/>
              </a:rPr>
              <a:t>ru.wikipedia.org/wiki/Цикломатическая_сложность</a:t>
            </a:r>
            <a:endParaRPr lang="ru-RU" sz="5400" dirty="0" smtClean="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6"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0508318"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549</TotalTime>
  <Words>139</Words>
  <Application>Microsoft Office PowerPoint</Application>
  <PresentationFormat>Произвольный</PresentationFormat>
  <Paragraphs>33</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White</vt:lpstr>
      <vt:lpstr>Слайд 1</vt:lpstr>
      <vt:lpstr>Слайд 2</vt:lpstr>
      <vt:lpstr>Слайд 3</vt:lpstr>
      <vt:lpstr>Слайд 4</vt:lpstr>
      <vt:lpstr>Слайд 5</vt:lpstr>
      <vt:lpstr>Слайд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Sergey</cp:lastModifiedBy>
  <cp:revision>48</cp:revision>
  <dcterms:modified xsi:type="dcterms:W3CDTF">2019-09-20T21:13:41Z</dcterms:modified>
</cp:coreProperties>
</file>