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6800" cy="13714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160" cy="228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160" cy="79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checkstyle.sourceforge.net/" TargetMode="External"/><Relationship Id="rId2" Type="http://schemas.openxmlformats.org/officeDocument/2006/relationships/hyperlink" Target="http://checkstyle.sourceforge.net/" TargetMode="External"/><Relationship Id="rId3" Type="http://schemas.openxmlformats.org/officeDocument/2006/relationships/hyperlink" Target="http://findbugs.sourceforge.net/" TargetMode="External"/><Relationship Id="rId4" Type="http://schemas.openxmlformats.org/officeDocument/2006/relationships/hyperlink" Target="http://findbugs.sourceforge.net/" TargetMode="External"/><Relationship Id="rId5" Type="http://schemas.openxmlformats.org/officeDocument/2006/relationships/hyperlink" Target="https://pmd.github.io/" TargetMode="External"/><Relationship Id="rId6" Type="http://schemas.openxmlformats.org/officeDocument/2006/relationships/hyperlink" Target="https://pmd.github.io/" TargetMode="External"/><Relationship Id="rId7" Type="http://schemas.openxmlformats.org/officeDocument/2006/relationships/hyperlink" Target="http://www.ispras.ru/technologies/svace/" TargetMode="External"/><Relationship Id="rId8" Type="http://schemas.openxmlformats.org/officeDocument/2006/relationships/hyperlink" Target="http://www.ispras.ru/technologies/svace/" TargetMode="External"/><Relationship Id="rId9" Type="http://schemas.openxmlformats.org/officeDocument/2006/relationships/hyperlink" Target="https://www.viva64.com/ru/pvs-studio/" TargetMode="External"/><Relationship Id="rId10" Type="http://schemas.openxmlformats.org/officeDocument/2006/relationships/hyperlink" Target="https://www.viva64.com/ru/pvs-studio/" TargetMode="External"/><Relationship Id="rId11" Type="http://schemas.openxmlformats.org/officeDocument/2006/relationships/hyperlink" Target="https://scan.coverity.com/" TargetMode="External"/><Relationship Id="rId12" Type="http://schemas.openxmlformats.org/officeDocument/2006/relationships/hyperlink" Target="https://www.pylint.org/" TargetMode="External"/><Relationship Id="rId13" Type="http://schemas.openxmlformats.org/officeDocument/2006/relationships/hyperlink" Target="https://www.pylint.org/" TargetMode="External"/><Relationship Id="rId14" Type="http://schemas.openxmlformats.org/officeDocument/2006/relationships/image" Target="../media/image17.png"/><Relationship Id="rId1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6920" cy="257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3280" cy="117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2: Инспекции кода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2440" cy="142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31280" cy="63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4920" cy="26445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СТАТИЧЕСКИЙ АНАЛИЗ КОДА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lvl="1" marL="1143000" indent="-1141920">
              <a:lnSpc>
                <a:spcPct val="13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Checkstyle – 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http://checkstyle.sourceforge.net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/</a:t>
            </a:r>
            <a:endParaRPr b="0" lang="ru-RU" sz="5400" spc="-1" strike="noStrike">
              <a:latin typeface="Arial"/>
            </a:endParaRPr>
          </a:p>
          <a:p>
            <a:pPr lvl="1" marL="1143000" indent="-1141920">
              <a:lnSpc>
                <a:spcPct val="13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FindBugs - Find Bugs in Java Programs – 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3"/>
              </a:rPr>
              <a:t>http://findbugs.sourceforge.net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4"/>
              </a:rPr>
              <a:t>/</a:t>
            </a:r>
            <a:endParaRPr b="0" lang="ru-RU" sz="5400" spc="-1" strike="noStrike">
              <a:latin typeface="Arial"/>
            </a:endParaRPr>
          </a:p>
          <a:p>
            <a:pPr lvl="1" marL="1143000" indent="-1141920">
              <a:lnSpc>
                <a:spcPct val="13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PMD source code analyzer – 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5"/>
              </a:rPr>
              <a:t>https://pmd.github.io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6"/>
              </a:rPr>
              <a:t>/</a:t>
            </a:r>
            <a:endParaRPr b="0" lang="ru-RU" sz="5400" spc="-1" strike="noStrike">
              <a:latin typeface="Arial"/>
            </a:endParaRPr>
          </a:p>
          <a:p>
            <a:pPr lvl="1" marL="1143000" indent="-1141920">
              <a:lnSpc>
                <a:spcPct val="13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Статический анализатор </a:t>
            </a: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Svace – 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7"/>
              </a:rPr>
              <a:t>http://www.ispras.ru/technologies/svace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8"/>
              </a:rPr>
              <a:t>/</a:t>
            </a:r>
            <a:endParaRPr b="0" lang="ru-RU" sz="5400" spc="-1" strike="noStrike">
              <a:latin typeface="Arial"/>
            </a:endParaRPr>
          </a:p>
          <a:p>
            <a:pPr lvl="1" marL="1143000" indent="-1141920">
              <a:lnSpc>
                <a:spcPct val="13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Анализатор </a:t>
            </a: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PVS-Studio – 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9"/>
              </a:rPr>
              <a:t>https://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0"/>
              </a:rPr>
              <a:t>www.viva64.com/ru/pvs-studio/</a:t>
            </a:r>
            <a:endParaRPr b="0" lang="ru-RU" sz="5400" spc="-1" strike="noStrike">
              <a:latin typeface="Arial"/>
            </a:endParaRPr>
          </a:p>
          <a:p>
            <a:pPr lvl="1" marL="1143000" indent="-1141920">
              <a:lnSpc>
                <a:spcPct val="13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Coverity - 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1"/>
              </a:rPr>
              <a:t>https://scan.coverity.com</a:t>
            </a:r>
            <a:endParaRPr b="0" lang="ru-RU" sz="5400" spc="-1" strike="noStrike">
              <a:latin typeface="Arial"/>
            </a:endParaRPr>
          </a:p>
          <a:p>
            <a:pPr lvl="1" marL="1143000" indent="-1141920">
              <a:lnSpc>
                <a:spcPct val="13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Pylint - 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2"/>
              </a:rPr>
              <a:t>https://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3"/>
              </a:rPr>
              <a:t>www.pylint.org</a:t>
            </a:r>
            <a:endParaRPr b="0" lang="ru-RU" sz="5400" spc="-1" strike="noStrike">
              <a:latin typeface="Arial"/>
            </a:endParaRPr>
          </a:p>
          <a:p>
            <a:pPr lvl="1" marL="1143000" indent="-1141920">
              <a:lnSpc>
                <a:spcPct val="13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 д.р.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5" name="Изображение" descr="Изображение"/>
          <p:cNvPicPr/>
          <p:nvPr/>
        </p:nvPicPr>
        <p:blipFill>
          <a:blip r:embed="rId14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982647C-8183-4D99-9B72-7228FCFB78CC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Экспертиза ПО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Экспертизой ПО (software review*) называют все методы верификации, в которых оценка артефактов жизненного цикла ПО выполняется людьми анализирующими эти артефакты.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ru-RU" sz="5400" spc="-1" strike="noStrike">
              <a:latin typeface="Arial"/>
            </a:endParaRPr>
          </a:p>
          <a:p>
            <a:pPr marL="342720" indent="-339120">
              <a:lnSpc>
                <a:spcPct val="93000"/>
              </a:lnSpc>
              <a:spcBef>
                <a:spcPts val="1423"/>
              </a:spcBef>
            </a:pPr>
            <a:r>
              <a:rPr b="0" lang="ru-RU" sz="5000" spc="-1" strike="noStrike">
                <a:solidFill>
                  <a:srgbClr val="002060"/>
                </a:solidFill>
                <a:latin typeface="Arial Narrow"/>
                <a:ea typeface="Arial Narrow"/>
              </a:rPr>
              <a:t>*переводится также как критический анализ, рецензирование, просмотр, обзор, оценка и просто анализ</a:t>
            </a:r>
            <a:endParaRPr b="0" lang="ru-RU" sz="50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</a:pPr>
            <a:endParaRPr b="0" lang="ru-RU" sz="50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1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0586FAA-321E-4BFD-882F-D73609162BFD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Экспертиза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6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A3870D5-6CEE-42E1-A181-F6F1A30F2BFE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98" name="Table 5"/>
          <p:cNvGraphicFramePr/>
          <p:nvPr/>
        </p:nvGraphicFramePr>
        <p:xfrm>
          <a:off x="6681960" y="2324160"/>
          <a:ext cx="17290080" cy="9461520"/>
        </p:xfrm>
        <a:graphic>
          <a:graphicData uri="http://schemas.openxmlformats.org/drawingml/2006/table">
            <a:tbl>
              <a:tblPr/>
              <a:tblGrid>
                <a:gridCol w="3214080"/>
                <a:gridCol w="14076360"/>
              </a:tblGrid>
              <a:tr h="2457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3200" spc="-1" strike="noStrike">
                          <a:latin typeface="Times New Roman"/>
                          <a:ea typeface="Microsoft YaHei"/>
                        </a:rPr>
                        <a:t>Техническая экспертиза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200" spc="-1" strike="noStrike">
                          <a:latin typeface="Times New Roman"/>
                          <a:ea typeface="Microsoft YaHei"/>
                        </a:rPr>
                        <a:t>систематический анализ артефактов проекта квалифицированными специалистами для оценки их внутренней согласованности, точности, полноты, соответствия стандартам и принятым в организации процессам, а также соответствия друг другу и общим задачам проекта.  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457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3200" spc="-1" strike="noStrike">
                          <a:latin typeface="Times New Roman"/>
                          <a:ea typeface="Microsoft YaHei"/>
                        </a:rPr>
                        <a:t>Сквозной контроль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200" spc="-1" strike="noStrike">
                          <a:latin typeface="Times New Roman"/>
                          <a:ea typeface="Microsoft YaHei"/>
                        </a:rPr>
                        <a:t>метод экспертизы, в рамках которого один из членов команды проверки представляет ее участникам последовательно все характеристики проверяемого артефакта, а они анализируют его, задавая вопросы, внося замечания, отмечая возможные ошибки, нарушения стандартов и другие дефекты.  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2274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3200" spc="-1" strike="noStrike">
                          <a:latin typeface="Times New Roman"/>
                          <a:ea typeface="Microsoft YaHei"/>
                        </a:rPr>
                        <a:t>Инспекция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200" spc="-1" strike="noStrike">
                          <a:latin typeface="Times New Roman"/>
                          <a:ea typeface="Microsoft YaHei"/>
                        </a:rPr>
                        <a:t>последовательное изучение характеристик артефакта, обычно следующее некоторому плану, с целью обнаружения в нем ошибок и дефектов. 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273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3200" spc="-1" strike="noStrike">
                          <a:latin typeface="Times New Roman"/>
                          <a:ea typeface="Microsoft YaHei"/>
                        </a:rPr>
                        <a:t>Аудит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200" spc="-1" strike="noStrike">
                          <a:latin typeface="Times New Roman"/>
                          <a:ea typeface="Microsoft YaHei"/>
                        </a:rPr>
                        <a:t>анализ артефактов и процессов жизненного цикла, выполняемый людьми, не входящими в команду проекта, для оценки соответствия этих артефактов и процессов задачам проекта, заключенному контракту, общим стандартам, друг другу и пр.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Экспертиза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2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03" name="CustomShape 4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679C6E3-6232-4636-A929-27B9A6993DD6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6942240" y="2311920"/>
            <a:ext cx="15764400" cy="1093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Оценка ПО по Фагану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Первая техника экспертиз, использованная Майклом Фаганом (Michael Fagan) в одном из проектов разработки ПО в IBM в 1972 году. Является разновидностью сквозного контроля — она более четко структурирована, чем техническая экспертиза, и выполняет систематическую проверку характеристик вторичного документа.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9" name="Изображение_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6BC7518-C266-494A-BC75-C57CDF86338B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Оценка ПО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 Фагану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Роли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14" name="Изображение_1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15" name="CustomShape 4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030D07A-4814-4B0D-9406-1F7CA610BF3D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216" name="Table 5"/>
          <p:cNvGraphicFramePr/>
          <p:nvPr/>
        </p:nvGraphicFramePr>
        <p:xfrm>
          <a:off x="5752800" y="2355840"/>
          <a:ext cx="18304560" cy="10021320"/>
        </p:xfrm>
        <a:graphic>
          <a:graphicData uri="http://schemas.openxmlformats.org/drawingml/2006/table">
            <a:tbl>
              <a:tblPr/>
              <a:tblGrid>
                <a:gridCol w="3857040"/>
                <a:gridCol w="14447880"/>
              </a:tblGrid>
              <a:tr h="225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Ведущий (moderator)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Он руководит подготовкой и проведением оценки, проведением собраний, назначает сроки выполнения работ, фиксирует обнаруженные дефекты, следит за готовностью входных данных для оценки и исправлением найденных ошибок после нее. 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759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Автор </a:t>
                      </a:r>
                      <a:endParaRPr b="0" lang="ru-RU" sz="4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(author)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Это автор первичного документа или человек, имеющий достаточно полное представление о нем. Его обязанности — подготовить рассказ об основных положениях первичного документа и отвечать на вопросы, возникающие у членов команды оценки по его поводу.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276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1" lang="ru-RU" sz="4000" spc="-1" strike="noStrike">
                          <a:latin typeface="Times New Roman"/>
                        </a:rPr>
                        <a:t>Интерпретатор (reader)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Это автор вторичного документа, который разработан в соответствии с первичным. Его обязанности — объяснить участникам инспекции основные идеи, лежащие в основе его интерпретации первичного документа, и отвечать на их вопросы по поводу вторичного документа.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251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Оценщик (tester)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В ходе всей оценки он анализирует вторичный документ, проверяя его на соответствие первичному и выявляя возможные несоответствия. Процесс выполнения оценки состоит из следующих шагов. 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Оценка ПО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 Фагану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Шаги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0" name="Изображение_1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21" name="CustomShape 4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0C31B69-4EB9-4208-9B4C-5025249F7C5A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222" name="Table 5"/>
          <p:cNvGraphicFramePr/>
          <p:nvPr/>
        </p:nvGraphicFramePr>
        <p:xfrm>
          <a:off x="5760000" y="2214360"/>
          <a:ext cx="18387720" cy="9970920"/>
        </p:xfrm>
        <a:graphic>
          <a:graphicData uri="http://schemas.openxmlformats.org/drawingml/2006/table">
            <a:tbl>
              <a:tblPr/>
              <a:tblGrid>
                <a:gridCol w="4583160"/>
                <a:gridCol w="13804920"/>
              </a:tblGrid>
              <a:tr h="2061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Планирование </a:t>
                      </a:r>
                      <a:endParaRPr b="0" lang="ru-RU" sz="4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(planning)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Первичный и вторичный документы готовы к проведению оценки. Определяются участники, их роли, назначаются сроки проведения собраний и время, выделяемое на выполнение каждого шага.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062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Обзор </a:t>
                      </a:r>
                      <a:endParaRPr b="0" lang="ru-RU" sz="4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(review)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Автор представляет первичный документ и отвечает на вопросы участников о нем. Первичный и вторичный документы выдаются на руки участникам оценки для дальнейшей работы. Ведущий объясняет задачи данной оценки.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325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Подготовка</a:t>
                      </a:r>
                      <a:endParaRPr b="0" lang="ru-RU" sz="4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(preparation)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Документы изучаются, фиксируются замечания к документам, неясные места, возможные дефекты.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597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Совместная оценка</a:t>
                      </a:r>
                      <a:endParaRPr b="0" lang="ru-RU" sz="4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(inspection meeting)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Совместное собрание, на котором интерпретатор рассказывает об основных идеях и техниках, использованных во вторичном документе, отвечает на вопросы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325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Доработка </a:t>
                      </a:r>
                      <a:endParaRPr b="0" lang="ru-RU" sz="4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(rework)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Исправление обнаруженных ошибок.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598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4000" spc="-1" strike="noStrike">
                          <a:latin typeface="Times New Roman"/>
                          <a:ea typeface="Microsoft YaHei"/>
                        </a:rPr>
                        <a:t>Контроль результатов (follow-up)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Проверяются результаты доработки. </a:t>
                      </a:r>
                      <a:endParaRPr b="0" lang="ru-RU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223" name="CustomShape 6"/>
          <p:cNvSpPr/>
          <p:nvPr/>
        </p:nvSpPr>
        <p:spPr>
          <a:xfrm>
            <a:off x="2314332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B5A5D3F-BB2B-4854-8FC5-5752DCFD525C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Рецензирование КОДА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Неформальные рецензирование (парное программирование)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Рецензирование изменений в коде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 помощи инструментов рецензирования</a:t>
            </a: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(</a:t>
            </a: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Upsource, Collaborator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)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Формальные инспекции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8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29" name="CustomShape 5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48AAE43-F457-494D-B860-92C793763ADD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ЦЕЛИ РЕЦЕНЗИРОВАНИЯ КОДА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Выявление ошибок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i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Выявление проблем производительности/безопасности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Проверка полноты реализации требований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i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Проверка соблюдения стиля и читаемости кода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Проверка полноты тестового покрытия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i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Получение знаний о коде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5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4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35" name="CustomShape 5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79A6D2E-E442-496F-BAD1-FF9EA80A498B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Бенчмарки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“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Standard tool for the com-petitive  evaluation  and  comparison  of  competing  systemsor components according to specific characteristics, such asperformance, dependability, or security”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Стандартный инструмент для конкурентной оценки и сравнения конкурирующих систем или компонентов в соответствии с определенными характеристиками, такими как производительность, надежность или безопасность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0" name="Изображение_1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41" name="CustomShape 5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D95872A-BCE1-4FF7-AF0E-05D555F76A08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Документирование БАГОВ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Title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Status, assignee, priority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Description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Steps to reproduce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Example (code sample, error stack)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Environment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A5CB600-282A-4CA0-ACCB-E06F4A3C986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Бенчмарки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Specification-based benchmarks  описывают некоторый набор фукнций, входныз и выходных параметров, реализация спецификации оставлена на пользователя.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Kit-based benchmarks предоставляют реализацию некоторой обязательной части процедуры выполнения бенчмарка при этом запускающее бенчмарк лицо обычно не может выбрать что именно в нем запускать.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Hybrid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6" name="Изображение_1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47" name="CustomShape 5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445C873-30E0-41ED-851C-5941DA63D542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Бенчмарки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Позволяют тестировать на производительность различные приложения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Есть комитеты SPEC и TPC, в которых разработка бенчмарков попадает под соглашение о конфиденциальности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Процесс разработки включает выбор методики измерений, выбор нагрузки и несколько тестов приемки бенчмарка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5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52" name="Изображение_1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53" name="CustomShape 5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887DA10-EE2B-4AAC-8798-D9CFFEFFB80C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Бенчмарки - Характеристики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Relevance — Насколько бенчмарк соответствует ожиданиям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Reproducibility — способность выдавать схожие результаты в одних и тех же условиях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Fairness -  отсутствие ограничений для одних и преимуществ для других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Verifiability — обеспечение уверенности что данные  точны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Usability -  обеспечение удобного запуска пользователям в их тестовых условиях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58" name="Изображение_1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59" name="CustomShape 5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1239B37-5013-45B2-8F35-4CA384EEC863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1209600" y="2537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1200960" y="3977640"/>
            <a:ext cx="21505320" cy="871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Роман Савин – «Тестирование Дот Ком, или Пособие по жестокому обращению с багами в интернет-стартапах»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Сэм Канер – «Тестирование программного обеспечения» </a:t>
            </a: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	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Джеймс Уиттакер – «Как тестируют в Google»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Стив Макконнелл – «Совершенный код»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Борис Бейзер – «Тестирование черного ящика. Технологии функционального тестирования программного обеспечения и систем»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Иан Соммервилл – «Инженерия программного обеспечения»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Про бенчмарки - https://research.spec.org/icpe_proceedings/2015/icpe/p333.pdf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64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65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F0A01DC-1F85-4B9C-A84A-EF06303D92D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4640" cy="3088800"/>
          </a:xfrm>
          <a:prstGeom prst="rect">
            <a:avLst/>
          </a:prstGeom>
          <a:ln w="12600">
            <a:noFill/>
          </a:ln>
        </p:spPr>
      </p:pic>
      <p:sp>
        <p:nvSpPr>
          <p:cNvPr id="267" name="CustomShape 1"/>
          <p:cNvSpPr/>
          <p:nvPr/>
        </p:nvSpPr>
        <p:spPr>
          <a:xfrm>
            <a:off x="1678680" y="2393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ЖИЗНЕННЫЙ ЦИКЛ БАГОВ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2399040" y="7794000"/>
            <a:ext cx="2447280" cy="1402920"/>
          </a:xfrm>
          <a:prstGeom prst="ellipse">
            <a:avLst/>
          </a:prstGeom>
          <a:blipFill rotWithShape="0">
            <a:blip r:embed="rId2"/>
            <a:tile/>
          </a:blipFill>
          <a:ln w="12600">
            <a:noFill/>
          </a:ln>
          <a:effectLst>
            <a:outerShdw blurRad="50800" dir="5400000" dist="2556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NEW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18528840" y="7731000"/>
            <a:ext cx="2807280" cy="1502280"/>
          </a:xfrm>
          <a:prstGeom prst="ellipse">
            <a:avLst/>
          </a:prstGeom>
          <a:blipFill rotWithShape="0">
            <a:blip r:embed="rId3"/>
            <a:tile/>
          </a:blipFill>
          <a:ln w="12600">
            <a:noFill/>
          </a:ln>
          <a:effectLst>
            <a:outerShdw blurRad="50800" dir="5400000" dist="2556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CLOSED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8663760" y="7794000"/>
            <a:ext cx="2447280" cy="1402920"/>
          </a:xfrm>
          <a:prstGeom prst="ellipse">
            <a:avLst/>
          </a:prstGeom>
          <a:blipFill rotWithShape="0">
            <a:blip r:embed="rId4"/>
            <a:tile/>
          </a:blipFill>
          <a:ln w="12600">
            <a:noFill/>
          </a:ln>
          <a:effectLst>
            <a:outerShdw blurRad="50800" dir="5400000" dist="2556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OPEN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13632120" y="7794000"/>
            <a:ext cx="2447280" cy="1402920"/>
          </a:xfrm>
          <a:prstGeom prst="ellipse">
            <a:avLst/>
          </a:prstGeom>
          <a:blipFill rotWithShape="0">
            <a:blip r:embed="rId5"/>
            <a:tile/>
          </a:blipFill>
          <a:ln w="12600">
            <a:noFill/>
          </a:ln>
          <a:effectLst>
            <a:outerShdw blurRad="50800" dir="5400000" dist="2556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FIXED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4847040" y="8496360"/>
            <a:ext cx="381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11111760" y="8496360"/>
            <a:ext cx="25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"/>
          <p:cNvSpPr/>
          <p:nvPr/>
        </p:nvSpPr>
        <p:spPr>
          <a:xfrm flipV="1">
            <a:off x="16080480" y="8480160"/>
            <a:ext cx="24472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1"/>
          <p:cNvSpPr/>
          <p:nvPr/>
        </p:nvSpPr>
        <p:spPr>
          <a:xfrm>
            <a:off x="10247760" y="5418000"/>
            <a:ext cx="3311280" cy="1582920"/>
          </a:xfrm>
          <a:prstGeom prst="ellipse">
            <a:avLst/>
          </a:prstGeom>
          <a:blipFill rotWithShape="0">
            <a:blip r:embed="rId6"/>
            <a:tile/>
          </a:blipFill>
          <a:ln w="12600">
            <a:noFill/>
          </a:ln>
          <a:effectLst>
            <a:outerShdw blurRad="50800" dir="5400000" dist="2556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REJECTED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 flipV="1">
            <a:off x="4488480" y="6207480"/>
            <a:ext cx="5758200" cy="178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13560120" y="6210000"/>
            <a:ext cx="5378760" cy="174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"/>
          <p:cNvSpPr/>
          <p:nvPr/>
        </p:nvSpPr>
        <p:spPr>
          <a:xfrm flipV="1">
            <a:off x="10753200" y="7001280"/>
            <a:ext cx="1149480" cy="99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70c0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 flipH="1" rot="5400000">
            <a:off x="11223720" y="525960"/>
            <a:ext cx="240480" cy="17174160"/>
          </a:xfrm>
          <a:prstGeom prst="curvedConnector3">
            <a:avLst>
              <a:gd name="adj1" fmla="val -1178254"/>
            </a:avLst>
          </a:prstGeom>
          <a:noFill/>
          <a:ln w="76320">
            <a:solidFill>
              <a:srgbClr val="0070c0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6"/>
          <p:cNvSpPr/>
          <p:nvPr/>
        </p:nvSpPr>
        <p:spPr>
          <a:xfrm rot="5400000">
            <a:off x="9240840" y="3580560"/>
            <a:ext cx="11520" cy="11232000"/>
          </a:xfrm>
          <a:prstGeom prst="curvedConnector3">
            <a:avLst>
              <a:gd name="adj1" fmla="val 13400000"/>
            </a:avLst>
          </a:prstGeom>
          <a:noFill/>
          <a:ln w="76320">
            <a:solidFill>
              <a:srgbClr val="0070c0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7"/>
          <p:cNvSpPr/>
          <p:nvPr/>
        </p:nvSpPr>
        <p:spPr>
          <a:xfrm flipH="1" flipV="1" rot="16200000">
            <a:off x="6574680" y="2465640"/>
            <a:ext cx="2375280" cy="8280000"/>
          </a:xfrm>
          <a:prstGeom prst="curvedConnector3">
            <a:avLst>
              <a:gd name="adj1" fmla="val -9620"/>
            </a:avLst>
          </a:prstGeom>
          <a:noFill/>
          <a:ln w="76320">
            <a:solidFill>
              <a:srgbClr val="0070c0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8"/>
          <p:cNvSpPr/>
          <p:nvPr/>
        </p:nvSpPr>
        <p:spPr>
          <a:xfrm flipH="1" rot="5400000">
            <a:off x="7083720" y="6396840"/>
            <a:ext cx="204480" cy="5398200"/>
          </a:xfrm>
          <a:prstGeom prst="curvedConnector3">
            <a:avLst>
              <a:gd name="adj1" fmla="val -271745"/>
            </a:avLst>
          </a:prstGeom>
          <a:noFill/>
          <a:ln w="76320">
            <a:solidFill>
              <a:srgbClr val="0070c0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9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DC1FC11-1061-40C9-B242-6D10FA871E2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СИСТЕМЫ ОТСЛЕЖИВАНИЯ БАГОВ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GitHub (https://github.com)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GitLab (https://about.gitlab.com)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Jira (https://www.atlassian.com/software/jira)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YouTrack (https://jetbrains.ru/products/youtrack/)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Redmine (https://www.redmine.org)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5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…</a:t>
            </a: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1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52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76A80CE-0F60-4256-8499-F5A9678209C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232720" y="2383920"/>
            <a:ext cx="19654560" cy="1064736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E326F0F-EB5B-4C27-91EF-9F7D3C37D2A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0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1594080" y="2389320"/>
            <a:ext cx="19851840" cy="107517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15126BB-E7C4-45FC-B855-06E09FC6E47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Пример отчета о тестировании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50000"/>
              </a:lnSpc>
            </a:pPr>
            <a:r>
              <a:rPr b="0" lang="en-US" sz="5000" spc="-1" strike="noStrike">
                <a:solidFill>
                  <a:srgbClr val="002060"/>
                </a:solidFill>
                <a:latin typeface="Arial Narrow"/>
                <a:ea typeface="Arial Narrow"/>
              </a:rPr>
              <a:t>Test_Report_for_HSE.docx</a:t>
            </a:r>
            <a:endParaRPr b="0" lang="ru-RU" sz="5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7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609562D-9903-460F-8D84-C1B67596E0D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Проверка ПО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2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73" name="CustomShape 4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492AE87-1242-4F3C-B377-FE74E93051B9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74" name="Table 5"/>
          <p:cNvGraphicFramePr/>
          <p:nvPr/>
        </p:nvGraphicFramePr>
        <p:xfrm>
          <a:off x="1118160" y="4794480"/>
          <a:ext cx="21126960" cy="7741080"/>
        </p:xfrm>
        <a:graphic>
          <a:graphicData uri="http://schemas.openxmlformats.org/drawingml/2006/table">
            <a:tbl>
              <a:tblPr/>
              <a:tblGrid>
                <a:gridCol w="10563120"/>
                <a:gridCol w="10564200"/>
              </a:tblGrid>
              <a:tr h="1526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54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Валидация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54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Верификация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215400"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87000"/>
                        </a:lnSpc>
                      </a:pPr>
                      <a:r>
                        <a:rPr b="0" lang="ru-RU" sz="54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Проверяет соответствие любых создаваемых или используемых в ходе разработки и сопровождения ПО артефактов нуждам и потребностям пользователей и заказчиков этого ПО, с учетом законов предметной области и ограничений контекста использования ПО.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81000"/>
                        </a:lnSpc>
                      </a:pPr>
                      <a:r>
                        <a:rPr b="0" lang="ru-RU" sz="5400" spc="-1" strike="noStrike">
                          <a:solidFill>
                            <a:srgbClr val="1c1c1c"/>
                          </a:solidFill>
                          <a:latin typeface="Times New Roman"/>
                        </a:rPr>
                        <a:t>Проверяет соответствие одних создаваемых в ходе разработки и сопровождения ПО артефактов другим, ранее созданным или используемым в качестве исходных данных, а также соответствие этих артефактов и процессов их разработки правилам и стандартам.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576000" y="309600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Методы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верификации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Программного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обеспечения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8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79" name="CustomShape 4"/>
          <p:cNvSpPr/>
          <p:nvPr/>
        </p:nvSpPr>
        <p:spPr>
          <a:xfrm>
            <a:off x="23142960" y="12317040"/>
            <a:ext cx="34246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5722A1F-BEF4-47E2-B16F-31F0825D6D79}" type="slidenum"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80" name="Table 5"/>
          <p:cNvGraphicFramePr/>
          <p:nvPr/>
        </p:nvGraphicFramePr>
        <p:xfrm>
          <a:off x="7445880" y="3010680"/>
          <a:ext cx="16837200" cy="9356400"/>
        </p:xfrm>
        <a:graphic>
          <a:graphicData uri="http://schemas.openxmlformats.org/drawingml/2006/table">
            <a:tbl>
              <a:tblPr/>
              <a:tblGrid>
                <a:gridCol w="4785120"/>
                <a:gridCol w="12052440"/>
              </a:tblGrid>
              <a:tr h="1751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Экспертиза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все методы верификации, в которых оценка артефактов жизненного цикла ПО выполняется людьми, непосредственно анализирующими эти артефакты.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093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Статичесткий анализ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контроль того, что все формализованные правила корректности построения этих артефактов выполнены</a:t>
                      </a:r>
                      <a:endParaRPr b="0" lang="ru-RU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и поиск типичных ошибок и дефектов в них на основе некоторых шаблонов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753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Формальные методы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используют формальные модели требований, поведения и окружения ПО для анализа его свойств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000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Динамические методы</a:t>
                      </a:r>
                      <a:endParaRPr b="0" lang="ru-RU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3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используют результаты реальной работы проверяемой программной системы или ее прототипов, чтобы проверять соответствие этих результатов требованиям и проектным решениям. 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757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1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Синтетические методы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1c1c1c"/>
                          </a:solidFill>
                          <a:latin typeface="Times New Roman"/>
                          <a:ea typeface="Microsoft YaHei"/>
                        </a:rPr>
                        <a:t>сочетают техники нескольких типов — статический анализ, формальный анализ свойств ПО, тестирование.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517</TotalTime>
  <Application>LibreOffice/6.4.3.2$Windows_X86_64 LibreOffice_project/747b5d0ebf89f41c860ec2a39efd7cb15b54f2d8</Application>
  <Words>266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2020-09-12T14:41:12Z</dcterms:modified>
  <cp:revision>44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