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7160" cy="137152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ist_of_unit_testing_frameworks" TargetMode="Externa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junit.org/" TargetMode="External"/><Relationship Id="rId2" Type="http://schemas.openxmlformats.org/officeDocument/2006/relationships/hyperlink" Target="https://junit.org/" TargetMode="External"/><Relationship Id="rId3" Type="http://schemas.openxmlformats.org/officeDocument/2006/relationships/hyperlink" Target="https://testng.org/" TargetMode="External"/><Relationship Id="rId4" Type="http://schemas.openxmlformats.org/officeDocument/2006/relationships/hyperlink" Target="https://testng.org/" TargetMode="External"/><Relationship Id="rId5" Type="http://schemas.openxmlformats.org/officeDocument/2006/relationships/hyperlink" Target="https://www.jacoco.org/" TargetMode="External"/><Relationship Id="rId6" Type="http://schemas.openxmlformats.org/officeDocument/2006/relationships/hyperlink" Target="https://www.jacoco.org/" TargetMode="External"/><Relationship Id="rId7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8" Type="http://schemas.openxmlformats.org/officeDocument/2006/relationships/hyperlink" Target="https://ru.wikipedia.org/wiki/&#1062;&#1080;&#1082;&#1083;&#1086;&#1084;&#1072;&#1090;&#1080;&#1095;&#1077;&#1089;&#1082;&#1072;&#1103;_&#1089;&#1083;&#1086;&#1078;&#1085;&#1086;&#1089;&#1090;&#1100;" TargetMode="External"/><Relationship Id="rId9" Type="http://schemas.openxmlformats.org/officeDocument/2006/relationships/image" Target="../media/image34.png"/><Relationship Id="rId10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7280" cy="2571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3640" cy="117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3: Тестирование. Модульное тестирование</a:t>
            </a:r>
            <a:r>
              <a:rPr b="0" lang="en-US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(xUnit)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42800" cy="142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31640" cy="63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5280" cy="26449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Классификация по степени изолированности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Приемочное тестирование</a:t>
            </a:r>
            <a:endParaRPr b="0" lang="ru-RU" sz="5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Системное тестирование</a:t>
            </a:r>
            <a:endParaRPr b="0" lang="ru-RU" sz="5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Интеграционное тестирование</a:t>
            </a:r>
            <a:endParaRPr b="0" lang="ru-RU" sz="5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Модульное тестирование (тестирование компонентов)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3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3AA887E-6666-47B8-A40B-664B9A3E7BD6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Приемочное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Приемочное тестирование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– это комплексное тестирование, необходимое для определения уровня готовности системы к последующей эксплуатации. Тестирование проводится на основании набора тестовых сценариев, покрывающих основные бизнес-операции системы.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9" name="Изображение_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8828A25-384F-4891-9DE8-DF9989F55A66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Системное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Системное тестирование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– это тестирование программного обеспечения выполняемое на полной, интегрированной системе, с целью проверки соответствия системы исходным требованиям, как функциональным, так и не функциональным.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5" name="Изображение_1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5787203-B103-49BD-805C-7E55F6227638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Интеграционное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Интеграционное тестирование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– вид тестирования, при котором на соответствие требований проверяется интеграция модулей, их взаимодействие между собой, а также интеграция подсистем в одну общую систему. 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1" name="Изображение_1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92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168CB37-6FC2-491E-8D1E-B4CE892E0263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Модульное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Модульное тестирование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— тестирование каждой атомарной функциональности приложения отдельно, в искусственно созданной среде.</a:t>
            </a:r>
            <a:endParaRPr b="0" lang="ru-RU" sz="5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Цель модульного тестирования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— изолировать отдельные части программы и показать, что по отдельности эти части работоспособны.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7" name="Изображение_1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98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21C7E74-D69B-49E4-9C0E-F1D71F9B488D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МОДУЛЬНОЕ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Ранее обнаружение багов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Предотвращение регрессионных багов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Рефакторинг без страха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Грамотная декомпозиция кода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Документация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3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04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7B26AC8-3947-4FB0-BB93-0681C5E14256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МОДУЛЬНОЕ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Когда модульное тестирование НЕ работает</a:t>
            </a:r>
            <a:endParaRPr b="0" lang="ru-RU" sz="54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Сложный код</a:t>
            </a:r>
            <a:endParaRPr b="0" lang="ru-RU" sz="44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Результат известен лишь приблизительно</a:t>
            </a:r>
            <a:endParaRPr b="0" lang="ru-RU" sz="44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Ошибки интеграции и производительности</a:t>
            </a:r>
            <a:endParaRPr b="0" lang="ru-RU" sz="44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При общей низкой культуре программирования</a:t>
            </a:r>
            <a:endParaRPr b="0" lang="ru-RU" sz="44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Проблемы с объектами-заглушками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09" name="Изображение_1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DF4AB99-FA42-44E6-88DB-F28B8FA0CBA8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Фазы модульного тестирования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Стандарт IEEE 1008 описывает процедуру подготовки модульных тестов, их выполнения и оценки результатов, состоящую из следующих видов деятельности. </a:t>
            </a:r>
            <a:endParaRPr b="0" lang="ru-RU" sz="4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Фаза планирования тестирования</a:t>
            </a:r>
            <a:endParaRPr b="0" lang="ru-RU" sz="4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Фаза получения набора тестов</a:t>
            </a:r>
            <a:endParaRPr b="0" lang="ru-RU" sz="4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Фаза измерений тестируемого модуля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15" name="Изображение_1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16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38B193A-7F1B-49BA-9D37-ABF0904C1086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Фаза планирования тестирования</a:t>
            </a: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	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Этап планирования 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основных подходов к тестированию, ресурсное планирование и календарное планирование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определение общего подхода к тестированию модулей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определение требований к полноте тестирования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определение требований к завершению тестирования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определение требований к ресурсам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определение общего плана-графика работ 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Этап определения свойств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, подлежащих тестированию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изучение функциональных требований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определение дополнительных требований и связанных процедур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определение состояний тестируемого модуля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определение характеристик входных и выходных данных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выбор элементов, подвергаемых тестированию </a:t>
            </a: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Этап уточнения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1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основного плана</a:t>
            </a: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, сформированного на этапе (1)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1" name="Изображение_1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22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D58C5D7-5812-43A2-BE99-32BEECA8876A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Фаза получения набора тестов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Этап разработки</a:t>
            </a: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набора тестов</a:t>
            </a:r>
            <a:endParaRPr b="0" lang="ru-RU" sz="44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разработка архитектуры тестового набора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разработка явных тестовых процедур (тест-требований)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разработка тестовых примеров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разработка тестовых примеров, основанных на архитектуре (в случае необходимости)</a:t>
            </a:r>
            <a:endParaRPr b="0" lang="ru-RU" sz="3200" spc="-1" strike="noStrike">
              <a:latin typeface="Arial"/>
            </a:endParaRPr>
          </a:p>
          <a:p>
            <a:pPr lvl="1" marL="432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составление спецификации тестовых примеров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Этап реализации</a:t>
            </a: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уточнённого плана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27" name="Изображение_1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28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F903ADF-B0CB-4572-B1AC-775430E22EC2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Динамическая верификация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Методы использующие результаты реальной работы проверяемой программной системы или ее прототипов, чтобы проверять соответствие этих результатов требованиям и проектным решениям. 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11C296E-42AB-4F6C-8C35-DACB1996FDAD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Фаза измерений тестируемого модуля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Этап выполнения</a:t>
            </a: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тестовых процедур</a:t>
            </a: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Этап определения достаточности</a:t>
            </a: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тестирования</a:t>
            </a: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Этап оценки результатов</a:t>
            </a: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тестирования и тестируемого модуля.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Сбору подлежит следующая информация:</a:t>
            </a: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результат выполнения каждого тестового примера (прошел/не прошел);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информация об информационном окружении системы в случае, если тест не прошел;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информация о ресурсах, которые потребовались для выполнения тестового примера.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3" name="Изображение_1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27BCAF0-6077-467B-8903-C533C9C8E9A4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Инструменты автоматизации тестирования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Инструменты управления информацией о тестах (test management tools)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Инструменты мониторинга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Инструменты сбора данных о тестовом покрытии (test coverage tools)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Каркасы выполнения тестов (test execution frameworks).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Инструменты генерации тестовых данных (test input generators).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Инструменты доступа к специализированным интерфейсам</a:t>
            </a:r>
            <a:endParaRPr b="0" lang="ru-RU" sz="3200" spc="-1" strike="noStrike"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Инструменты тестирования пользовательского интерфейса</a:t>
            </a:r>
            <a:endParaRPr b="0" lang="ru-RU" sz="3200" spc="-1" strike="noStrike">
              <a:latin typeface="Arial"/>
            </a:endParaRPr>
          </a:p>
          <a:p>
            <a:pPr lvl="2" marL="648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Специализированные инструменты тестирования протоколов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Инструменты автоматизации построения тестов на основе моделей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9" name="Изображение_1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40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303325F-0FB9-4371-B6E9-44E93EEA9585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Unit-тест 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Unit-тест</a:t>
            </a: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метод, написанный на языке программирования. Данный метод вызывает тестируемый метод с некоторыми входными параметрами и сравнивает ожидаемое значение с полученным. Если полученное значение соответствует ожидаемому, то данный модульный тест считается пройденным.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5" name="Изображение_1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312E61D-78CB-49F2-AA22-FC406E1E903A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Тest execution frameworks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Тесты запускаются как исполнимые модули или оформляются как программы, использующие API фреймворка для мониторинга их работы.</a:t>
            </a:r>
            <a:endParaRPr b="0" lang="ru-RU" sz="48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Предоставляются возможности по оценке того, выполнился тест успешно или нет, и дополнительные библиотеки для организации проверок в тестах и сброса трассировочной информации. 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51" name="Изображение_2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4C9CE45-8135-472A-8622-2BC1438C4614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Семейство фреймворков xUnit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xUnit - это собирательное название семейства фреймворков для модульного тестирования, структура и функциональность которых основана на SUnit, предназначавшегося для языка программирования Smalltalk.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57" name="Изображение_2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58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29AC421-0FD0-44AF-8708-7648F18DBA84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Семейство фреймворков xUnit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CppUnit - фреймворк для C++</a:t>
            </a: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DUnit - инструмент для среды разработки Delphi</a:t>
            </a: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JUnit - библиотека для Java</a:t>
            </a: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NUnit, xUnit.NET - среда юнит-тестирования для .NET</a:t>
            </a: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Unittest – для Python</a:t>
            </a: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phpUnit - библиотека для PHP</a:t>
            </a:r>
            <a:endParaRPr b="0" lang="ru-RU" sz="4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 другие -</a:t>
            </a:r>
            <a:r>
              <a:rPr b="0" lang="ru-RU" sz="4400" spc="-1" strike="noStrike" u="sng">
                <a:solidFill>
                  <a:srgbClr val="1f497d"/>
                </a:solidFill>
                <a:uFillTx/>
                <a:latin typeface="Arial Narrow"/>
                <a:ea typeface="Arial Narrow"/>
              </a:rPr>
              <a:t> </a:t>
            </a:r>
            <a:r>
              <a:rPr b="0" lang="ru-RU" sz="4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List of unit testing frameworks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63" name="Изображение_22" descr="Изображение"/>
          <p:cNvPicPr/>
          <p:nvPr/>
        </p:nvPicPr>
        <p:blipFill>
          <a:blip r:embed="rId2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64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9313986-47DE-4DBB-A3A2-C92F0AC6B0D2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Setup-exercise-verify-teardown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68" name="Изображение_2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269" name="Table 4"/>
          <p:cNvGraphicFramePr/>
          <p:nvPr/>
        </p:nvGraphicFramePr>
        <p:xfrm>
          <a:off x="1169640" y="4345200"/>
          <a:ext cx="21102480" cy="8614440"/>
        </p:xfrm>
        <a:graphic>
          <a:graphicData uri="http://schemas.openxmlformats.org/drawingml/2006/table">
            <a:tbl>
              <a:tblPr/>
              <a:tblGrid>
                <a:gridCol w="4808520"/>
                <a:gridCol w="16294320"/>
              </a:tblGrid>
              <a:tr h="20509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1" lang="ru-RU" sz="6000" spc="-1" strike="noStrike">
                          <a:latin typeface="Times New Roman"/>
                          <a:ea typeface="Microsoft YaHei"/>
                        </a:rPr>
                        <a:t>setup</a:t>
                      </a:r>
                      <a:endParaRPr b="0" lang="ru-RU" sz="6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6000" spc="-1" strike="noStrike">
                          <a:latin typeface="Times New Roman"/>
                          <a:ea typeface="Microsoft YaHei"/>
                        </a:rPr>
                        <a:t>инициализация системы и ресурсов </a:t>
                      </a:r>
                      <a:endParaRPr b="0" lang="ru-RU" sz="6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509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1" lang="ru-RU" sz="6000" spc="-1" strike="noStrike">
                          <a:latin typeface="Times New Roman"/>
                          <a:ea typeface="Microsoft YaHei"/>
                        </a:rPr>
                        <a:t>exercise</a:t>
                      </a:r>
                      <a:endParaRPr b="0" lang="ru-RU" sz="6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6000" spc="-1" strike="noStrike">
                          <a:latin typeface="Times New Roman"/>
                          <a:ea typeface="Microsoft YaHei"/>
                        </a:rPr>
                        <a:t>выполнение нужного тестового воздействия </a:t>
                      </a:r>
                      <a:endParaRPr b="0" lang="ru-RU" sz="6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2051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1" lang="ru-RU" sz="6000" spc="-1" strike="noStrike">
                          <a:latin typeface="Times New Roman"/>
                          <a:ea typeface="Microsoft YaHei"/>
                        </a:rPr>
                        <a:t>verify</a:t>
                      </a:r>
                      <a:endParaRPr b="0" lang="ru-RU" sz="6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6000" spc="-1" strike="noStrike">
                          <a:latin typeface="Times New Roman"/>
                          <a:ea typeface="Microsoft YaHei"/>
                        </a:rPr>
                        <a:t>проверка корректности результата </a:t>
                      </a:r>
                      <a:endParaRPr b="0" lang="ru-RU" sz="6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461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1" lang="ru-RU" sz="6000" spc="-1" strike="noStrike">
                          <a:latin typeface="Times New Roman"/>
                          <a:ea typeface="Microsoft YaHei"/>
                        </a:rPr>
                        <a:t>teardown</a:t>
                      </a:r>
                      <a:endParaRPr b="0" lang="ru-RU" sz="6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6000" spc="-1" strike="noStrike">
                          <a:latin typeface="Times New Roman"/>
                          <a:ea typeface="Microsoft YaHei"/>
                        </a:rPr>
                        <a:t>освобождение ресурсов и, возможно, возвращение в исходное состояние</a:t>
                      </a:r>
                      <a:endParaRPr b="0" lang="ru-RU" sz="6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270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C3E1DD0-934B-4BA6-97E1-7D118F11A5A6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Arange-Act-Assert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Обычно unit-тест включает три действия (также именуемые AAA):</a:t>
            </a: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ru-RU" sz="40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(Операция Assert может выполняться несколько раз в одном unit-тесте. Обычно в операции Assert проверяют тип данных, значение переменной, нахождение значения переменной в требуемом диапазоне значений и др.)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ru-RU" sz="4000" spc="-1" strike="noStrike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75" name="Изображение_2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276" name="Table 5"/>
          <p:cNvGraphicFramePr/>
          <p:nvPr/>
        </p:nvGraphicFramePr>
        <p:xfrm>
          <a:off x="1146240" y="5369400"/>
          <a:ext cx="21865320" cy="4512600"/>
        </p:xfrm>
        <a:graphic>
          <a:graphicData uri="http://schemas.openxmlformats.org/drawingml/2006/table">
            <a:tbl>
              <a:tblPr/>
              <a:tblGrid>
                <a:gridCol w="4983120"/>
                <a:gridCol w="16882560"/>
              </a:tblGrid>
              <a:tr h="14133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1" lang="ru-RU" sz="5400" spc="-1" strike="noStrike">
                          <a:latin typeface="Times New Roman"/>
                          <a:ea typeface="Microsoft YaHei"/>
                        </a:rPr>
                        <a:t>Arange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 </a:t>
                      </a: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задать исходное состояние объектов</a:t>
                      </a: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	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493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1" lang="ru-RU" sz="5400" spc="-1" strike="noStrike">
                          <a:latin typeface="Times New Roman"/>
                          <a:ea typeface="Microsoft YaHei"/>
                        </a:rPr>
                        <a:t>Act 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выполнить действия (взаимодействия)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16059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1" lang="ru-RU" sz="5400" spc="-1" strike="noStrike">
                          <a:latin typeface="Times New Roman"/>
                          <a:ea typeface="Microsoft YaHei"/>
                        </a:rPr>
                        <a:t>Assert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ru-RU" sz="5400" spc="-1" strike="noStrike">
                          <a:latin typeface="Times New Roman"/>
                          <a:ea typeface="Microsoft YaHei"/>
                        </a:rPr>
                        <a:t>проверить результат выполненных операций на соответствие ожидаемым значениям</a:t>
                      </a:r>
                      <a:endParaRPr b="0" lang="ru-RU" sz="5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277" name="CustomShape 6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ADB3CC3F-4AE9-47ED-B78D-F0E6A3FD0BF2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Модульное тестирования ПО на языке Java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JUnit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- фреймворк для модульного тестирования программного обеспечения на языке Java, принадлежит семье фреймворков xUnit для разных языков программирования</a:t>
            </a:r>
            <a:endParaRPr b="0" lang="ru-RU" sz="5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TestNG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- фреймворк для модульного тестирования программного обеспечения на языке Java, вдохновленная JUnit и NUnit.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82" name="Изображение_2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DAD87FA-8D1F-4541-B275-7E3DE4BE2C95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Методы Assert (семейство xUnit)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87" name="Изображение_2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graphicFrame>
        <p:nvGraphicFramePr>
          <p:cNvPr id="288" name="Table 4"/>
          <p:cNvGraphicFramePr/>
          <p:nvPr/>
        </p:nvGraphicFramePr>
        <p:xfrm>
          <a:off x="1235880" y="4193280"/>
          <a:ext cx="18563760" cy="9054360"/>
        </p:xfrm>
        <a:graphic>
          <a:graphicData uri="http://schemas.openxmlformats.org/drawingml/2006/table">
            <a:tbl>
              <a:tblPr/>
              <a:tblGrid>
                <a:gridCol w="3131280"/>
                <a:gridCol w="15432840"/>
              </a:tblGrid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Equal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равенство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NotEqual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неравенство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InRange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факт присутствия значения в диапазоне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NotInRange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факт отсутствия значения в диапазоне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IsType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тип значения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IsNotType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тип значения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5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Null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ссылку на равенство значению null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NotNull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Проверяет, что ссылка не равна значению null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True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логическое значение на равенство значению true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False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логическое значение на равенство значению false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24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Throws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факт появления исключительной ситуации определенного типа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1082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1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DoesNotThrow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13000"/>
                        </a:lnSpc>
                      </a:pPr>
                      <a:r>
                        <a:rPr b="0" lang="ru-RU" sz="2800" spc="-1" strike="noStrike">
                          <a:solidFill>
                            <a:srgbClr val="695d46"/>
                          </a:solidFill>
                          <a:latin typeface="Open Sans"/>
                          <a:ea typeface="Open Sans"/>
                        </a:rPr>
                        <a:t>Проверяет факт не появления исключительной ситуации определенного типа</a:t>
                      </a:r>
                      <a:endParaRPr b="0" lang="ru-RU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289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EF246E6-2950-4576-8721-DF5AEB7FD406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Реальная и имитационная динамическая верификация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Реальная верификация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- в ходе верификации используется само ПО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Имитационная верификация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- в ходе верификации используется прототип или исполнимая модель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F8A57FD-E446-466C-A15D-8CB372ADF2F1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Аннотации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1209600" y="367200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 языке Java специальная форма синтаксических метаданных, которая может быть добавлена в исходный код.</a:t>
            </a:r>
            <a:endParaRPr b="0" lang="ru-RU" sz="5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Аннотации используются для анализа кода, компиляции или выполнения. Аннотируемы пакеты, классы, методы, переменные и параметры.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94" name="Изображение_2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295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0A66616-B8D2-4E12-8D73-43E51BD313A6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Примеры Аннотаций в xUnit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99" name="Изображение_2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669960" y="4104000"/>
            <a:ext cx="19705680" cy="9287640"/>
          </a:xfrm>
          <a:prstGeom prst="rect">
            <a:avLst/>
          </a:prstGeom>
          <a:ln>
            <a:noFill/>
          </a:ln>
        </p:spPr>
      </p:pic>
      <p:sp>
        <p:nvSpPr>
          <p:cNvPr id="301" name="CustomShape 4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B87B2CD-10BE-4D8C-B292-6E7876825115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Заглушки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Заглушки(агл. stub)</a:t>
            </a: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— В объектно-ориентированном программировании mock-объект имитирует поведение реального объекта заданным образом.</a:t>
            </a:r>
            <a:endParaRPr b="0" lang="ru-RU" sz="5400" spc="-1" strike="noStrike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Во время unit-тестирования mock-объекты могут симулировать поведение бизнес-объектов и бизнес-логику, что иногда необходимо из-за сложности реального поведения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306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307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2AD565B-5C81-47D2-A51C-043933C949A5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1209600" y="2537640"/>
            <a:ext cx="21566880" cy="231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200960" y="3977640"/>
            <a:ext cx="21505680" cy="8712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Кент Бек – «Экстремальное программирование. Разработка через тестирование»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Gerard Meszaros – «xUnit Test Patterns»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JUnit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1"/>
              </a:rPr>
              <a:t>https://junit.org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2"/>
              </a:rPr>
              <a:t>/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TestNG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3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4"/>
              </a:rPr>
              <a:t>testng.org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JaCoCo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5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6"/>
              </a:rPr>
              <a:t>www.jacoco.org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120000"/>
              </a:lnSpc>
              <a:spcAft>
                <a:spcPts val="601"/>
              </a:spcAft>
              <a:buClr>
                <a:srgbClr val="253957"/>
              </a:buClr>
              <a:buFont typeface="Helvetica Light"/>
              <a:buAutoNum type="arabicPeriod"/>
            </a:pPr>
            <a:r>
              <a:rPr b="0" lang="ru-RU" sz="5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Цикломатическая сложность – 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7"/>
              </a:rPr>
              <a:t>https://</a:t>
            </a:r>
            <a:r>
              <a:rPr b="0" lang="ru-RU" sz="5400" spc="-1" strike="noStrike" u="sng">
                <a:solidFill>
                  <a:srgbClr val="0000ff"/>
                </a:solidFill>
                <a:uFillTx/>
                <a:latin typeface="Arial Narrow"/>
                <a:ea typeface="Arial Narrow"/>
                <a:hlinkClick r:id="rId8"/>
              </a:rPr>
              <a:t>ru.wikipedia.org/wiki/Цикломатическая_сложность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312" name="Изображение" descr="Изображение"/>
          <p:cNvPicPr/>
          <p:nvPr/>
        </p:nvPicPr>
        <p:blipFill>
          <a:blip r:embed="rId9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313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971C018-388E-4875-810C-B2451FF7AA46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5000" cy="3089160"/>
          </a:xfrm>
          <a:prstGeom prst="rect">
            <a:avLst/>
          </a:prstGeom>
          <a:ln w="12600">
            <a:noFill/>
          </a:ln>
        </p:spPr>
      </p:pic>
      <p:sp>
        <p:nvSpPr>
          <p:cNvPr id="315" name="CustomShape 1"/>
          <p:cNvSpPr/>
          <p:nvPr/>
        </p:nvSpPr>
        <p:spPr>
          <a:xfrm>
            <a:off x="1678680" y="2393640"/>
            <a:ext cx="21566880" cy="231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Тестирование и мониторинг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Мониторинг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- наблюдение, запись и оценка результатов работы ПО при его обычном использовании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- проверяемое ПО выполняется в рамках заранее подготовленных сценариев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D3691DC-C728-4FAC-907D-690F9CBAF45E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Динамическая верификация и отладка (debugging)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Динамическая верификация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- обнаружение наличия ошибок и оценка качества ПО.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Отладка (debugging)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- определение точного местоположения и исправление ошибок.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3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44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0AEEEB3-0A87-4D4F-8354-F55947F9BD38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1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</a:t>
            </a: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(testing) является методом верификации, в рамках которого результаты работы тестируемой системы или компонента в ситуациях из выделенного конечного набора проверяются на соответствие проектным решениям, требованиям, общим задачам проекта, в рамках которого эта система разрабатывается или сопровождается.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9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2D96110-88CA-48E0-B8F7-A91AFB976F3B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Виды классификаций тестирования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 объекту тестирования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 степени автоматизации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 степени изолированности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 времени проведения тестирования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 знанию внутреннего строения системы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5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9D884C0-9E73-454B-B64C-6DEBDCE5D5B7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Классификация по знанию внутреннего строения системы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черного ящика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белого ящика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серого ящика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1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62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F584259-BA8B-401C-954C-992A40FED589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1209600" y="2972880"/>
            <a:ext cx="21422880" cy="1580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Классификация по знанию внутреннего строения системы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200960" y="4504680"/>
            <a:ext cx="21505680" cy="840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черного ящика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белого ящика</a:t>
            </a:r>
            <a:endParaRPr b="0" lang="ru-RU" sz="5400" spc="-1" strike="noStrike">
              <a:latin typeface="Arial"/>
            </a:endParaRPr>
          </a:p>
          <a:p>
            <a:pPr marL="1143000" indent="-1142280">
              <a:lnSpc>
                <a:spcPct val="200000"/>
              </a:lnSpc>
              <a:buClr>
                <a:srgbClr val="002060"/>
              </a:buClr>
              <a:buFont typeface="StarSymbol"/>
              <a:buAutoNum type="arabicPeriod"/>
            </a:pPr>
            <a:r>
              <a:rPr b="0" lang="ru-RU" sz="5400" spc="-1" strike="noStrike">
                <a:solidFill>
                  <a:srgbClr val="002060"/>
                </a:solidFill>
                <a:latin typeface="Arial Narrow"/>
                <a:ea typeface="Arial Narrow"/>
              </a:rPr>
              <a:t>Тестирование серого ящика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1338920" y="944640"/>
            <a:ext cx="1136556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7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8800" cy="1198800"/>
          </a:xfrm>
          <a:prstGeom prst="rect">
            <a:avLst/>
          </a:prstGeom>
          <a:ln w="12600"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23142960" y="12317040"/>
            <a:ext cx="342504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D7D2AECF-7754-4231-85FB-96673277C0CC}" type="slidenum">
              <a:rPr b="0" lang="ru-RU" sz="2400" spc="-1" strike="noStrike">
                <a:latin typeface="Times New Roman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563</TotalTime>
  <Application>LibreOffice/6.4.3.2$Windows_X86_64 LibreOffice_project/747b5d0ebf89f41c860ec2a39efd7cb15b54f2d8</Application>
  <Words>139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2020-09-05T20:02:58Z</dcterms:modified>
  <cp:revision>54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