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6080" cy="137142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kildishev.hse@ya.ru" TargetMode="External"/><Relationship Id="rId2" Type="http://schemas.openxmlformats.org/officeDocument/2006/relationships/hyperlink" Target="https://ruswizard.ddns.net/" TargetMode="External"/><Relationship Id="rId3" Type="http://schemas.openxmlformats.org/officeDocument/2006/relationships/hyperlink" Target="http://www.ispras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6200" cy="257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2560" cy="117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1: Вводное занятие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1720" cy="14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056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4200" cy="26438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Методы контроля качества ПО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4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936000" y="4320000"/>
            <a:ext cx="18468000" cy="89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Верификация</a:t>
            </a:r>
            <a:endParaRPr b="0" lang="ru-RU" sz="5000" spc="-1" strike="noStrike">
              <a:latin typeface="Arial"/>
            </a:endParaRPr>
          </a:p>
          <a:p>
            <a:pPr lvl="1" marL="861840" indent="-32076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Проверяется за счет сопоставления его с другим артефактом, на основе которого первый должен был быть разработан или которому он должен соответствовать </a:t>
            </a:r>
            <a:endParaRPr b="0" lang="ru-RU" sz="50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Валидация</a:t>
            </a:r>
            <a:endParaRPr b="0" lang="ru-RU" sz="5000" spc="-1" strike="noStrike">
              <a:latin typeface="Arial"/>
            </a:endParaRPr>
          </a:p>
          <a:p>
            <a:pPr lvl="1" marL="861840" indent="-32076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Обозначает проверку некоторого артефакта разработки на соответствие конечным целям, для достижения которых это ПО предназначено, т. е., нуждам и потребностям его пользователей и заказчиков.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78A16E5-A9E4-47D7-9A14-E2A25D04BE0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22CB8EE-65E4-4574-9429-877B70E4C88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799640" y="720000"/>
            <a:ext cx="20016360" cy="1237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ВИДЫ ОШИБОК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3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184" name="Table 5"/>
          <p:cNvGraphicFramePr/>
          <p:nvPr/>
        </p:nvGraphicFramePr>
        <p:xfrm>
          <a:off x="1370160" y="4531320"/>
          <a:ext cx="17169840" cy="8679240"/>
        </p:xfrm>
        <a:graphic>
          <a:graphicData uri="http://schemas.openxmlformats.org/drawingml/2006/table">
            <a:tbl>
              <a:tblPr/>
              <a:tblGrid>
                <a:gridCol w="1995840"/>
                <a:gridCol w="15174360"/>
              </a:tblGrid>
              <a:tr h="27234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defect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Иногда, хотя и достаточно редко, так называют произвольный дефект программной системы, будь то сбой, полностью разрушающий данные системы, неточно прорисованная буква на кнопке графического интерфейса пользователя или нестандартное форматирование исходного кода.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6164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failure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Часто ошибкой или сбоем называют наблюдаемое нарушение требований, проявляющееся при некотором сценарии работы рассматриваемой системы.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1686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fault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Ошибка в коде программы, вызывающая сбой, и состоящая в неправильном использовании какой-то конструкции языка программирования, употреблении лишней конструкции или в пропуске необходимой.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1711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error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Ошибка аналитика, архитектора или программиста, заключающаяся в неправильном понимании определенного требования или ограничения, в том, что какое-то требование забыто, или, наоборот, используется лишнее требование.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5" name="CustomShape 6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8F84E02-70E5-40D5-BBEC-B782205DCA8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5400000" y="2880000"/>
            <a:ext cx="18070560" cy="1051056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Верификация и валидация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0" name="Изображение_2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6DDA3DF-6F70-42B2-A25B-16BBEFCD086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ТЕСТИРОВАНИЕ в процессе разработки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200960" y="4504680"/>
            <a:ext cx="21504600" cy="8400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200">
              <a:lnSpc>
                <a:spcPct val="2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1.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Анализ требований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20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Разработка тестового плана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20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Разработка тестов разного уровня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20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20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Анализ результатов тестирования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6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97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94D37EA-EDA6-4A5A-BF5D-76D8FD1C71B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Некоторые РОЛИ В обеспечении качества и тестировании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lvl="1" marL="432000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b="1" i="1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Разработчик</a:t>
            </a: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(</a:t>
            </a:r>
            <a:r>
              <a:rPr b="0" lang="en-US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Software Engineer, SWE)</a:t>
            </a:r>
            <a:endParaRPr b="0" lang="ru-RU" sz="4400" spc="-1" strike="noStrike">
              <a:latin typeface="Arial"/>
            </a:endParaRPr>
          </a:p>
          <a:p>
            <a:pPr lvl="1" marL="432000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b="1" i="1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Разработчик в тестировании </a:t>
            </a: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(Software Engineer in Test, SET)</a:t>
            </a:r>
            <a:endParaRPr b="0" lang="ru-RU" sz="4400" spc="-1" strike="noStrike">
              <a:latin typeface="Arial"/>
            </a:endParaRPr>
          </a:p>
          <a:p>
            <a:pPr lvl="1" marL="432000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b="1" i="1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Инженер по тестированию </a:t>
            </a: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(Test Engineer, TE)</a:t>
            </a:r>
            <a:endParaRPr b="0" lang="ru-RU" sz="4400" spc="-1" strike="noStrike">
              <a:latin typeface="Arial"/>
            </a:endParaRPr>
          </a:p>
          <a:p>
            <a:pPr lvl="1" marL="432000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b="1" i="1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Инженер по требованиям</a:t>
            </a:r>
            <a:endParaRPr b="0" lang="ru-RU" sz="4400" spc="-1" strike="noStrike">
              <a:latin typeface="Arial"/>
            </a:endParaRPr>
          </a:p>
          <a:p>
            <a:pPr lvl="1" marL="432000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b="1" i="1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Site Reliability Engineering (SRE)</a:t>
            </a:r>
            <a:endParaRPr b="0" lang="ru-RU" sz="4400" spc="-1" strike="noStrike">
              <a:latin typeface="Arial"/>
            </a:endParaRPr>
          </a:p>
          <a:p>
            <a:pPr lvl="1" marL="432000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b="0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b="1" i="1" lang="ru-RU" sz="4400" spc="-1" strike="noStrike">
                <a:solidFill>
                  <a:srgbClr val="253957"/>
                </a:solidFill>
                <a:latin typeface="Arial Narrow"/>
                <a:ea typeface="Arial Narrow"/>
              </a:rPr>
              <a:t>DevOps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2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03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6F7DA63-3996-4346-9087-1A33497ECDE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МЕТОДЫ обеспечения качества и тестирования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200960" y="4504680"/>
            <a:ext cx="21504600" cy="8400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1.  Анализ требований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2.  Инспекции кода 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3.  Статический анализ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4.  Функциональное тестирование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4.1.  Ручное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4.2.  Автоматизированное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          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4.2.1.  Модульное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          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4.2.2.  Интеграционное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          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4.2.3.  Системное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5. Тестирование производительности / нагрузочное тестирование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8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09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D643C20-4B4C-46B5-8304-5501DCEC4E0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Требования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13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1081080" y="4968000"/>
            <a:ext cx="18141480" cy="87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6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Требования к программному обеспечению — совокупность утверждений относительно атрибутов, свойств или качеств программной системы, подлежащей реализации.</a:t>
            </a:r>
            <a:endParaRPr b="0" lang="ru-RU" sz="66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BA633B7-D3FB-4B73-8A6C-8200610C966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Представления требований</a:t>
            </a:r>
            <a:endParaRPr b="0" lang="ru-RU" sz="70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rcRect l="13795" t="21887" r="64665" b="44460"/>
          <a:stretch/>
        </p:blipFill>
        <p:spPr>
          <a:xfrm>
            <a:off x="2376000" y="7040160"/>
            <a:ext cx="4764240" cy="464796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6656400" y="5609880"/>
            <a:ext cx="8657280" cy="438480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rcRect l="21691" t="34517" r="29382" b="42775"/>
          <a:stretch/>
        </p:blipFill>
        <p:spPr>
          <a:xfrm>
            <a:off x="5339880" y="8984160"/>
            <a:ext cx="13696560" cy="39744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4"/>
          <a:srcRect l="25907" t="8403" r="40443" b="56246"/>
          <a:stretch/>
        </p:blipFill>
        <p:spPr>
          <a:xfrm>
            <a:off x="14940000" y="8531280"/>
            <a:ext cx="6747840" cy="44272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5"/>
          <a:srcRect l="3681" t="25052" r="74772" b="52239"/>
          <a:stretch/>
        </p:blipFill>
        <p:spPr>
          <a:xfrm>
            <a:off x="16589880" y="3960000"/>
            <a:ext cx="6149520" cy="404856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5" name="Изображение_7" descr="Изображение"/>
          <p:cNvPicPr/>
          <p:nvPr/>
        </p:nvPicPr>
        <p:blipFill>
          <a:blip r:embed="rId6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8A2E5A8-3DE4-424E-B020-C5CBABD3672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Источники требований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0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937080" y="4320000"/>
            <a:ext cx="18573480" cy="89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normAutofit fontScale="81000"/>
          </a:bodyPr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Техническое задание (а по-английски — requirements specification, спецификация требований). 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Стандарты, регламентирующие характеристики, функции и состав систем, работающих в определенной предметной области. 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Внутренние ограничения задач, не соблюдая которые, невозможно решить их правильно. 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Анализ уже существующих систем для решения схожих задач. 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Требования сформулированные на основе явно высказываемых пожеланий пользователей системы 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Невысказанные явно потребности и нужды пользователей создаваемой системы.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8019616-576D-447D-AA15-25A797F17F9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Информация о преподавателе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200960" y="4625640"/>
            <a:ext cx="21504600" cy="789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i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Кильдишев Денис Степанович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kildishev.hse@ya.ru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</a:rPr>
              <a:t> (ДЗ слать на этот)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</a:rPr>
              <a:t>kildishev@ispras.ru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TG канал https://t.me/joinchat/AAAAAFTYn_XTYjzGzIP96w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Материалы на 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https://ruswizard.ddns.net/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i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Опыт работы: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en-US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2012-  … </a:t>
            </a: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ИСП РАН (</a:t>
            </a:r>
            <a:r>
              <a:rPr b="0" lang="en-US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3"/>
              </a:rPr>
              <a:t>http://www.ispras.ru/</a:t>
            </a: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, http://www.requality.ru) 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" descr="Изображение"/>
          <p:cNvPicPr/>
          <p:nvPr/>
        </p:nvPicPr>
        <p:blipFill>
          <a:blip r:embed="rId4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600" y="1231668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CDFC12A-9DA0-4E10-930D-F1B26A84D52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РАБОТА С требованиями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Спецификация требований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Цель проекта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Архитектура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Функциональные и нефункциональные требования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Неполнота / противоречивость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7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38" name="CustomShape 5"/>
          <p:cNvSpPr/>
          <p:nvPr/>
        </p:nvSpPr>
        <p:spPr>
          <a:xfrm>
            <a:off x="13321080" y="4752000"/>
            <a:ext cx="90694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Выделение требований</a:t>
            </a:r>
            <a:endParaRPr b="0" lang="ru-RU" sz="50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Систематизация и описание требований</a:t>
            </a:r>
            <a:endParaRPr b="0" lang="ru-RU" sz="50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Валидация и верификация требований.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A9B432E-9764-46C4-902C-13897C8DF81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Харак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Терис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тики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3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244" name="Table 4"/>
          <p:cNvGraphicFramePr/>
          <p:nvPr/>
        </p:nvGraphicFramePr>
        <p:xfrm>
          <a:off x="4464000" y="1440000"/>
          <a:ext cx="19528560" cy="11951280"/>
        </p:xfrm>
        <a:graphic>
          <a:graphicData uri="http://schemas.openxmlformats.org/drawingml/2006/table">
            <a:tbl>
              <a:tblPr/>
              <a:tblGrid>
                <a:gridCol w="5595480"/>
                <a:gridCol w="13933440"/>
              </a:tblGrid>
              <a:tr h="13269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Адекватность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Соответствие реальным потребностям пользователей ПО.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284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Однозначность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Отсутствие двусмысленностей и возможностей разного толкования.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5490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Полнота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Отражение в требованиях всех существенных потребностей и всех ситуаций, в которых система должна будет функционировать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276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Непротиворечивость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Согласованность между разными элементами требований.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9944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Систематичность представления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Должны быть описаны в рамках некоторой системы с четким указанием места каждого требования среди остальных, с определением связей и зависимостей между ними и приоритетности для различных заинтересованных лиц.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269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Прослеживаемость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Четко определенные связи с модулями разрабатываемой системы, частями проектной документации и тестами и т.д.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5490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Проверяемость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Возможность для каждого требования однозначно установить при помощи некоторых действий, выполнено это требование или нет.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5490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Модифицируемость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Возможность внесения изменений в набор требований с максимально быстрым отслеживанием последствий такой модификации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5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7BBB9B0-9B55-4840-9D1E-4B9692DA7A6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ИНструменты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9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937080" y="4320000"/>
            <a:ext cx="18573480" cy="89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normAutofit/>
          </a:bodyPr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Неспециализированные — офисные и т. п.(Google doc)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Инструменты для поддержки разработки проектов (Redmine), системы Issue-трекеры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Инструменты поддержки разработки полного цикла - Jama, Polarion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Специализированные продукты</a:t>
            </a:r>
            <a:endParaRPr b="0" lang="ru-RU" sz="5400" spc="-1" strike="noStrike">
              <a:latin typeface="Arial"/>
            </a:endParaRPr>
          </a:p>
          <a:p>
            <a:pPr lvl="1" marL="742680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IBM Doors, Doors NG, ProR, </a:t>
            </a:r>
            <a:r>
              <a:rPr b="1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Requality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25C6B81-4FC2-40C5-845A-945C2A8630A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22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Разработка каталога требований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55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56" name="CustomShape 4"/>
          <p:cNvSpPr/>
          <p:nvPr/>
        </p:nvSpPr>
        <p:spPr>
          <a:xfrm>
            <a:off x="937080" y="4320000"/>
            <a:ext cx="18573480" cy="89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normAutofit/>
          </a:bodyPr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С нуля — описывая отдельные требования и формируя их в определенную структуру</a:t>
            </a:r>
            <a:endParaRPr b="0" lang="ru-RU" sz="5400" spc="-1" strike="noStrike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Из имеющихся документов — спецификации на ПО, технического задания, документов по регулятивным ограничениям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AC76B5D-D4DC-4CE4-843D-D691684994A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23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2160000" y="3024000"/>
            <a:ext cx="20802600" cy="469080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1080000" y="2736000"/>
            <a:ext cx="10366560" cy="1294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Выделение требований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63" name="Изображение_10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pic>
        <p:nvPicPr>
          <p:cNvPr id="264" name="" descr=""/>
          <p:cNvPicPr/>
          <p:nvPr/>
        </p:nvPicPr>
        <p:blipFill>
          <a:blip r:embed="rId3"/>
          <a:stretch/>
        </p:blipFill>
        <p:spPr>
          <a:xfrm>
            <a:off x="2121120" y="8280000"/>
            <a:ext cx="17965440" cy="5137200"/>
          </a:xfrm>
          <a:prstGeom prst="rect">
            <a:avLst/>
          </a:prstGeom>
          <a:ln>
            <a:noFill/>
          </a:ln>
        </p:spPr>
      </p:pic>
      <p:sp>
        <p:nvSpPr>
          <p:cNvPr id="265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84DB813-E13E-416B-9990-D54D2FA6190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1080000" y="2736000"/>
            <a:ext cx="10366560" cy="1294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Виды Деятельности и документы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70" name="Изображение_1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490320" y="4700160"/>
            <a:ext cx="23268600" cy="6890760"/>
          </a:xfrm>
          <a:prstGeom prst="rect">
            <a:avLst/>
          </a:prstGeom>
          <a:ln>
            <a:noFill/>
          </a:ln>
        </p:spPr>
      </p:pic>
      <p:sp>
        <p:nvSpPr>
          <p:cNvPr id="272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5F6C569-9205-4ADF-B99E-D3D0DB6768B0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1209600" y="2537640"/>
            <a:ext cx="21565800" cy="231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200960" y="3977640"/>
            <a:ext cx="21504600" cy="871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Роман Савин – «Тестирование Дот Ком, или Пособие по жестокому обращению с багами в интернет-стартапах»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Сэм Канер – «Тестирование программного обеспечения» </a:t>
            </a: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	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Джеймс Уиттакер – «Как тестируют в Google»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Стив Макконнелл – «Совершенный код»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Борис Бейзер – «Тестирование черного ящика. Технологии функционального тестирования программного обеспечения и систем»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Иан Соммервилл – «Инженерия программного обеспечения»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77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78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681DD69-E7F2-4CCF-8AE6-E65327C6FCA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3920" cy="3088080"/>
          </a:xfrm>
          <a:prstGeom prst="rect">
            <a:avLst/>
          </a:prstGeom>
          <a:ln w="12600"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1678680" y="2393640"/>
            <a:ext cx="21565800" cy="231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Информация о КУРСЕ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200960" y="4648680"/>
            <a:ext cx="21504600" cy="818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i="1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Направленность занятий: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Получение практических навыков тестирования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Знакомство со средствами автоматизации процесса тестирования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Получения опыта разработки автоматизированных тестов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b="1" i="1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Основные средства: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en-US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Java, IntelliJ IDEA / Eclipse / Android Studio, Junit / TestNG, Gradle</a:t>
            </a:r>
            <a:endParaRPr b="0" lang="ru-RU" sz="60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en-US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Selenium</a:t>
            </a: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, </a:t>
            </a:r>
            <a:r>
              <a:rPr b="0" lang="en-US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JMeter 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000E04D-98D0-475C-9927-662AD36A82A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СТРУКТУРА занятий</a:t>
            </a: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 / </a:t>
            </a: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БАЛЛЫ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200960" y="4648680"/>
            <a:ext cx="21504600" cy="818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51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Практические задания с оценкой</a:t>
            </a:r>
            <a:endParaRPr b="0" lang="ru-RU" sz="51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51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Сроки выполнения заданий (до следующего, иначе минус 2 балла еженедельно)</a:t>
            </a:r>
            <a:endParaRPr b="0" lang="ru-RU" sz="51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51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Работа на занятии</a:t>
            </a:r>
            <a:endParaRPr b="0" lang="ru-RU" sz="51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51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Посещаемость</a:t>
            </a:r>
            <a:endParaRPr b="0" lang="ru-RU" sz="51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5100" spc="-1" strike="noStrike">
                <a:solidFill>
                  <a:srgbClr val="253957"/>
                </a:solidFill>
                <a:latin typeface="Arial Narrow"/>
                <a:ea typeface="Arial Narrow"/>
              </a:rPr>
              <a:t>Выставление оценки</a:t>
            </a:r>
            <a:endParaRPr b="0" lang="ru-RU" sz="51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endParaRPr b="0" lang="ru-RU" sz="5100" spc="-1" strike="noStrike">
              <a:latin typeface="Arial"/>
            </a:endParaRPr>
          </a:p>
          <a:p>
            <a:pPr marL="1143000" indent="-1141200" algn="ctr">
              <a:lnSpc>
                <a:spcPct val="100000"/>
              </a:lnSpc>
            </a:pPr>
            <a:r>
              <a:rPr b="1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 ауд</a:t>
            </a:r>
            <a:r>
              <a:rPr b="1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b="1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= </a:t>
            </a:r>
            <a:r>
              <a:rPr b="1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ДЗ </a:t>
            </a:r>
            <a:endParaRPr b="0" lang="ru-RU" sz="4800" spc="-1" strike="noStrike">
              <a:latin typeface="Arial"/>
            </a:endParaRPr>
          </a:p>
          <a:p>
            <a:pPr marL="1143000" indent="-1141200"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 накопл.  = 0,5</a:t>
            </a:r>
            <a:r>
              <a:rPr b="1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* О ауд</a:t>
            </a:r>
            <a:r>
              <a:rPr b="1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b="1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+ 0,5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*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 контр.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работа</a:t>
            </a:r>
            <a:endParaRPr b="0" lang="ru-RU" sz="4800" spc="-1" strike="noStrike">
              <a:latin typeface="Arial"/>
            </a:endParaRPr>
          </a:p>
          <a:p>
            <a:pPr marL="1143000" indent="-1141200"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 результ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= 0,5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*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 накопл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+ 0,5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*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 экз</a:t>
            </a:r>
            <a:r>
              <a:rPr b="0" lang="en-US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b="0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endParaRPr b="0" lang="ru-RU" sz="48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endParaRPr b="0" lang="ru-RU" sz="48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endParaRPr b="0" lang="ru-RU" sz="4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5688360" y="9288000"/>
            <a:ext cx="12743640" cy="2770200"/>
          </a:xfrm>
          <a:prstGeom prst="rect">
            <a:avLst/>
          </a:prstGeom>
          <a:noFill/>
          <a:ln w="25560">
            <a:solidFill>
              <a:schemeClr val="accent1"/>
            </a:solidFill>
            <a:miter/>
          </a:ln>
          <a:effectLst>
            <a:outerShdw blurRad="50800" dir="5400000" dist="255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11A7273-E8B4-45E3-9A7C-1AC0E74AA89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Информация о Студентах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i="1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 группе: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Номер (подгруппа)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en-US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E-mail </a:t>
            </a: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группы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Староста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По возможности — список студентов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Заголовки присланных ДЗ:</a:t>
            </a:r>
            <a:endParaRPr b="0" lang="ru-RU" sz="5400" spc="-1" strike="noStrike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ФИО, Группа, Номер_ДЗ</a:t>
            </a:r>
            <a:endParaRPr b="0" lang="ru-RU" sz="54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пример — Иванов Иван Иваныч, БПИ171, ДЗ 1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4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732ED14-6A13-4BC4-9990-8867F5F1E10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«Качество — это проблема всего коллектива» </a:t>
            </a:r>
            <a:endParaRPr b="0" lang="ru-RU" sz="5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Джеймс Уиттакер - «Как тестируют в Google» 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Тестирование</a:t>
            </a: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 – выполнение программы с целью найти баги</a:t>
            </a:r>
            <a:endParaRPr b="0" lang="ru-R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Обеспечение качества </a:t>
            </a:r>
            <a:r>
              <a:rPr b="0" lang="ru-RU" sz="6000" spc="-1" strike="noStrike">
                <a:solidFill>
                  <a:srgbClr val="253957"/>
                </a:solidFill>
                <a:latin typeface="Arial Narrow"/>
                <a:ea typeface="Arial Narrow"/>
              </a:rPr>
              <a:t>– процессы, позволяющие предотвратить появление багов или обнаружить как можно раньше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51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5B9A1AF-EC95-4B19-8C4B-F479BE925AB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ISO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9126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_1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721667C-74B3-4E0B-A869-8F7766A847C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57" name="Table 5"/>
          <p:cNvGraphicFramePr/>
          <p:nvPr/>
        </p:nvGraphicFramePr>
        <p:xfrm>
          <a:off x="3809880" y="2467080"/>
          <a:ext cx="19832400" cy="9808920"/>
        </p:xfrm>
        <a:graphic>
          <a:graphicData uri="http://schemas.openxmlformats.org/drawingml/2006/table">
            <a:tbl>
              <a:tblPr/>
              <a:tblGrid>
                <a:gridCol w="5508360"/>
                <a:gridCol w="14324040"/>
              </a:tblGrid>
              <a:tr h="155700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Функциональность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672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Определенный круг задач. Функциональность определяет, что именно делает данная программа. 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35620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Надежность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672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Способность ПО поддерживать определенный уровень работоспособности в заданных условиях. Надежность является вероятностной характеристикой работоспособности ПО. 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95588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Удобство использования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672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Удобство использования показывает, насколько ПО привлекательно, удобно в обучении работе с ним и при выполнении самой работы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95588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Производительность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672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Способность ПО обеспечивать необходимую работоспособность по отношению к выделяемым для этого ресурсам. 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5992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Переносимость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672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Сохранение работоспособности ПО при изменении его окружения.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2404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Удобство сопровождения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672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Трудоемкость анализа, исправления ошибок и внесения изменений в ПО.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ISO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25010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1" name="Изображение_1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C56B159-4D57-4EB4-8B40-66962525E1A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63" name="Table 5"/>
          <p:cNvGraphicFramePr/>
          <p:nvPr/>
        </p:nvGraphicFramePr>
        <p:xfrm>
          <a:off x="3906360" y="2305800"/>
          <a:ext cx="18773640" cy="10942200"/>
        </p:xfrm>
        <a:graphic>
          <a:graphicData uri="http://schemas.openxmlformats.org/drawingml/2006/table">
            <a:tbl>
              <a:tblPr/>
              <a:tblGrid>
                <a:gridCol w="4309560"/>
                <a:gridCol w="14464080"/>
              </a:tblGrid>
              <a:tr h="258120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Надежность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(reliability)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168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Зрелость (maturity)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Способность к восстановлению (recoverability)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Устойчивость к ошибкам (fault tolerance)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Работоспособность (availability, иногда также переводится как доступность) 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13344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Защищенность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(security)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168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Конфиденциальность (confidentiality)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Целостность (integrity)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Строгое выполнение обязательств (неотвергаемость, non-repudiation)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Авторизуемость (операций, accountability)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Аутентичность (authenticity) 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13416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Удобство сопровождения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(maintainability)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168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Удобство проверки (testability)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Анализируемость (analyzability)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Модифицируемость (modifiability, удобство внесения изменений + стабильность)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Модульность (modularity)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Повторная используемость (reusability) 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093400">
                <a:tc>
                  <a:txBody>
                    <a:bodyPr lIns="91080" rIns="91080" tIns="126720" bIns="91080">
                      <a:noAutofit/>
                    </a:bodyPr>
                    <a:p>
                      <a:pPr algn="ctr"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Переносимость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121680" bIns="9108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Адаптируемость (adaptability)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Удобство замены (replaceability) 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Удобство установки (installability)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ТЕСТИРОВАНИЕ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7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1296720" y="5472000"/>
            <a:ext cx="1893384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253957"/>
                </a:solidFill>
                <a:latin typeface="Helvetica Light"/>
                <a:ea typeface="DejaVu Sans"/>
              </a:rPr>
              <a:t>Тестированием называется проверка соответствия поведения проверяемой системы требованиям, выполняемая по результатам реальной работы этой системы в некотором конечном наборе специально созданных ситуаций. При этом проверяемая система обычно называется тестируемой системой (system under test или SUT по-английски).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5408000" y="10008000"/>
            <a:ext cx="424584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  <a:ea typeface="DejaVu Sans"/>
              </a:rPr>
              <a:t>SWEBOK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1FDD734-0C84-4455-A6D1-1C85AE48E98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523</TotalTime>
  <Application>LibreOffice/6.4.3.2$Windows_X86_64 LibreOffice_project/747b5d0ebf89f41c860ec2a39efd7cb15b54f2d8</Application>
  <Words>427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2020-09-08T14:01:56Z</dcterms:modified>
  <cp:revision>32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