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230080" y="-37440"/>
            <a:ext cx="19216800" cy="137149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160" cy="228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160" cy="795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vk.com/@zapiskisedogotestera-test-dizain-tehnika-poparnogo-testirovaniya" TargetMode="External"/><Relationship Id="rId2" Type="http://schemas.openxmlformats.org/officeDocument/2006/relationships/hyperlink" Target="https://habr.com/ru/company/infopulse/blog/261061/" TargetMode="External"/><Relationship Id="rId3" Type="http://schemas.openxmlformats.org/officeDocument/2006/relationships/hyperlink" Target="http://mbt-course.narod.ru/Lecture05.pdf" TargetMode="External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e 1"/>
          <p:cNvSpPr/>
          <p:nvPr/>
        </p:nvSpPr>
        <p:spPr>
          <a:xfrm flipV="1">
            <a:off x="10370160" y="1604160"/>
            <a:ext cx="0" cy="277704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7764840" y="4769640"/>
            <a:ext cx="12706920" cy="2570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b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002060"/>
                </a:solidFill>
                <a:latin typeface="Arial Narrow"/>
                <a:ea typeface="Arial Narrow"/>
              </a:rPr>
              <a:t>Обеспечение качества и тестирование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116840" y="8442000"/>
            <a:ext cx="15443280" cy="117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Семинар 6: Тестирование с учетом внутренних состояний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7116840" y="1530720"/>
            <a:ext cx="9442440" cy="1422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0070c0"/>
                </a:solidFill>
                <a:latin typeface="Arial Narrow"/>
                <a:ea typeface="Arial Narrow"/>
              </a:rPr>
              <a:t>Факультет компьютерных наук </a:t>
            </a:r>
            <a:br/>
            <a:r>
              <a:rPr b="1" lang="ru-RU" sz="4200" spc="-1" strike="noStrike">
                <a:solidFill>
                  <a:srgbClr val="0070c0"/>
                </a:solidFill>
                <a:latin typeface="Arial Narrow"/>
                <a:ea typeface="Arial Narrow"/>
              </a:rPr>
              <a:t>Департамент программной инженерии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7116840" y="11795760"/>
            <a:ext cx="15731280" cy="630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Москва, 2020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20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1840" y="1330560"/>
            <a:ext cx="2734920" cy="264456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Новые проверки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1126800" y="391032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Проверка переходов между состояниями</a:t>
            </a:r>
            <a:endParaRPr b="0" lang="ru-RU" sz="48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Поведение в определенном состоянии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33" name="Изображение_4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234" name="CustomShape 5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B3E4CA4-A544-4719-A6FA-9F4A35B5730F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"/>
          <p:cNvSpPr/>
          <p:nvPr/>
        </p:nvSpPr>
        <p:spPr>
          <a:xfrm>
            <a:off x="1209600" y="2537640"/>
            <a:ext cx="21566520" cy="2312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литература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1200960" y="3977640"/>
            <a:ext cx="21505320" cy="871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1143000" indent="-114192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  <a:hlinkClick r:id="rId1"/>
              </a:rPr>
              <a:t>https://vk.com/@zapiskisedogotestera-test-dizain-tehnika-poparnogo-testirovaniya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  <a:hlinkClick r:id="rId2"/>
              </a:rPr>
              <a:t>https://habr.com/ru/company/infopulse/blog/261061/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Лекция про комбинаторное построение тестов </a:t>
            </a: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  <a:hlinkClick r:id="rId3"/>
              </a:rPr>
              <a:t>http://mbt-course.narod.ru/Lecture05.pdf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Б. Бейзер. Тестирование черного ящика. СбП: Питер, 2004. 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ru-RU" sz="5400" spc="-1" strike="noStrike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39" name="Изображение" descr="Изображение"/>
          <p:cNvPicPr/>
          <p:nvPr/>
        </p:nvPicPr>
        <p:blipFill>
          <a:blip r:embed="rId4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240" name="CustomShape 5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311383D-4C89-4284-9B17-6E7E1877300F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ДЗ5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1126800" y="391032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Формулировка</a:t>
            </a:r>
            <a:endParaRPr b="0" lang="ru-RU" sz="32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Разработать набор тестов для всех методов реализации банковского счета в классе root.account.Account. </a:t>
            </a:r>
            <a:endParaRPr b="0" lang="ru-RU" sz="32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Набор тестов должен покрывать все требования.</a:t>
            </a:r>
            <a:endParaRPr b="0" lang="ru-RU" sz="32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Кроме того, набор тестов должен обеспечивать покрытие всех ветвлений в коде методов и всех отдельных дизъюнктов в условиях ветвлений.</a:t>
            </a:r>
            <a:endParaRPr b="0" lang="ru-RU" sz="32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Принимается</a:t>
            </a:r>
            <a:endParaRPr b="0" lang="ru-RU" sz="32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Файл с тестами</a:t>
            </a:r>
            <a:endParaRPr b="0" lang="ru-RU" sz="32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Файл с описанием ошибок в требованиях и коде (если обнаружены) 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45" name="Изображение_2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246" name="CustomShape 5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45A5F80-019B-4537-89F9-D90A7EF96672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0508400" y="5922000"/>
            <a:ext cx="3194640" cy="3088800"/>
          </a:xfrm>
          <a:prstGeom prst="rect">
            <a:avLst/>
          </a:prstGeom>
          <a:ln w="12600">
            <a:noFill/>
          </a:ln>
        </p:spPr>
      </p:pic>
      <p:sp>
        <p:nvSpPr>
          <p:cNvPr id="248" name="CustomShape 1"/>
          <p:cNvSpPr/>
          <p:nvPr/>
        </p:nvSpPr>
        <p:spPr>
          <a:xfrm>
            <a:off x="1678680" y="2393640"/>
            <a:ext cx="21566520" cy="2312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ffffff"/>
                </a:solidFill>
                <a:latin typeface="Arial Narrow"/>
                <a:ea typeface="Arial Narrow"/>
              </a:rPr>
              <a:t>Спасибо! вопросы</a:t>
            </a:r>
            <a:r>
              <a:rPr b="1" lang="en-US" sz="7000" spc="-1" strike="noStrike" cap="all">
                <a:solidFill>
                  <a:srgbClr val="ffffff"/>
                </a:solidFill>
                <a:latin typeface="Arial Narrow"/>
                <a:ea typeface="Arial Narrow"/>
              </a:rPr>
              <a:t>?</a:t>
            </a:r>
            <a:endParaRPr b="0" lang="ru-RU" sz="7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Иерархия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24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25" name="CustomShape 4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A965864-6176-49E2-B7BC-125409244901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5446800" y="4699080"/>
            <a:ext cx="12195720" cy="7252920"/>
          </a:xfrm>
          <a:prstGeom prst="rect">
            <a:avLst/>
          </a:prstGeom>
          <a:solidFill>
            <a:srgbClr val="355269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6600" spc="-1" strike="noStrike">
                <a:solidFill>
                  <a:srgbClr val="ffffff"/>
                </a:solidFill>
                <a:latin typeface="Arial"/>
              </a:rPr>
              <a:t>Pow</a:t>
            </a:r>
            <a:endParaRPr b="0" lang="ru-RU" sz="6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1656000" y="5687280"/>
            <a:ext cx="2966040" cy="1976760"/>
          </a:xfrm>
          <a:custGeom>
            <a:avLst/>
            <a:gdLst/>
            <a:ahLst/>
            <a:rect l="0" t="0" r="r" b="b"/>
            <a:pathLst>
              <a:path w="8241" h="5493">
                <a:moveTo>
                  <a:pt x="0" y="1373"/>
                </a:moveTo>
                <a:lnTo>
                  <a:pt x="6180" y="1373"/>
                </a:lnTo>
                <a:lnTo>
                  <a:pt x="6180" y="0"/>
                </a:lnTo>
                <a:lnTo>
                  <a:pt x="8240" y="2746"/>
                </a:lnTo>
                <a:lnTo>
                  <a:pt x="6180" y="5492"/>
                </a:lnTo>
                <a:lnTo>
                  <a:pt x="6180" y="4119"/>
                </a:lnTo>
                <a:lnTo>
                  <a:pt x="0" y="4119"/>
                </a:lnTo>
                <a:lnTo>
                  <a:pt x="0" y="1373"/>
                </a:lnTo>
              </a:path>
            </a:pathLst>
          </a:custGeom>
          <a:solidFill>
            <a:srgbClr val="355269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6600" spc="-1" strike="noStrike">
                <a:solidFill>
                  <a:srgbClr val="ffffff"/>
                </a:solidFill>
                <a:latin typeface="Arial"/>
              </a:rPr>
              <a:t>X</a:t>
            </a:r>
            <a:endParaRPr b="0" lang="ru-RU" sz="6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1656000" y="8983440"/>
            <a:ext cx="2966040" cy="1977120"/>
          </a:xfrm>
          <a:custGeom>
            <a:avLst/>
            <a:gdLst/>
            <a:ahLst/>
            <a:rect l="0" t="0" r="r" b="b"/>
            <a:pathLst>
              <a:path w="8241" h="5494">
                <a:moveTo>
                  <a:pt x="0" y="1373"/>
                </a:moveTo>
                <a:lnTo>
                  <a:pt x="6180" y="1373"/>
                </a:lnTo>
                <a:lnTo>
                  <a:pt x="6180" y="0"/>
                </a:lnTo>
                <a:lnTo>
                  <a:pt x="8240" y="2746"/>
                </a:lnTo>
                <a:lnTo>
                  <a:pt x="6180" y="5493"/>
                </a:lnTo>
                <a:lnTo>
                  <a:pt x="6180" y="4119"/>
                </a:lnTo>
                <a:lnTo>
                  <a:pt x="0" y="4119"/>
                </a:lnTo>
                <a:lnTo>
                  <a:pt x="0" y="1373"/>
                </a:lnTo>
              </a:path>
            </a:pathLst>
          </a:custGeom>
          <a:solidFill>
            <a:srgbClr val="355269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6600" spc="-1" strike="noStrike">
                <a:solidFill>
                  <a:srgbClr val="ffffff"/>
                </a:solidFill>
                <a:latin typeface="Arial"/>
              </a:rPr>
              <a:t>Y</a:t>
            </a:r>
            <a:endParaRPr b="0" lang="ru-RU" sz="6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CustomShape 8"/>
          <p:cNvSpPr/>
          <p:nvPr/>
        </p:nvSpPr>
        <p:spPr>
          <a:xfrm>
            <a:off x="18635040" y="6839280"/>
            <a:ext cx="2964960" cy="1977120"/>
          </a:xfrm>
          <a:custGeom>
            <a:avLst/>
            <a:gdLst/>
            <a:ahLst/>
            <a:rect l="0" t="0" r="r" b="b"/>
            <a:pathLst>
              <a:path w="8238" h="5494">
                <a:moveTo>
                  <a:pt x="0" y="1373"/>
                </a:moveTo>
                <a:lnTo>
                  <a:pt x="6177" y="1373"/>
                </a:lnTo>
                <a:lnTo>
                  <a:pt x="6177" y="0"/>
                </a:lnTo>
                <a:lnTo>
                  <a:pt x="8237" y="2746"/>
                </a:lnTo>
                <a:lnTo>
                  <a:pt x="6177" y="5493"/>
                </a:lnTo>
                <a:lnTo>
                  <a:pt x="6177" y="4119"/>
                </a:lnTo>
                <a:lnTo>
                  <a:pt x="0" y="4119"/>
                </a:lnTo>
                <a:lnTo>
                  <a:pt x="0" y="1373"/>
                </a:lnTo>
              </a:path>
            </a:pathLst>
          </a:custGeom>
          <a:solidFill>
            <a:srgbClr val="355269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6600" spc="-1" strike="noStrike">
                <a:solidFill>
                  <a:srgbClr val="ffffff"/>
                </a:solidFill>
                <a:latin typeface="Arial"/>
              </a:rPr>
              <a:t>X</a:t>
            </a:r>
            <a:r>
              <a:rPr b="0" lang="ru-RU" sz="6600" spc="-1" strike="noStrike" baseline="33000">
                <a:solidFill>
                  <a:srgbClr val="ffffff"/>
                </a:solidFill>
                <a:latin typeface="Arial"/>
              </a:rPr>
              <a:t>Y</a:t>
            </a:r>
            <a:endParaRPr b="0" lang="ru-RU" sz="6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Состояния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3" name="Изображение_0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34" name="CustomShape 4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78009C2-008F-4C63-8B2E-A058653218A2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8239320" y="3462480"/>
            <a:ext cx="8286480" cy="708624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8311320" y="2336040"/>
            <a:ext cx="12928680" cy="11055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Вывод в зависимости от состояния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40" name="Изображение_1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6054840" y="5295960"/>
            <a:ext cx="12299040" cy="6908400"/>
          </a:xfrm>
          <a:prstGeom prst="rect">
            <a:avLst/>
          </a:prstGeom>
          <a:solidFill>
            <a:srgbClr val="355269"/>
          </a:solidFill>
          <a:ln w="9360">
            <a:solidFill>
              <a:srgbClr val="5983b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5"/>
          <p:cNvSpPr/>
          <p:nvPr/>
        </p:nvSpPr>
        <p:spPr>
          <a:xfrm>
            <a:off x="2232000" y="6237000"/>
            <a:ext cx="2990880" cy="1883160"/>
          </a:xfrm>
          <a:custGeom>
            <a:avLst/>
            <a:gdLst/>
            <a:ahLst/>
            <a:rect l="0" t="0" r="r" b="b"/>
            <a:pathLst>
              <a:path w="8310" h="5233">
                <a:moveTo>
                  <a:pt x="0" y="1308"/>
                </a:moveTo>
                <a:lnTo>
                  <a:pt x="6231" y="1308"/>
                </a:lnTo>
                <a:lnTo>
                  <a:pt x="6231" y="0"/>
                </a:lnTo>
                <a:lnTo>
                  <a:pt x="8309" y="2616"/>
                </a:lnTo>
                <a:lnTo>
                  <a:pt x="6231" y="5232"/>
                </a:lnTo>
                <a:lnTo>
                  <a:pt x="6231" y="3924"/>
                </a:lnTo>
                <a:lnTo>
                  <a:pt x="0" y="3924"/>
                </a:lnTo>
                <a:lnTo>
                  <a:pt x="0" y="1308"/>
                </a:lnTo>
              </a:path>
            </a:pathLst>
          </a:custGeom>
          <a:solidFill>
            <a:srgbClr val="355269"/>
          </a:solidFill>
          <a:ln w="9360">
            <a:solidFill>
              <a:srgbClr val="5983b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5400" spc="-1" strike="noStrike">
                <a:solidFill>
                  <a:srgbClr val="ffffff"/>
                </a:solidFill>
                <a:latin typeface="Arial"/>
              </a:rPr>
              <a:t>X</a:t>
            </a:r>
            <a:endParaRPr b="0" lang="ru-RU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2232000" y="9376920"/>
            <a:ext cx="2990880" cy="1883160"/>
          </a:xfrm>
          <a:custGeom>
            <a:avLst/>
            <a:gdLst/>
            <a:ahLst/>
            <a:rect l="0" t="0" r="r" b="b"/>
            <a:pathLst>
              <a:path w="8310" h="5233">
                <a:moveTo>
                  <a:pt x="0" y="1308"/>
                </a:moveTo>
                <a:lnTo>
                  <a:pt x="6231" y="1308"/>
                </a:lnTo>
                <a:lnTo>
                  <a:pt x="6231" y="0"/>
                </a:lnTo>
                <a:lnTo>
                  <a:pt x="8309" y="2616"/>
                </a:lnTo>
                <a:lnTo>
                  <a:pt x="6231" y="5232"/>
                </a:lnTo>
                <a:lnTo>
                  <a:pt x="6231" y="3924"/>
                </a:lnTo>
                <a:lnTo>
                  <a:pt x="0" y="3924"/>
                </a:lnTo>
                <a:lnTo>
                  <a:pt x="0" y="1308"/>
                </a:lnTo>
              </a:path>
            </a:pathLst>
          </a:custGeom>
          <a:solidFill>
            <a:srgbClr val="355269"/>
          </a:solidFill>
          <a:ln w="9360">
            <a:solidFill>
              <a:srgbClr val="5983b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5400" spc="-1" strike="noStrike">
                <a:solidFill>
                  <a:srgbClr val="ffffff"/>
                </a:solidFill>
                <a:latin typeface="Arial"/>
              </a:rPr>
              <a:t>Y</a:t>
            </a:r>
            <a:endParaRPr b="0" lang="ru-RU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19185840" y="4825080"/>
            <a:ext cx="2990160" cy="1883160"/>
          </a:xfrm>
          <a:custGeom>
            <a:avLst/>
            <a:gdLst/>
            <a:ahLst/>
            <a:rect l="0" t="0" r="r" b="b"/>
            <a:pathLst>
              <a:path w="8308" h="5233">
                <a:moveTo>
                  <a:pt x="0" y="1308"/>
                </a:moveTo>
                <a:lnTo>
                  <a:pt x="6230" y="1308"/>
                </a:lnTo>
                <a:lnTo>
                  <a:pt x="6230" y="0"/>
                </a:lnTo>
                <a:lnTo>
                  <a:pt x="8307" y="2616"/>
                </a:lnTo>
                <a:lnTo>
                  <a:pt x="6230" y="5232"/>
                </a:lnTo>
                <a:lnTo>
                  <a:pt x="6230" y="3924"/>
                </a:lnTo>
                <a:lnTo>
                  <a:pt x="0" y="3924"/>
                </a:lnTo>
                <a:lnTo>
                  <a:pt x="0" y="1308"/>
                </a:lnTo>
              </a:path>
            </a:pathLst>
          </a:custGeom>
          <a:solidFill>
            <a:srgbClr val="355269"/>
          </a:solidFill>
          <a:ln w="9360">
            <a:solidFill>
              <a:srgbClr val="5983b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5400" spc="-1" strike="noStrike">
                <a:solidFill>
                  <a:srgbClr val="ffffff"/>
                </a:solidFill>
                <a:latin typeface="Arial"/>
              </a:rPr>
              <a:t>X</a:t>
            </a:r>
            <a:r>
              <a:rPr b="0" lang="ru-RU" sz="5400" spc="-1" strike="noStrike" baseline="33000">
                <a:solidFill>
                  <a:srgbClr val="ffffff"/>
                </a:solidFill>
                <a:latin typeface="Arial"/>
              </a:rPr>
              <a:t>Y</a:t>
            </a:r>
            <a:endParaRPr b="0" lang="ru-RU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9876960" y="6077880"/>
            <a:ext cx="1330560" cy="1256760"/>
          </a:xfrm>
          <a:prstGeom prst="ellipse">
            <a:avLst/>
          </a:prstGeom>
          <a:solidFill>
            <a:srgbClr val="355269"/>
          </a:solidFill>
          <a:ln w="9360">
            <a:solidFill>
              <a:srgbClr val="5983b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9"/>
          <p:cNvSpPr/>
          <p:nvPr/>
        </p:nvSpPr>
        <p:spPr>
          <a:xfrm>
            <a:off x="13204440" y="10162440"/>
            <a:ext cx="1330560" cy="1256040"/>
          </a:xfrm>
          <a:prstGeom prst="ellipse">
            <a:avLst/>
          </a:prstGeom>
          <a:solidFill>
            <a:srgbClr val="355269"/>
          </a:solidFill>
          <a:ln w="9360">
            <a:solidFill>
              <a:srgbClr val="5983b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0"/>
          <p:cNvSpPr/>
          <p:nvPr/>
        </p:nvSpPr>
        <p:spPr>
          <a:xfrm>
            <a:off x="8217360" y="8906040"/>
            <a:ext cx="1329840" cy="1256400"/>
          </a:xfrm>
          <a:prstGeom prst="ellipse">
            <a:avLst/>
          </a:prstGeom>
          <a:solidFill>
            <a:srgbClr val="355269"/>
          </a:solidFill>
          <a:ln w="9360">
            <a:solidFill>
              <a:srgbClr val="5983b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1"/>
          <p:cNvSpPr/>
          <p:nvPr/>
        </p:nvSpPr>
        <p:spPr>
          <a:xfrm>
            <a:off x="14699880" y="6393240"/>
            <a:ext cx="1330200" cy="1256040"/>
          </a:xfrm>
          <a:prstGeom prst="ellipse">
            <a:avLst/>
          </a:prstGeom>
          <a:solidFill>
            <a:srgbClr val="355269"/>
          </a:solidFill>
          <a:ln w="9360">
            <a:solidFill>
              <a:srgbClr val="5983b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12"/>
          <p:cNvSpPr/>
          <p:nvPr/>
        </p:nvSpPr>
        <p:spPr>
          <a:xfrm flipH="1">
            <a:off x="9205560" y="7022880"/>
            <a:ext cx="1011240" cy="1883160"/>
          </a:xfrm>
          <a:prstGeom prst="line">
            <a:avLst/>
          </a:prstGeom>
          <a:ln w="57240">
            <a:solidFill>
              <a:srgbClr val="5983b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13"/>
          <p:cNvSpPr/>
          <p:nvPr/>
        </p:nvSpPr>
        <p:spPr>
          <a:xfrm>
            <a:off x="9213840" y="10162440"/>
            <a:ext cx="3990600" cy="785880"/>
          </a:xfrm>
          <a:prstGeom prst="line">
            <a:avLst/>
          </a:prstGeom>
          <a:ln w="57240">
            <a:solidFill>
              <a:srgbClr val="5983b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14"/>
          <p:cNvSpPr/>
          <p:nvPr/>
        </p:nvSpPr>
        <p:spPr>
          <a:xfrm flipV="1">
            <a:off x="14531040" y="7642080"/>
            <a:ext cx="831960" cy="2838240"/>
          </a:xfrm>
          <a:prstGeom prst="line">
            <a:avLst/>
          </a:prstGeom>
          <a:ln w="57240">
            <a:solidFill>
              <a:srgbClr val="5983b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5"/>
          <p:cNvSpPr/>
          <p:nvPr/>
        </p:nvSpPr>
        <p:spPr>
          <a:xfrm>
            <a:off x="19185840" y="6863400"/>
            <a:ext cx="2990160" cy="1883160"/>
          </a:xfrm>
          <a:custGeom>
            <a:avLst/>
            <a:gdLst/>
            <a:ahLst/>
            <a:rect l="0" t="0" r="r" b="b"/>
            <a:pathLst>
              <a:path w="8308" h="5233">
                <a:moveTo>
                  <a:pt x="0" y="1308"/>
                </a:moveTo>
                <a:lnTo>
                  <a:pt x="6230" y="1308"/>
                </a:lnTo>
                <a:lnTo>
                  <a:pt x="6230" y="0"/>
                </a:lnTo>
                <a:lnTo>
                  <a:pt x="8307" y="2616"/>
                </a:lnTo>
                <a:lnTo>
                  <a:pt x="6230" y="5232"/>
                </a:lnTo>
                <a:lnTo>
                  <a:pt x="6230" y="3924"/>
                </a:lnTo>
                <a:lnTo>
                  <a:pt x="0" y="3924"/>
                </a:lnTo>
                <a:lnTo>
                  <a:pt x="0" y="1308"/>
                </a:lnTo>
              </a:path>
            </a:pathLst>
          </a:custGeom>
          <a:solidFill>
            <a:srgbClr val="355269"/>
          </a:solidFill>
          <a:ln w="9360">
            <a:solidFill>
              <a:srgbClr val="5983b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5400" spc="-1" strike="noStrike">
                <a:solidFill>
                  <a:srgbClr val="ffffff"/>
                </a:solidFill>
                <a:latin typeface="Arial"/>
              </a:rPr>
              <a:t>X/Y</a:t>
            </a:r>
            <a:endParaRPr b="0" lang="ru-RU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CustomShape 16"/>
          <p:cNvSpPr/>
          <p:nvPr/>
        </p:nvSpPr>
        <p:spPr>
          <a:xfrm>
            <a:off x="19185840" y="8906040"/>
            <a:ext cx="2990160" cy="1882800"/>
          </a:xfrm>
          <a:custGeom>
            <a:avLst/>
            <a:gdLst/>
            <a:ahLst/>
            <a:rect l="0" t="0" r="r" b="b"/>
            <a:pathLst>
              <a:path w="8308" h="5232">
                <a:moveTo>
                  <a:pt x="0" y="1307"/>
                </a:moveTo>
                <a:lnTo>
                  <a:pt x="6230" y="1307"/>
                </a:lnTo>
                <a:lnTo>
                  <a:pt x="6230" y="0"/>
                </a:lnTo>
                <a:lnTo>
                  <a:pt x="8307" y="2615"/>
                </a:lnTo>
                <a:lnTo>
                  <a:pt x="6230" y="5231"/>
                </a:lnTo>
                <a:lnTo>
                  <a:pt x="6230" y="3923"/>
                </a:lnTo>
                <a:lnTo>
                  <a:pt x="0" y="3923"/>
                </a:lnTo>
                <a:lnTo>
                  <a:pt x="0" y="1307"/>
                </a:lnTo>
              </a:path>
            </a:pathLst>
          </a:custGeom>
          <a:solidFill>
            <a:srgbClr val="355269"/>
          </a:solidFill>
          <a:ln w="9360">
            <a:solidFill>
              <a:srgbClr val="5983b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5400" spc="-1" strike="noStrike">
                <a:solidFill>
                  <a:srgbClr val="ffffff"/>
                </a:solidFill>
                <a:latin typeface="Arial"/>
              </a:rPr>
              <a:t>0</a:t>
            </a:r>
            <a:endParaRPr b="0" lang="ru-RU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CustomShape 17"/>
          <p:cNvSpPr/>
          <p:nvPr/>
        </p:nvSpPr>
        <p:spPr>
          <a:xfrm>
            <a:off x="19185840" y="10788840"/>
            <a:ext cx="2990160" cy="1883160"/>
          </a:xfrm>
          <a:custGeom>
            <a:avLst/>
            <a:gdLst/>
            <a:ahLst/>
            <a:rect l="0" t="0" r="r" b="b"/>
            <a:pathLst>
              <a:path w="8308" h="5233">
                <a:moveTo>
                  <a:pt x="0" y="1308"/>
                </a:moveTo>
                <a:lnTo>
                  <a:pt x="6230" y="1308"/>
                </a:lnTo>
                <a:lnTo>
                  <a:pt x="6230" y="0"/>
                </a:lnTo>
                <a:lnTo>
                  <a:pt x="8307" y="2616"/>
                </a:lnTo>
                <a:lnTo>
                  <a:pt x="6230" y="5232"/>
                </a:lnTo>
                <a:lnTo>
                  <a:pt x="6230" y="3924"/>
                </a:lnTo>
                <a:lnTo>
                  <a:pt x="0" y="3924"/>
                </a:lnTo>
                <a:lnTo>
                  <a:pt x="0" y="1308"/>
                </a:lnTo>
              </a:path>
            </a:pathLst>
          </a:custGeom>
          <a:solidFill>
            <a:srgbClr val="355269"/>
          </a:solidFill>
          <a:ln w="9360">
            <a:solidFill>
              <a:srgbClr val="5983b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5400" spc="-1" strike="noStrike">
                <a:solidFill>
                  <a:srgbClr val="ffffff"/>
                </a:solidFill>
                <a:latin typeface="Arial"/>
              </a:rPr>
              <a:t>NAN</a:t>
            </a:r>
            <a:endParaRPr b="0" lang="ru-RU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Line 18"/>
          <p:cNvSpPr/>
          <p:nvPr/>
        </p:nvSpPr>
        <p:spPr>
          <a:xfrm>
            <a:off x="16030080" y="7649280"/>
            <a:ext cx="3159000" cy="4080960"/>
          </a:xfrm>
          <a:prstGeom prst="line">
            <a:avLst/>
          </a:prstGeom>
          <a:ln w="9360">
            <a:solidFill>
              <a:srgbClr val="5983b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19"/>
          <p:cNvSpPr/>
          <p:nvPr/>
        </p:nvSpPr>
        <p:spPr>
          <a:xfrm flipV="1">
            <a:off x="11207520" y="5443560"/>
            <a:ext cx="7978320" cy="1426320"/>
          </a:xfrm>
          <a:prstGeom prst="line">
            <a:avLst/>
          </a:prstGeom>
          <a:ln w="9360">
            <a:solidFill>
              <a:srgbClr val="5983b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20"/>
          <p:cNvSpPr/>
          <p:nvPr/>
        </p:nvSpPr>
        <p:spPr>
          <a:xfrm flipV="1">
            <a:off x="9547200" y="7641360"/>
            <a:ext cx="9641880" cy="1897200"/>
          </a:xfrm>
          <a:prstGeom prst="line">
            <a:avLst/>
          </a:prstGeom>
          <a:ln w="9360">
            <a:solidFill>
              <a:srgbClr val="5983b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21"/>
          <p:cNvSpPr/>
          <p:nvPr/>
        </p:nvSpPr>
        <p:spPr>
          <a:xfrm flipV="1">
            <a:off x="14531040" y="9839880"/>
            <a:ext cx="4654800" cy="955440"/>
          </a:xfrm>
          <a:prstGeom prst="line">
            <a:avLst/>
          </a:prstGeom>
          <a:ln w="9360">
            <a:solidFill>
              <a:srgbClr val="5983b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Общий случай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2" name="Изображение_5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63" name="CustomShape 4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3164E21-02A4-4940-975A-73B2757F4042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8465040" y="6766920"/>
            <a:ext cx="4720680" cy="2830320"/>
          </a:xfrm>
          <a:prstGeom prst="rect">
            <a:avLst/>
          </a:prstGeom>
          <a:solidFill>
            <a:srgbClr val="355269"/>
          </a:solidFill>
          <a:ln w="936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6"/>
          <p:cNvSpPr/>
          <p:nvPr/>
        </p:nvSpPr>
        <p:spPr>
          <a:xfrm>
            <a:off x="9932400" y="7086240"/>
            <a:ext cx="509760" cy="516960"/>
          </a:xfrm>
          <a:prstGeom prst="ellipse">
            <a:avLst/>
          </a:prstGeom>
          <a:solidFill>
            <a:srgbClr val="355269"/>
          </a:solidFill>
          <a:ln w="936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7"/>
          <p:cNvSpPr/>
          <p:nvPr/>
        </p:nvSpPr>
        <p:spPr>
          <a:xfrm>
            <a:off x="11208960" y="8760960"/>
            <a:ext cx="509760" cy="516960"/>
          </a:xfrm>
          <a:prstGeom prst="ellipse">
            <a:avLst/>
          </a:prstGeom>
          <a:solidFill>
            <a:srgbClr val="355269"/>
          </a:solidFill>
          <a:ln w="936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8"/>
          <p:cNvSpPr/>
          <p:nvPr/>
        </p:nvSpPr>
        <p:spPr>
          <a:xfrm>
            <a:off x="9297360" y="8244360"/>
            <a:ext cx="509760" cy="513720"/>
          </a:xfrm>
          <a:prstGeom prst="ellipse">
            <a:avLst/>
          </a:prstGeom>
          <a:solidFill>
            <a:srgbClr val="355269"/>
          </a:solidFill>
          <a:ln w="936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9"/>
          <p:cNvSpPr/>
          <p:nvPr/>
        </p:nvSpPr>
        <p:spPr>
          <a:xfrm>
            <a:off x="11784960" y="7217640"/>
            <a:ext cx="509760" cy="513720"/>
          </a:xfrm>
          <a:prstGeom prst="ellipse">
            <a:avLst/>
          </a:prstGeom>
          <a:solidFill>
            <a:srgbClr val="355269"/>
          </a:solidFill>
          <a:ln w="936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Line 10"/>
          <p:cNvSpPr/>
          <p:nvPr/>
        </p:nvSpPr>
        <p:spPr>
          <a:xfrm flipH="1">
            <a:off x="9671040" y="7473960"/>
            <a:ext cx="395640" cy="774360"/>
          </a:xfrm>
          <a:prstGeom prst="line">
            <a:avLst/>
          </a:prstGeom>
          <a:ln w="5724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Line 11"/>
          <p:cNvSpPr/>
          <p:nvPr/>
        </p:nvSpPr>
        <p:spPr>
          <a:xfrm>
            <a:off x="9678960" y="8760960"/>
            <a:ext cx="1530000" cy="323640"/>
          </a:xfrm>
          <a:prstGeom prst="line">
            <a:avLst/>
          </a:prstGeom>
          <a:ln w="5724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Line 12"/>
          <p:cNvSpPr/>
          <p:nvPr/>
        </p:nvSpPr>
        <p:spPr>
          <a:xfrm flipV="1">
            <a:off x="11718720" y="7724160"/>
            <a:ext cx="319320" cy="1172160"/>
          </a:xfrm>
          <a:prstGeom prst="line">
            <a:avLst/>
          </a:prstGeom>
          <a:ln w="5724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3"/>
          <p:cNvSpPr/>
          <p:nvPr/>
        </p:nvSpPr>
        <p:spPr>
          <a:xfrm>
            <a:off x="2016000" y="4248000"/>
            <a:ext cx="4721400" cy="2831040"/>
          </a:xfrm>
          <a:prstGeom prst="rect">
            <a:avLst/>
          </a:prstGeom>
          <a:solidFill>
            <a:srgbClr val="355269"/>
          </a:solidFill>
          <a:ln w="936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4"/>
          <p:cNvSpPr/>
          <p:nvPr/>
        </p:nvSpPr>
        <p:spPr>
          <a:xfrm>
            <a:off x="3483000" y="4570560"/>
            <a:ext cx="510840" cy="517680"/>
          </a:xfrm>
          <a:prstGeom prst="ellipse">
            <a:avLst/>
          </a:prstGeom>
          <a:solidFill>
            <a:srgbClr val="355269"/>
          </a:solidFill>
          <a:ln w="936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5"/>
          <p:cNvSpPr/>
          <p:nvPr/>
        </p:nvSpPr>
        <p:spPr>
          <a:xfrm>
            <a:off x="4756680" y="6243120"/>
            <a:ext cx="509760" cy="516600"/>
          </a:xfrm>
          <a:prstGeom prst="ellipse">
            <a:avLst/>
          </a:prstGeom>
          <a:solidFill>
            <a:srgbClr val="355269"/>
          </a:solidFill>
          <a:ln w="936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6"/>
          <p:cNvSpPr/>
          <p:nvPr/>
        </p:nvSpPr>
        <p:spPr>
          <a:xfrm>
            <a:off x="2845080" y="5729400"/>
            <a:ext cx="509760" cy="513720"/>
          </a:xfrm>
          <a:prstGeom prst="ellipse">
            <a:avLst/>
          </a:prstGeom>
          <a:solidFill>
            <a:srgbClr val="355269"/>
          </a:solidFill>
          <a:ln w="936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7"/>
          <p:cNvSpPr/>
          <p:nvPr/>
        </p:nvSpPr>
        <p:spPr>
          <a:xfrm>
            <a:off x="5332680" y="4699440"/>
            <a:ext cx="509760" cy="513000"/>
          </a:xfrm>
          <a:prstGeom prst="ellipse">
            <a:avLst/>
          </a:prstGeom>
          <a:solidFill>
            <a:srgbClr val="355269"/>
          </a:solidFill>
          <a:ln w="936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Line 18"/>
          <p:cNvSpPr/>
          <p:nvPr/>
        </p:nvSpPr>
        <p:spPr>
          <a:xfrm flipH="1">
            <a:off x="3223440" y="4956120"/>
            <a:ext cx="394920" cy="773280"/>
          </a:xfrm>
          <a:prstGeom prst="line">
            <a:avLst/>
          </a:prstGeom>
          <a:ln w="5724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19"/>
          <p:cNvSpPr/>
          <p:nvPr/>
        </p:nvSpPr>
        <p:spPr>
          <a:xfrm>
            <a:off x="3226680" y="6243120"/>
            <a:ext cx="1530000" cy="322560"/>
          </a:xfrm>
          <a:prstGeom prst="line">
            <a:avLst/>
          </a:prstGeom>
          <a:ln w="5724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Line 20"/>
          <p:cNvSpPr/>
          <p:nvPr/>
        </p:nvSpPr>
        <p:spPr>
          <a:xfrm flipV="1">
            <a:off x="5269680" y="5204520"/>
            <a:ext cx="319320" cy="1172880"/>
          </a:xfrm>
          <a:prstGeom prst="line">
            <a:avLst/>
          </a:prstGeom>
          <a:ln w="5724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1"/>
          <p:cNvSpPr/>
          <p:nvPr/>
        </p:nvSpPr>
        <p:spPr>
          <a:xfrm>
            <a:off x="2487960" y="9912960"/>
            <a:ext cx="4721760" cy="2831040"/>
          </a:xfrm>
          <a:prstGeom prst="rect">
            <a:avLst/>
          </a:prstGeom>
          <a:solidFill>
            <a:srgbClr val="355269"/>
          </a:solidFill>
          <a:ln w="936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2"/>
          <p:cNvSpPr/>
          <p:nvPr/>
        </p:nvSpPr>
        <p:spPr>
          <a:xfrm>
            <a:off x="3954960" y="10232280"/>
            <a:ext cx="509760" cy="516600"/>
          </a:xfrm>
          <a:prstGeom prst="ellipse">
            <a:avLst/>
          </a:prstGeom>
          <a:solidFill>
            <a:srgbClr val="355269"/>
          </a:solidFill>
          <a:ln w="936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3"/>
          <p:cNvSpPr/>
          <p:nvPr/>
        </p:nvSpPr>
        <p:spPr>
          <a:xfrm>
            <a:off x="5231880" y="11907720"/>
            <a:ext cx="509760" cy="516960"/>
          </a:xfrm>
          <a:prstGeom prst="ellipse">
            <a:avLst/>
          </a:prstGeom>
          <a:solidFill>
            <a:srgbClr val="355269"/>
          </a:solidFill>
          <a:ln w="936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4"/>
          <p:cNvSpPr/>
          <p:nvPr/>
        </p:nvSpPr>
        <p:spPr>
          <a:xfrm>
            <a:off x="3317040" y="11390760"/>
            <a:ext cx="509760" cy="513720"/>
          </a:xfrm>
          <a:prstGeom prst="ellipse">
            <a:avLst/>
          </a:prstGeom>
          <a:solidFill>
            <a:srgbClr val="355269"/>
          </a:solidFill>
          <a:ln w="936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5"/>
          <p:cNvSpPr/>
          <p:nvPr/>
        </p:nvSpPr>
        <p:spPr>
          <a:xfrm>
            <a:off x="5804640" y="10364400"/>
            <a:ext cx="509760" cy="513000"/>
          </a:xfrm>
          <a:prstGeom prst="ellipse">
            <a:avLst/>
          </a:prstGeom>
          <a:solidFill>
            <a:srgbClr val="355269"/>
          </a:solidFill>
          <a:ln w="936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26"/>
          <p:cNvSpPr/>
          <p:nvPr/>
        </p:nvSpPr>
        <p:spPr>
          <a:xfrm flipH="1">
            <a:off x="3693960" y="10620720"/>
            <a:ext cx="395640" cy="773280"/>
          </a:xfrm>
          <a:prstGeom prst="line">
            <a:avLst/>
          </a:prstGeom>
          <a:ln w="5724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27"/>
          <p:cNvSpPr/>
          <p:nvPr/>
        </p:nvSpPr>
        <p:spPr>
          <a:xfrm>
            <a:off x="3698640" y="11907720"/>
            <a:ext cx="1530000" cy="322560"/>
          </a:xfrm>
          <a:prstGeom prst="line">
            <a:avLst/>
          </a:prstGeom>
          <a:ln w="5724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28"/>
          <p:cNvSpPr/>
          <p:nvPr/>
        </p:nvSpPr>
        <p:spPr>
          <a:xfrm flipV="1">
            <a:off x="5741640" y="10870920"/>
            <a:ext cx="319320" cy="1172160"/>
          </a:xfrm>
          <a:prstGeom prst="line">
            <a:avLst/>
          </a:prstGeom>
          <a:ln w="5724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9"/>
          <p:cNvSpPr/>
          <p:nvPr/>
        </p:nvSpPr>
        <p:spPr>
          <a:xfrm>
            <a:off x="15545160" y="6766920"/>
            <a:ext cx="4721400" cy="2830320"/>
          </a:xfrm>
          <a:prstGeom prst="rect">
            <a:avLst/>
          </a:prstGeom>
          <a:solidFill>
            <a:srgbClr val="355269"/>
          </a:solidFill>
          <a:ln w="936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0"/>
          <p:cNvSpPr/>
          <p:nvPr/>
        </p:nvSpPr>
        <p:spPr>
          <a:xfrm>
            <a:off x="17012160" y="7086240"/>
            <a:ext cx="510480" cy="516960"/>
          </a:xfrm>
          <a:prstGeom prst="ellipse">
            <a:avLst/>
          </a:prstGeom>
          <a:solidFill>
            <a:srgbClr val="355269"/>
          </a:solidFill>
          <a:ln w="936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1"/>
          <p:cNvSpPr/>
          <p:nvPr/>
        </p:nvSpPr>
        <p:spPr>
          <a:xfrm>
            <a:off x="18289080" y="8760960"/>
            <a:ext cx="509760" cy="516960"/>
          </a:xfrm>
          <a:prstGeom prst="ellipse">
            <a:avLst/>
          </a:prstGeom>
          <a:solidFill>
            <a:srgbClr val="355269"/>
          </a:solidFill>
          <a:ln w="936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2"/>
          <p:cNvSpPr/>
          <p:nvPr/>
        </p:nvSpPr>
        <p:spPr>
          <a:xfrm>
            <a:off x="16374240" y="8244360"/>
            <a:ext cx="509760" cy="513720"/>
          </a:xfrm>
          <a:prstGeom prst="ellipse">
            <a:avLst/>
          </a:prstGeom>
          <a:solidFill>
            <a:srgbClr val="355269"/>
          </a:solidFill>
          <a:ln w="936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3"/>
          <p:cNvSpPr/>
          <p:nvPr/>
        </p:nvSpPr>
        <p:spPr>
          <a:xfrm>
            <a:off x="18864720" y="7217640"/>
            <a:ext cx="509760" cy="513720"/>
          </a:xfrm>
          <a:prstGeom prst="ellipse">
            <a:avLst/>
          </a:prstGeom>
          <a:solidFill>
            <a:srgbClr val="355269"/>
          </a:solidFill>
          <a:ln w="936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34"/>
          <p:cNvSpPr/>
          <p:nvPr/>
        </p:nvSpPr>
        <p:spPr>
          <a:xfrm flipH="1">
            <a:off x="16752600" y="7473960"/>
            <a:ext cx="394920" cy="774360"/>
          </a:xfrm>
          <a:prstGeom prst="line">
            <a:avLst/>
          </a:prstGeom>
          <a:ln w="5724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35"/>
          <p:cNvSpPr/>
          <p:nvPr/>
        </p:nvSpPr>
        <p:spPr>
          <a:xfrm>
            <a:off x="16759080" y="8760960"/>
            <a:ext cx="1530000" cy="323640"/>
          </a:xfrm>
          <a:prstGeom prst="line">
            <a:avLst/>
          </a:prstGeom>
          <a:ln w="5724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36"/>
          <p:cNvSpPr/>
          <p:nvPr/>
        </p:nvSpPr>
        <p:spPr>
          <a:xfrm flipV="1">
            <a:off x="18798840" y="7724160"/>
            <a:ext cx="319320" cy="1172160"/>
          </a:xfrm>
          <a:prstGeom prst="line">
            <a:avLst/>
          </a:prstGeom>
          <a:ln w="5724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37"/>
          <p:cNvSpPr/>
          <p:nvPr/>
        </p:nvSpPr>
        <p:spPr>
          <a:xfrm>
            <a:off x="5950080" y="6294960"/>
            <a:ext cx="2990160" cy="1575000"/>
          </a:xfrm>
          <a:prstGeom prst="line">
            <a:avLst/>
          </a:prstGeom>
          <a:ln w="5724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38"/>
          <p:cNvSpPr/>
          <p:nvPr/>
        </p:nvSpPr>
        <p:spPr>
          <a:xfrm flipV="1">
            <a:off x="6893280" y="9118080"/>
            <a:ext cx="1887120" cy="2216160"/>
          </a:xfrm>
          <a:prstGeom prst="line">
            <a:avLst/>
          </a:prstGeom>
          <a:ln w="5724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39"/>
          <p:cNvSpPr/>
          <p:nvPr/>
        </p:nvSpPr>
        <p:spPr>
          <a:xfrm>
            <a:off x="12714840" y="8182080"/>
            <a:ext cx="3302280" cy="3240"/>
          </a:xfrm>
          <a:prstGeom prst="line">
            <a:avLst/>
          </a:prstGeom>
          <a:ln w="5724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Пример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1126800" y="391032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03" name="Изображение_8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204" name="CustomShape 5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1CA2016-0200-4B80-9387-44CAEBDE006E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2"/>
          <a:stretch/>
        </p:blipFill>
        <p:spPr>
          <a:xfrm>
            <a:off x="4680000" y="36000"/>
            <a:ext cx="6185880" cy="13500000"/>
          </a:xfrm>
          <a:prstGeom prst="rect">
            <a:avLst/>
          </a:prstGeom>
          <a:ln>
            <a:noFill/>
          </a:ln>
        </p:spPr>
      </p:pic>
      <p:pic>
        <p:nvPicPr>
          <p:cNvPr id="206" name="" descr=""/>
          <p:cNvPicPr/>
          <p:nvPr/>
        </p:nvPicPr>
        <p:blipFill>
          <a:blip r:embed="rId3"/>
          <a:stretch/>
        </p:blipFill>
        <p:spPr>
          <a:xfrm>
            <a:off x="10904400" y="2520000"/>
            <a:ext cx="13287600" cy="28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Тесты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10" name="Изображение_3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211" name="CustomShape 4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69149D7-4265-4D3C-B936-5AEC4C1A3135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2"/>
          <a:stretch/>
        </p:blipFill>
        <p:spPr>
          <a:xfrm>
            <a:off x="4471200" y="9852120"/>
            <a:ext cx="5752800" cy="3323880"/>
          </a:xfrm>
          <a:prstGeom prst="rect">
            <a:avLst/>
          </a:prstGeom>
          <a:ln>
            <a:noFill/>
          </a:ln>
        </p:spPr>
      </p:pic>
      <p:pic>
        <p:nvPicPr>
          <p:cNvPr id="213" name="" descr=""/>
          <p:cNvPicPr/>
          <p:nvPr/>
        </p:nvPicPr>
        <p:blipFill>
          <a:blip r:embed="rId3"/>
          <a:stretch/>
        </p:blipFill>
        <p:spPr>
          <a:xfrm>
            <a:off x="4471200" y="2736000"/>
            <a:ext cx="18069120" cy="104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Значим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Ые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пары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17" name="Изображение_6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218" name="CustomShape 4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0668E99-A03C-4134-BDDC-24BEBA6EB187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2"/>
          <a:stretch/>
        </p:blipFill>
        <p:spPr>
          <a:xfrm>
            <a:off x="4471200" y="9852120"/>
            <a:ext cx="5752800" cy="3323880"/>
          </a:xfrm>
          <a:prstGeom prst="rect">
            <a:avLst/>
          </a:prstGeom>
          <a:ln>
            <a:noFill/>
          </a:ln>
        </p:spPr>
      </p:pic>
      <p:pic>
        <p:nvPicPr>
          <p:cNvPr id="220" name="" descr=""/>
          <p:cNvPicPr/>
          <p:nvPr/>
        </p:nvPicPr>
        <p:blipFill>
          <a:blip r:embed="rId3"/>
          <a:stretch/>
        </p:blipFill>
        <p:spPr>
          <a:xfrm>
            <a:off x="4471200" y="2736000"/>
            <a:ext cx="18069120" cy="1044000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4"/>
          <a:stretch/>
        </p:blipFill>
        <p:spPr>
          <a:xfrm>
            <a:off x="4577760" y="2972880"/>
            <a:ext cx="17742240" cy="9407880"/>
          </a:xfrm>
          <a:prstGeom prst="rect">
            <a:avLst/>
          </a:prstGeom>
          <a:ln>
            <a:noFill/>
          </a:ln>
        </p:spPr>
      </p:pic>
      <p:pic>
        <p:nvPicPr>
          <p:cNvPr id="222" name="" descr=""/>
          <p:cNvPicPr/>
          <p:nvPr/>
        </p:nvPicPr>
        <p:blipFill>
          <a:blip r:embed="rId5"/>
          <a:stretch/>
        </p:blipFill>
        <p:spPr>
          <a:xfrm>
            <a:off x="4471200" y="2736000"/>
            <a:ext cx="18189000" cy="964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Итогов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Вые</a:t>
            </a:r>
            <a:endParaRPr b="0" lang="ru-RU" sz="7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тесты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26" name="Изображение_7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227" name="CustomShape 4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48129714-FE18-4250-8561-3811A301B82B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2"/>
          <a:stretch/>
        </p:blipFill>
        <p:spPr>
          <a:xfrm>
            <a:off x="5112000" y="2463120"/>
            <a:ext cx="17979480" cy="473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1943</TotalTime>
  <Application>LibreOffice/6.4.3.2$Windows_X86_64 LibreOffice_project/747b5d0ebf89f41c860ec2a39efd7cb15b54f2d8</Application>
  <Words>139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2020-09-26T16:12:24Z</dcterms:modified>
  <cp:revision>62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