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5" r:id="rId4"/>
    <p:sldId id="268" r:id="rId5"/>
    <p:sldId id="269" r:id="rId6"/>
    <p:sldId id="270" r:id="rId7"/>
    <p:sldId id="267" r:id="rId8"/>
    <p:sldId id="266" r:id="rId9"/>
    <p:sldId id="264" r:id="rId10"/>
    <p:sldId id="263"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278" y="-102"/>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hyperlink" Target="http://1c.ru/" TargetMode="External"/><Relationship Id="rId3" Type="http://schemas.openxmlformats.org/officeDocument/2006/relationships/hyperlink" Target="mailto:andrewt0301@gmail.com" TargetMode="External"/><Relationship Id="rId7" Type="http://schemas.openxmlformats.org/officeDocument/2006/relationships/hyperlink" Target="http://www.microtesk.org/" TargetMode="External"/><Relationship Id="rId2" Type="http://schemas.openxmlformats.org/officeDocument/2006/relationships/hyperlink" Target="mailto:atatarnikov@hse.ru" TargetMode="External"/><Relationship Id="rId1" Type="http://schemas.openxmlformats.org/officeDocument/2006/relationships/slideLayout" Target="../slideLayouts/slideLayout3.xml"/><Relationship Id="rId6" Type="http://schemas.openxmlformats.org/officeDocument/2006/relationships/hyperlink" Target="http://www.ispras.ru/" TargetMode="External"/><Relationship Id="rId5" Type="http://schemas.openxmlformats.org/officeDocument/2006/relationships/hyperlink" Target="https://smartbear.ru/" TargetMode="External"/><Relationship Id="rId4" Type="http://schemas.openxmlformats.org/officeDocument/2006/relationships/hyperlink" Target="https://smartbear.com/"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7764986" y="4769768"/>
            <a:ext cx="12707934" cy="2571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dirty="0" smtClean="0">
                <a:solidFill>
                  <a:srgbClr val="002060"/>
                </a:solidFill>
              </a:rPr>
              <a:t>Обеспечение качества и тестирование</a:t>
            </a:r>
            <a:endParaRPr dirty="0">
              <a:solidFill>
                <a:srgbClr val="002060"/>
              </a:solidFill>
            </a:endParaRPr>
          </a:p>
        </p:txBody>
      </p:sp>
      <p:sp>
        <p:nvSpPr>
          <p:cNvPr id="53" name="Очень крутой подзаголовок презентации"/>
          <p:cNvSpPr txBox="1"/>
          <p:nvPr/>
        </p:nvSpPr>
        <p:spPr>
          <a:xfrm>
            <a:off x="7116914" y="8442176"/>
            <a:ext cx="15444237"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ctr"/>
            <a:r>
              <a:rPr lang="ru-RU" sz="6000" dirty="0" smtClean="0">
                <a:solidFill>
                  <a:srgbClr val="002060"/>
                </a:solidFill>
              </a:rPr>
              <a:t>Семинар 1: Вводное занятие</a:t>
            </a:r>
            <a:endParaRPr sz="6000" dirty="0">
              <a:solidFill>
                <a:srgbClr val="002060"/>
              </a:solidFill>
            </a:endParaRP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b="1" dirty="0" smtClean="0">
                <a:solidFill>
                  <a:srgbClr val="0070C0"/>
                </a:solidFill>
              </a:rPr>
              <a:t>Факультет компьютерных наук </a:t>
            </a:r>
            <a:r>
              <a:rPr lang="en-US" b="1" dirty="0" smtClean="0">
                <a:solidFill>
                  <a:srgbClr val="0070C0"/>
                </a:solidFill>
              </a:rPr>
              <a:t/>
            </a:r>
            <a:br>
              <a:rPr lang="en-US" b="1" dirty="0" smtClean="0">
                <a:solidFill>
                  <a:srgbClr val="0070C0"/>
                </a:solidFill>
              </a:rPr>
            </a:br>
            <a:r>
              <a:rPr lang="ru-RU" b="1" dirty="0" smtClean="0">
                <a:solidFill>
                  <a:srgbClr val="0070C0"/>
                </a:solidFill>
              </a:rPr>
              <a:t>Департамент программной инженерии</a:t>
            </a:r>
            <a:endParaRPr b="1" dirty="0">
              <a:solidFill>
                <a:srgbClr val="0070C0"/>
              </a:solidFill>
            </a:endParaRPr>
          </a:p>
        </p:txBody>
      </p:sp>
      <p:sp>
        <p:nvSpPr>
          <p:cNvPr id="55" name="Москва, 2017"/>
          <p:cNvSpPr txBox="1"/>
          <p:nvPr/>
        </p:nvSpPr>
        <p:spPr>
          <a:xfrm>
            <a:off x="7116914" y="11792752"/>
            <a:ext cx="15732269"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sz="3200" dirty="0" err="1">
                <a:solidFill>
                  <a:srgbClr val="002060"/>
                </a:solidFill>
              </a:rPr>
              <a:t>Москва</a:t>
            </a:r>
            <a:r>
              <a:rPr sz="3200" dirty="0">
                <a:solidFill>
                  <a:srgbClr val="002060"/>
                </a:solidFill>
              </a:rPr>
              <a:t>, </a:t>
            </a:r>
            <a:r>
              <a:rPr sz="3200" dirty="0" smtClean="0">
                <a:solidFill>
                  <a:srgbClr val="002060"/>
                </a:solidFill>
              </a:rPr>
              <a:t>201</a:t>
            </a:r>
            <a:r>
              <a:rPr lang="ru-RU" sz="3200" dirty="0" smtClean="0">
                <a:solidFill>
                  <a:srgbClr val="002060"/>
                </a:solidFill>
              </a:rPr>
              <a:t>9</a:t>
            </a:r>
            <a:endParaRPr sz="3200" dirty="0">
              <a:solidFill>
                <a:srgbClr val="002060"/>
              </a:solidFill>
            </a:endParaRPr>
          </a:p>
        </p:txBody>
      </p:sp>
      <p:pic>
        <p:nvPicPr>
          <p:cNvPr id="56" name="Изображение" descr="Изображение"/>
          <p:cNvPicPr>
            <a:picLocks noChangeAspect="1"/>
          </p:cNvPicPr>
          <p:nvPr/>
        </p:nvPicPr>
        <p:blipFill>
          <a:blip r:embed="rId2" cstate="print">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cstate="print">
            <a:extLst/>
          </a:blip>
          <a:stretch>
            <a:fillRect/>
          </a:stretch>
        </p:blipFill>
        <p:spPr>
          <a:xfrm>
            <a:off x="11615936" y="5921896"/>
            <a:ext cx="3195850" cy="3090059"/>
          </a:xfrm>
          <a:prstGeom prst="rect">
            <a:avLst/>
          </a:prstGeom>
          <a:ln w="12700">
            <a:miter lim="400000"/>
          </a:ln>
        </p:spPr>
      </p:pic>
      <p:sp>
        <p:nvSpPr>
          <p:cNvPr id="6" name="Очень крутой заголовок…"/>
          <p:cNvSpPr txBox="1"/>
          <p:nvPr/>
        </p:nvSpPr>
        <p:spPr>
          <a:xfrm>
            <a:off x="1678832" y="2393504"/>
            <a:ext cx="21567727"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solidFill>
                  <a:schemeClr val="bg1"/>
                </a:solidFill>
              </a:rPr>
              <a:t>Спасибо! вопросы</a:t>
            </a:r>
            <a:r>
              <a:rPr lang="en-US" dirty="0" smtClean="0">
                <a:solidFill>
                  <a:schemeClr val="bg1"/>
                </a:solidFill>
              </a:rPr>
              <a:t>?</a:t>
            </a:r>
            <a:endParaRPr dirty="0">
              <a:solidFill>
                <a:schemeClr val="bg1"/>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solidFill>
                  <a:srgbClr val="002060"/>
                </a:solidFill>
              </a:rPr>
              <a:t>Информация о преподавателе</a:t>
            </a:r>
            <a:endParaRPr dirty="0">
              <a:solidFill>
                <a:srgbClr val="002060"/>
              </a:solidFill>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625752"/>
            <a:ext cx="21506374" cy="78978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r>
              <a:rPr lang="ru-RU" sz="5400" b="1" i="1" dirty="0" smtClean="0">
                <a:solidFill>
                  <a:srgbClr val="002060"/>
                </a:solidFill>
              </a:rPr>
              <a:t>Татарников Андрей </a:t>
            </a:r>
            <a:r>
              <a:rPr lang="ru-RU" sz="5400" b="1" i="1" dirty="0" smtClean="0">
                <a:solidFill>
                  <a:srgbClr val="002060"/>
                </a:solidFill>
              </a:rPr>
              <a:t>Дмитриевич</a:t>
            </a:r>
          </a:p>
          <a:p>
            <a:pPr algn="l">
              <a:defRPr sz="2800">
                <a:solidFill>
                  <a:srgbClr val="253957"/>
                </a:solidFill>
                <a:latin typeface="+mn-lt"/>
                <a:ea typeface="+mn-ea"/>
                <a:cs typeface="+mn-cs"/>
                <a:sym typeface="Arial Narrow"/>
              </a:defRPr>
            </a:pPr>
            <a:r>
              <a:rPr lang="en-US" sz="5400" dirty="0" smtClean="0">
                <a:hlinkClick r:id="rId2"/>
              </a:rPr>
              <a:t>atatarnikov@hse.ru</a:t>
            </a:r>
            <a:endParaRPr lang="en-US" sz="5400" dirty="0" smtClean="0"/>
          </a:p>
          <a:p>
            <a:pPr algn="l">
              <a:defRPr sz="2800">
                <a:solidFill>
                  <a:srgbClr val="253957"/>
                </a:solidFill>
                <a:latin typeface="+mn-lt"/>
                <a:ea typeface="+mn-ea"/>
                <a:cs typeface="+mn-cs"/>
                <a:sym typeface="Arial Narrow"/>
              </a:defRPr>
            </a:pPr>
            <a:r>
              <a:rPr lang="en-US" sz="5400" dirty="0" smtClean="0">
                <a:hlinkClick r:id="rId3"/>
              </a:rPr>
              <a:t>andrewt0301@gmail.com</a:t>
            </a:r>
            <a:endParaRPr lang="en-US" sz="5400" dirty="0" smtClean="0"/>
          </a:p>
          <a:p>
            <a:pPr algn="l">
              <a:defRPr sz="2800">
                <a:solidFill>
                  <a:srgbClr val="253957"/>
                </a:solidFill>
                <a:latin typeface="+mn-lt"/>
                <a:ea typeface="+mn-ea"/>
                <a:cs typeface="+mn-cs"/>
                <a:sym typeface="Arial Narrow"/>
              </a:defRPr>
            </a:pPr>
            <a:r>
              <a:rPr lang="en-US" sz="5400" dirty="0" smtClean="0"/>
              <a:t>+7 985 170 18 </a:t>
            </a:r>
            <a:r>
              <a:rPr lang="en-US" sz="5400" dirty="0" smtClean="0"/>
              <a:t>25 (Telegram)</a:t>
            </a:r>
            <a:endParaRPr lang="en-US" sz="5400" dirty="0" smtClean="0"/>
          </a:p>
          <a:p>
            <a:pPr algn="l">
              <a:defRPr sz="2800">
                <a:solidFill>
                  <a:srgbClr val="253957"/>
                </a:solidFill>
                <a:latin typeface="+mn-lt"/>
                <a:ea typeface="+mn-ea"/>
                <a:cs typeface="+mn-cs"/>
                <a:sym typeface="Arial Narrow"/>
              </a:defRPr>
            </a:pPr>
            <a:endParaRPr lang="en-US" sz="5400" dirty="0" smtClean="0"/>
          </a:p>
          <a:p>
            <a:pPr algn="l">
              <a:spcAft>
                <a:spcPts val="1200"/>
              </a:spcAft>
              <a:defRPr sz="2800">
                <a:solidFill>
                  <a:srgbClr val="253957"/>
                </a:solidFill>
                <a:latin typeface="+mn-lt"/>
                <a:ea typeface="+mn-ea"/>
                <a:cs typeface="+mn-cs"/>
                <a:sym typeface="Arial Narrow"/>
              </a:defRPr>
            </a:pPr>
            <a:r>
              <a:rPr lang="ru-RU" sz="5400" b="1" i="1" dirty="0" smtClean="0">
                <a:solidFill>
                  <a:srgbClr val="002060"/>
                </a:solidFill>
              </a:rPr>
              <a:t>Опыт работы:</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2005-2011 </a:t>
            </a:r>
            <a:r>
              <a:rPr lang="en-US" sz="5400" dirty="0" smtClean="0"/>
              <a:t> </a:t>
            </a:r>
            <a:r>
              <a:rPr lang="en-US" sz="5400" dirty="0" err="1" smtClean="0"/>
              <a:t>SmartBear</a:t>
            </a:r>
            <a:r>
              <a:rPr lang="en-US" sz="5400" dirty="0" smtClean="0"/>
              <a:t> Software (</a:t>
            </a:r>
            <a:r>
              <a:rPr lang="en-US" sz="5400" dirty="0" smtClean="0">
                <a:hlinkClick r:id="rId4"/>
              </a:rPr>
              <a:t>https://smartbear.com/</a:t>
            </a:r>
            <a:r>
              <a:rPr lang="en-US" sz="5400" dirty="0" smtClean="0"/>
              <a:t>, </a:t>
            </a:r>
            <a:r>
              <a:rPr lang="en-US" sz="5400" dirty="0" smtClean="0">
                <a:hlinkClick r:id="rId5"/>
              </a:rPr>
              <a:t>https://smartbear.ru/</a:t>
            </a:r>
            <a:r>
              <a:rPr lang="en-US" sz="5400" dirty="0" smtClean="0"/>
              <a:t>)</a:t>
            </a:r>
          </a:p>
          <a:p>
            <a:pPr marL="1143000" indent="-1143000" algn="l">
              <a:buFont typeface="+mj-lt"/>
              <a:buAutoNum type="arabicPeriod"/>
              <a:defRPr sz="2800">
                <a:solidFill>
                  <a:srgbClr val="253957"/>
                </a:solidFill>
                <a:latin typeface="+mn-lt"/>
                <a:ea typeface="+mn-ea"/>
                <a:cs typeface="+mn-cs"/>
                <a:sym typeface="Arial Narrow"/>
              </a:defRPr>
            </a:pPr>
            <a:r>
              <a:rPr lang="en-US" sz="5400" dirty="0" smtClean="0"/>
              <a:t>2011-2018 </a:t>
            </a:r>
            <a:r>
              <a:rPr lang="ru-RU" sz="5400" dirty="0" smtClean="0"/>
              <a:t> ИСП РАН (</a:t>
            </a:r>
            <a:r>
              <a:rPr lang="en-US" sz="5400" dirty="0" smtClean="0">
                <a:hlinkClick r:id="rId6"/>
              </a:rPr>
              <a:t>http://www.ispras.ru/</a:t>
            </a:r>
            <a:r>
              <a:rPr lang="ru-RU" sz="5400" dirty="0" smtClean="0"/>
              <a:t>, </a:t>
            </a:r>
            <a:r>
              <a:rPr lang="en-US" sz="5400" dirty="0" smtClean="0">
                <a:hlinkClick r:id="rId7"/>
              </a:rPr>
              <a:t>http://www.microtesk.org/</a:t>
            </a:r>
            <a:r>
              <a:rPr lang="ru-RU" sz="5400" dirty="0" smtClean="0"/>
              <a:t>)</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2018- </a:t>
            </a:r>
            <a:r>
              <a:rPr lang="en-US" sz="5400" dirty="0" smtClean="0"/>
              <a:t> </a:t>
            </a:r>
            <a:r>
              <a:rPr lang="ru-RU" sz="5400" dirty="0" smtClean="0"/>
              <a:t>…    </a:t>
            </a:r>
            <a:r>
              <a:rPr lang="ru-RU" sz="5400" dirty="0" smtClean="0"/>
              <a:t>1С (</a:t>
            </a:r>
            <a:r>
              <a:rPr lang="en-US" sz="5400" dirty="0" smtClean="0">
                <a:hlinkClick r:id="rId8"/>
              </a:rPr>
              <a:t>http://1c.ru/</a:t>
            </a:r>
            <a:r>
              <a:rPr lang="ru-RU" sz="5400" dirty="0" smtClean="0"/>
              <a:t>)</a:t>
            </a:r>
            <a:endParaRPr lang="en-US" sz="54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5400" dirty="0" smtClean="0"/>
          </a:p>
          <a:p>
            <a:pPr algn="l">
              <a:defRPr sz="2800">
                <a:solidFill>
                  <a:srgbClr val="253957"/>
                </a:solidFill>
                <a:latin typeface="+mn-lt"/>
                <a:ea typeface="+mn-ea"/>
                <a:cs typeface="+mn-cs"/>
                <a:sym typeface="Arial Narrow"/>
              </a:defRPr>
            </a:pPr>
            <a:endParaRPr sz="54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9"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solidFill>
                  <a:srgbClr val="002060"/>
                </a:solidFill>
              </a:rPr>
              <a:t>Информация о КУРСЕ</a:t>
            </a:r>
            <a:endParaRPr dirty="0">
              <a:solidFill>
                <a:srgbClr val="002060"/>
              </a:solidFill>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648784"/>
            <a:ext cx="21506374" cy="81858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Aft>
                <a:spcPts val="1200"/>
              </a:spcAft>
              <a:defRPr sz="2800">
                <a:solidFill>
                  <a:srgbClr val="253957"/>
                </a:solidFill>
                <a:latin typeface="+mn-lt"/>
                <a:ea typeface="+mn-ea"/>
                <a:cs typeface="+mn-cs"/>
                <a:sym typeface="Arial Narrow"/>
              </a:defRPr>
            </a:pPr>
            <a:r>
              <a:rPr lang="ru-RU" sz="6000" b="1" i="1" dirty="0" smtClean="0"/>
              <a:t>Направленность занятий:</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Получение практических навыков тестирования</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Знакомство со средствами автоматизации процесса тестирования</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Получения опыта разработки автоматизированных тестов</a:t>
            </a:r>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marL="1143000" indent="-1143000" algn="l">
              <a:defRPr sz="2800">
                <a:solidFill>
                  <a:srgbClr val="253957"/>
                </a:solidFill>
                <a:latin typeface="+mn-lt"/>
                <a:ea typeface="+mn-ea"/>
                <a:cs typeface="+mn-cs"/>
                <a:sym typeface="Arial Narrow"/>
              </a:defRPr>
            </a:pPr>
            <a:r>
              <a:rPr lang="ru-RU" sz="6000" b="1" i="1" dirty="0" smtClean="0"/>
              <a:t>Основные средства:</a:t>
            </a:r>
          </a:p>
          <a:p>
            <a:pPr marL="1143000" indent="-1143000" algn="l">
              <a:buFont typeface="+mj-lt"/>
              <a:buAutoNum type="arabicPeriod"/>
              <a:defRPr sz="2800">
                <a:solidFill>
                  <a:srgbClr val="253957"/>
                </a:solidFill>
                <a:latin typeface="+mn-lt"/>
                <a:ea typeface="+mn-ea"/>
                <a:cs typeface="+mn-cs"/>
                <a:sym typeface="Arial Narrow"/>
              </a:defRPr>
            </a:pPr>
            <a:r>
              <a:rPr lang="en-US" sz="6000" dirty="0" smtClean="0"/>
              <a:t>Java, </a:t>
            </a:r>
            <a:r>
              <a:rPr lang="en-US" sz="6000" dirty="0" err="1" smtClean="0"/>
              <a:t>IntelliJ</a:t>
            </a:r>
            <a:r>
              <a:rPr lang="en-US" sz="6000" dirty="0" smtClean="0"/>
              <a:t> IDEA / </a:t>
            </a:r>
            <a:r>
              <a:rPr lang="en-US" sz="6000" dirty="0" smtClean="0"/>
              <a:t>Eclipse / Android Studio, </a:t>
            </a:r>
            <a:r>
              <a:rPr lang="en-US" sz="6000" dirty="0" err="1" smtClean="0"/>
              <a:t>Junit</a:t>
            </a:r>
            <a:r>
              <a:rPr lang="en-US" sz="6000" dirty="0" smtClean="0"/>
              <a:t> / </a:t>
            </a:r>
            <a:r>
              <a:rPr lang="en-US" sz="6000" dirty="0" err="1" smtClean="0"/>
              <a:t>TestNG</a:t>
            </a:r>
            <a:r>
              <a:rPr lang="en-US" sz="6000" dirty="0" smtClean="0"/>
              <a:t>, </a:t>
            </a:r>
            <a:r>
              <a:rPr lang="en-US" sz="6000" dirty="0" err="1" smtClean="0"/>
              <a:t>Gradle</a:t>
            </a: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r>
              <a:rPr lang="en-US" sz="6000" dirty="0" smtClean="0"/>
              <a:t>Selenium</a:t>
            </a:r>
            <a:r>
              <a:rPr lang="ru-RU" sz="6000" dirty="0" smtClean="0"/>
              <a:t>, </a:t>
            </a:r>
            <a:r>
              <a:rPr lang="en-US" sz="6000" dirty="0" err="1" smtClean="0"/>
              <a:t>JMeter</a:t>
            </a: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en-US"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СТРУКТУРА занятий</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337720"/>
            <a:ext cx="21506374" cy="81858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Практические задания с оценкой (в том числе домашние)</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Сроки выполнения заданий</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Работа на занятии</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Посещаемость</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Выставление </a:t>
            </a:r>
            <a:r>
              <a:rPr lang="ru-RU" sz="6000" dirty="0" smtClean="0"/>
              <a:t>оценки</a:t>
            </a:r>
            <a:endParaRPr lang="en-US" sz="6000" dirty="0" smtClean="0"/>
          </a:p>
          <a:p>
            <a:pPr marL="1143000" indent="-1143000" algn="l">
              <a:defRPr sz="2800">
                <a:solidFill>
                  <a:srgbClr val="253957"/>
                </a:solidFill>
                <a:latin typeface="+mn-lt"/>
                <a:ea typeface="+mn-ea"/>
                <a:cs typeface="+mn-cs"/>
                <a:sym typeface="Arial Narrow"/>
              </a:defRPr>
            </a:pPr>
            <a:endParaRPr lang="ru-RU" sz="6000" dirty="0" smtClean="0"/>
          </a:p>
          <a:p>
            <a:pPr marL="1143000" indent="-1143000">
              <a:defRPr sz="2800">
                <a:solidFill>
                  <a:srgbClr val="253957"/>
                </a:solidFill>
                <a:latin typeface="+mn-lt"/>
                <a:ea typeface="+mn-ea"/>
                <a:cs typeface="+mn-cs"/>
                <a:sym typeface="Arial Narrow"/>
              </a:defRPr>
            </a:pPr>
            <a:r>
              <a:rPr lang="ru-RU" sz="4800" dirty="0" smtClean="0"/>
              <a:t>О </a:t>
            </a:r>
            <a:r>
              <a:rPr lang="ru-RU" sz="4800" dirty="0" err="1" smtClean="0"/>
              <a:t>накопл</a:t>
            </a:r>
            <a:r>
              <a:rPr lang="ru-RU" sz="4800" dirty="0" smtClean="0"/>
              <a:t>.  = </a:t>
            </a:r>
            <a:r>
              <a:rPr lang="ru-RU" sz="4800" b="1" dirty="0" smtClean="0"/>
              <a:t>0,5 * О </a:t>
            </a:r>
            <a:r>
              <a:rPr lang="ru-RU" sz="4800" b="1" dirty="0" err="1" smtClean="0"/>
              <a:t>ауд</a:t>
            </a:r>
            <a:r>
              <a:rPr lang="ru-RU" sz="4800" b="1" dirty="0" smtClean="0"/>
              <a:t> </a:t>
            </a:r>
            <a:r>
              <a:rPr lang="ru-RU" sz="4800" dirty="0" smtClean="0"/>
              <a:t>+ 0,5*О контр</a:t>
            </a:r>
            <a:r>
              <a:rPr lang="ru-RU" sz="4800" dirty="0" smtClean="0"/>
              <a:t>.</a:t>
            </a:r>
            <a:r>
              <a:rPr lang="en-US" sz="4800" dirty="0" smtClean="0"/>
              <a:t> </a:t>
            </a:r>
            <a:r>
              <a:rPr lang="ru-RU" sz="4800" dirty="0" smtClean="0"/>
              <a:t>работа</a:t>
            </a:r>
            <a:endParaRPr lang="en-US" sz="4800" dirty="0" smtClean="0"/>
          </a:p>
          <a:p>
            <a:pPr marL="1143000" indent="-1143000">
              <a:defRPr sz="2800">
                <a:solidFill>
                  <a:srgbClr val="253957"/>
                </a:solidFill>
                <a:latin typeface="+mn-lt"/>
                <a:ea typeface="+mn-ea"/>
                <a:cs typeface="+mn-cs"/>
                <a:sym typeface="Arial Narrow"/>
              </a:defRPr>
            </a:pPr>
            <a:r>
              <a:rPr lang="ru-RU" sz="4800" dirty="0" smtClean="0"/>
              <a:t>О </a:t>
            </a:r>
            <a:r>
              <a:rPr lang="ru-RU" sz="4800" dirty="0" err="1" smtClean="0"/>
              <a:t>результ</a:t>
            </a:r>
            <a:r>
              <a:rPr lang="ru-RU" sz="4800" dirty="0" smtClean="0"/>
              <a:t> = 0,5*О </a:t>
            </a:r>
            <a:r>
              <a:rPr lang="ru-RU" sz="4800" dirty="0" err="1" smtClean="0"/>
              <a:t>накопл</a:t>
            </a:r>
            <a:r>
              <a:rPr lang="ru-RU" sz="4800" dirty="0" smtClean="0"/>
              <a:t> + 0,5*О </a:t>
            </a:r>
            <a:r>
              <a:rPr lang="ru-RU" sz="4800" dirty="0" err="1" smtClean="0"/>
              <a:t>экз</a:t>
            </a:r>
            <a:r>
              <a:rPr lang="ru-RU" sz="4800" dirty="0" smtClean="0"/>
              <a:t> </a:t>
            </a:r>
            <a:endParaRPr lang="en-US" sz="48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
        <p:nvSpPr>
          <p:cNvPr id="7" name="Прямоугольник 6"/>
          <p:cNvSpPr/>
          <p:nvPr/>
        </p:nvSpPr>
        <p:spPr>
          <a:xfrm>
            <a:off x="5783288" y="10602416"/>
            <a:ext cx="12385376" cy="1944216"/>
          </a:xfrm>
          <a:prstGeom prst="rect">
            <a:avLst/>
          </a:prstGeom>
          <a:noFill/>
          <a:ln w="25400" cap="flat">
            <a:solidFill>
              <a:schemeClr val="accent1"/>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Информация о Студентах</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r>
              <a:rPr lang="ru-RU" sz="5400" b="1" i="1" dirty="0" smtClean="0"/>
              <a:t>О группе:</a:t>
            </a:r>
          </a:p>
          <a:p>
            <a:pPr marL="1143000" indent="-1143000" algn="l">
              <a:buAutoNum type="arabicPeriod"/>
              <a:defRPr sz="2800">
                <a:solidFill>
                  <a:srgbClr val="253957"/>
                </a:solidFill>
                <a:latin typeface="+mn-lt"/>
                <a:ea typeface="+mn-ea"/>
                <a:cs typeface="+mn-cs"/>
                <a:sym typeface="Arial Narrow"/>
              </a:defRPr>
            </a:pPr>
            <a:r>
              <a:rPr lang="ru-RU" sz="5400" dirty="0" smtClean="0"/>
              <a:t>Номер (подгруппа)</a:t>
            </a:r>
          </a:p>
          <a:p>
            <a:pPr marL="1143000" indent="-1143000" algn="l">
              <a:buAutoNum type="arabicPeriod"/>
              <a:defRPr sz="2800">
                <a:solidFill>
                  <a:srgbClr val="253957"/>
                </a:solidFill>
                <a:latin typeface="+mn-lt"/>
                <a:ea typeface="+mn-ea"/>
                <a:cs typeface="+mn-cs"/>
                <a:sym typeface="Arial Narrow"/>
              </a:defRPr>
            </a:pPr>
            <a:r>
              <a:rPr lang="en-US" sz="5400" dirty="0" smtClean="0"/>
              <a:t>E-mail </a:t>
            </a:r>
            <a:r>
              <a:rPr lang="ru-RU" sz="5400" dirty="0" smtClean="0"/>
              <a:t>группы</a:t>
            </a:r>
          </a:p>
          <a:p>
            <a:pPr marL="1143000" indent="-1143000" algn="l">
              <a:buAutoNum type="arabicPeriod"/>
              <a:defRPr sz="2800">
                <a:solidFill>
                  <a:srgbClr val="253957"/>
                </a:solidFill>
                <a:latin typeface="+mn-lt"/>
                <a:ea typeface="+mn-ea"/>
                <a:cs typeface="+mn-cs"/>
                <a:sym typeface="Arial Narrow"/>
              </a:defRPr>
            </a:pPr>
            <a:r>
              <a:rPr lang="ru-RU" sz="5400" dirty="0" smtClean="0"/>
              <a:t>Староста</a:t>
            </a:r>
            <a:endParaRPr lang="en-US" sz="5400" dirty="0" smtClean="0"/>
          </a:p>
          <a:p>
            <a:pPr algn="l">
              <a:defRPr sz="2800">
                <a:solidFill>
                  <a:srgbClr val="253957"/>
                </a:solidFill>
                <a:latin typeface="+mn-lt"/>
                <a:ea typeface="+mn-ea"/>
                <a:cs typeface="+mn-cs"/>
                <a:sym typeface="Arial Narrow"/>
              </a:defRPr>
            </a:pPr>
            <a:endParaRPr lang="ru-RU" sz="5400" dirty="0" smtClean="0"/>
          </a:p>
          <a:p>
            <a:pPr algn="l">
              <a:defRPr sz="2800">
                <a:solidFill>
                  <a:srgbClr val="253957"/>
                </a:solidFill>
                <a:latin typeface="+mn-lt"/>
                <a:ea typeface="+mn-ea"/>
                <a:cs typeface="+mn-cs"/>
                <a:sym typeface="Arial Narrow"/>
              </a:defRPr>
            </a:pPr>
            <a:r>
              <a:rPr lang="ru-RU" sz="5400" b="1" i="1" dirty="0" smtClean="0"/>
              <a:t>О студентах:</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ФИО</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Опыт программирования (языки, технологии)</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Опыт тестировании</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Интересы</a:t>
            </a:r>
          </a:p>
          <a:p>
            <a:pPr algn="l">
              <a:defRPr sz="2800">
                <a:solidFill>
                  <a:srgbClr val="253957"/>
                </a:solidFill>
                <a:latin typeface="+mn-lt"/>
                <a:ea typeface="+mn-ea"/>
                <a:cs typeface="+mn-cs"/>
                <a:sym typeface="Arial Narrow"/>
              </a:defRPr>
            </a:pPr>
            <a:endParaRPr sz="54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351703"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РОЛИ В обеспечении качества и тестировании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endParaRPr lang="ru-RU" sz="6000" dirty="0" smtClean="0"/>
          </a:p>
          <a:p>
            <a:pPr algn="r">
              <a:defRPr sz="2800">
                <a:solidFill>
                  <a:srgbClr val="253957"/>
                </a:solidFill>
                <a:latin typeface="+mn-lt"/>
                <a:ea typeface="+mn-ea"/>
                <a:cs typeface="+mn-cs"/>
                <a:sym typeface="Arial Narrow"/>
              </a:defRPr>
            </a:pPr>
            <a:r>
              <a:rPr lang="ru-RU" sz="5400" dirty="0" smtClean="0"/>
              <a:t>«Качество — это проблема всего коллектива» </a:t>
            </a:r>
          </a:p>
          <a:p>
            <a:pPr algn="r">
              <a:defRPr sz="2800">
                <a:solidFill>
                  <a:srgbClr val="253957"/>
                </a:solidFill>
                <a:latin typeface="+mn-lt"/>
                <a:ea typeface="+mn-ea"/>
                <a:cs typeface="+mn-cs"/>
                <a:sym typeface="Arial Narrow"/>
              </a:defRPr>
            </a:pPr>
            <a:r>
              <a:rPr lang="ru-RU" sz="5400" dirty="0" smtClean="0">
                <a:solidFill>
                  <a:srgbClr val="253957"/>
                </a:solidFill>
                <a:sym typeface="Arial Narrow"/>
              </a:rPr>
              <a:t>Джеймс </a:t>
            </a:r>
            <a:r>
              <a:rPr lang="ru-RU" sz="5400" dirty="0" err="1" smtClean="0">
                <a:solidFill>
                  <a:srgbClr val="253957"/>
                </a:solidFill>
                <a:sym typeface="Arial Narrow"/>
              </a:rPr>
              <a:t>Уиттакер</a:t>
            </a:r>
            <a:r>
              <a:rPr lang="ru-RU" sz="5400" dirty="0" smtClean="0">
                <a:solidFill>
                  <a:srgbClr val="253957"/>
                </a:solidFill>
                <a:sym typeface="Arial Narrow"/>
              </a:rPr>
              <a:t> - «Как тестируют в </a:t>
            </a:r>
            <a:r>
              <a:rPr lang="ru-RU" sz="5400" dirty="0" err="1" smtClean="0">
                <a:solidFill>
                  <a:srgbClr val="253957"/>
                </a:solidFill>
                <a:sym typeface="Arial Narrow"/>
              </a:rPr>
              <a:t>Google</a:t>
            </a:r>
            <a:r>
              <a:rPr lang="ru-RU" sz="5400" dirty="0" smtClean="0">
                <a:solidFill>
                  <a:srgbClr val="253957"/>
                </a:solidFill>
                <a:sym typeface="Arial Narrow"/>
              </a:rPr>
              <a:t>» </a:t>
            </a:r>
            <a:endParaRPr lang="en-US" sz="5400" dirty="0" smtClean="0"/>
          </a:p>
          <a:p>
            <a:pPr algn="l">
              <a:defRPr sz="2800">
                <a:solidFill>
                  <a:srgbClr val="253957"/>
                </a:solidFill>
                <a:latin typeface="+mn-lt"/>
                <a:ea typeface="+mn-ea"/>
                <a:cs typeface="+mn-cs"/>
                <a:sym typeface="Arial Narrow"/>
              </a:defRPr>
            </a:pPr>
            <a:endParaRPr lang="en-US" sz="6000" dirty="0" smtClean="0"/>
          </a:p>
          <a:p>
            <a:pPr lvl="1" algn="l">
              <a:buFont typeface="Arial" pitchFamily="34" charset="0"/>
              <a:buChar char="•"/>
              <a:defRPr sz="2800">
                <a:solidFill>
                  <a:srgbClr val="253957"/>
                </a:solidFill>
                <a:latin typeface="+mn-lt"/>
                <a:ea typeface="+mn-ea"/>
                <a:cs typeface="+mn-cs"/>
                <a:sym typeface="Arial Narrow"/>
              </a:defRPr>
            </a:pPr>
            <a:r>
              <a:rPr lang="ru-RU" sz="6000" dirty="0" smtClean="0">
                <a:sym typeface="Arial Narrow"/>
              </a:rPr>
              <a:t>   Разработчик (</a:t>
            </a:r>
            <a:r>
              <a:rPr lang="en-US" sz="6000" dirty="0" smtClean="0">
                <a:sym typeface="Arial Narrow"/>
              </a:rPr>
              <a:t>Software Engineer, SWE)</a:t>
            </a:r>
          </a:p>
          <a:p>
            <a:pPr lvl="1" algn="l">
              <a:buFont typeface="Arial" pitchFamily="34" charset="0"/>
              <a:buChar char="•"/>
              <a:defRPr sz="2800">
                <a:solidFill>
                  <a:srgbClr val="253957"/>
                </a:solidFill>
                <a:latin typeface="+mn-lt"/>
                <a:ea typeface="+mn-ea"/>
                <a:cs typeface="+mn-cs"/>
                <a:sym typeface="Arial Narrow"/>
              </a:defRPr>
            </a:pPr>
            <a:r>
              <a:rPr lang="ru-RU" sz="6000" dirty="0" smtClean="0"/>
              <a:t>   Разработчик в тестировании (</a:t>
            </a:r>
            <a:r>
              <a:rPr lang="ru-RU" sz="6000" dirty="0" err="1" smtClean="0"/>
              <a:t>Software</a:t>
            </a:r>
            <a:r>
              <a:rPr lang="ru-RU" sz="6000" dirty="0" smtClean="0"/>
              <a:t> </a:t>
            </a:r>
            <a:r>
              <a:rPr lang="ru-RU" sz="6000" dirty="0" err="1" smtClean="0"/>
              <a:t>Engineer</a:t>
            </a:r>
            <a:r>
              <a:rPr lang="ru-RU" sz="6000" dirty="0" smtClean="0"/>
              <a:t> </a:t>
            </a:r>
            <a:r>
              <a:rPr lang="ru-RU" sz="6000" dirty="0" err="1" smtClean="0"/>
              <a:t>in</a:t>
            </a:r>
            <a:r>
              <a:rPr lang="ru-RU" sz="6000" dirty="0" smtClean="0"/>
              <a:t> </a:t>
            </a:r>
            <a:r>
              <a:rPr lang="ru-RU" sz="6000" dirty="0" err="1" smtClean="0"/>
              <a:t>Test</a:t>
            </a:r>
            <a:r>
              <a:rPr lang="ru-RU" sz="6000" dirty="0" smtClean="0"/>
              <a:t>, SET)</a:t>
            </a:r>
            <a:endParaRPr lang="en-US" sz="6000" dirty="0" smtClean="0"/>
          </a:p>
          <a:p>
            <a:pPr lvl="1" algn="l">
              <a:buFont typeface="Arial" pitchFamily="34" charset="0"/>
              <a:buChar char="•"/>
              <a:defRPr sz="2800">
                <a:solidFill>
                  <a:srgbClr val="253957"/>
                </a:solidFill>
                <a:latin typeface="+mn-lt"/>
                <a:ea typeface="+mn-ea"/>
                <a:cs typeface="+mn-cs"/>
                <a:sym typeface="Arial Narrow"/>
              </a:defRPr>
            </a:pPr>
            <a:r>
              <a:rPr lang="ru-RU" sz="6000" dirty="0" smtClean="0"/>
              <a:t>   Инженер по тестированию (</a:t>
            </a:r>
            <a:r>
              <a:rPr lang="ru-RU" sz="6000" dirty="0" err="1" smtClean="0"/>
              <a:t>Test</a:t>
            </a:r>
            <a:r>
              <a:rPr lang="ru-RU" sz="6000" dirty="0" smtClean="0"/>
              <a:t> </a:t>
            </a:r>
            <a:r>
              <a:rPr lang="ru-RU" sz="6000" dirty="0" err="1" smtClean="0"/>
              <a:t>Engineer</a:t>
            </a:r>
            <a:r>
              <a:rPr lang="ru-RU" sz="6000" dirty="0" smtClean="0"/>
              <a:t>, TE)</a:t>
            </a:r>
            <a:endParaRPr lang="en-US"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МЕТОДЫ обеспечения качества и тестирования</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1143000" indent="-1143000" algn="l">
              <a:defRPr sz="2800">
                <a:solidFill>
                  <a:srgbClr val="253957"/>
                </a:solidFill>
                <a:latin typeface="+mn-lt"/>
                <a:ea typeface="+mn-ea"/>
                <a:cs typeface="+mn-cs"/>
                <a:sym typeface="Arial Narrow"/>
              </a:defRPr>
            </a:pPr>
            <a:r>
              <a:rPr lang="ru-RU" sz="5400" dirty="0" smtClean="0"/>
              <a:t>1.  Анализ требований</a:t>
            </a:r>
          </a:p>
          <a:p>
            <a:pPr marL="1143000" indent="-1143000" algn="l">
              <a:defRPr sz="2800">
                <a:solidFill>
                  <a:srgbClr val="253957"/>
                </a:solidFill>
                <a:latin typeface="+mn-lt"/>
                <a:ea typeface="+mn-ea"/>
                <a:cs typeface="+mn-cs"/>
                <a:sym typeface="Arial Narrow"/>
              </a:defRPr>
            </a:pPr>
            <a:r>
              <a:rPr lang="ru-RU" sz="5400" dirty="0" smtClean="0"/>
              <a:t>2.  Инспекции кода</a:t>
            </a:r>
          </a:p>
          <a:p>
            <a:pPr marL="1143000" indent="-1143000" algn="l">
              <a:defRPr sz="2800">
                <a:solidFill>
                  <a:srgbClr val="253957"/>
                </a:solidFill>
                <a:latin typeface="+mn-lt"/>
                <a:ea typeface="+mn-ea"/>
                <a:cs typeface="+mn-cs"/>
                <a:sym typeface="Arial Narrow"/>
              </a:defRPr>
            </a:pPr>
            <a:r>
              <a:rPr lang="ru-RU" sz="5400" dirty="0" smtClean="0"/>
              <a:t>3.  Статический анализ</a:t>
            </a:r>
          </a:p>
          <a:p>
            <a:pPr marL="1143000" indent="-1143000" algn="l">
              <a:defRPr sz="2800">
                <a:solidFill>
                  <a:srgbClr val="253957"/>
                </a:solidFill>
                <a:latin typeface="+mn-lt"/>
                <a:ea typeface="+mn-ea"/>
                <a:cs typeface="+mn-cs"/>
                <a:sym typeface="Arial Narrow"/>
              </a:defRPr>
            </a:pPr>
            <a:r>
              <a:rPr lang="ru-RU" sz="5400" dirty="0" smtClean="0"/>
              <a:t>4.  Функциональное тестирование</a:t>
            </a:r>
          </a:p>
          <a:p>
            <a:pPr marL="1143000" lvl="1" indent="-1143000" algn="l">
              <a:defRPr sz="2800">
                <a:solidFill>
                  <a:srgbClr val="253957"/>
                </a:solidFill>
                <a:latin typeface="+mn-lt"/>
                <a:ea typeface="+mn-ea"/>
                <a:cs typeface="+mn-cs"/>
                <a:sym typeface="Arial Narrow"/>
              </a:defRPr>
            </a:pPr>
            <a:r>
              <a:rPr lang="ru-RU" sz="5400" dirty="0" smtClean="0"/>
              <a:t>        		4.1.  Ручное</a:t>
            </a:r>
          </a:p>
          <a:p>
            <a:pPr marL="1143000" indent="-1143000" algn="l">
              <a:defRPr sz="2800">
                <a:solidFill>
                  <a:srgbClr val="253957"/>
                </a:solidFill>
                <a:latin typeface="+mn-lt"/>
                <a:ea typeface="+mn-ea"/>
                <a:cs typeface="+mn-cs"/>
                <a:sym typeface="Arial Narrow"/>
              </a:defRPr>
            </a:pPr>
            <a:r>
              <a:rPr lang="ru-RU" sz="5400" dirty="0" smtClean="0"/>
              <a:t>       		     4.2.  </a:t>
            </a:r>
            <a:r>
              <a:rPr lang="ru-RU" sz="5400" dirty="0" err="1" smtClean="0"/>
              <a:t>Автоматизированое</a:t>
            </a:r>
            <a:endParaRPr lang="ru-RU" sz="5400" dirty="0" smtClean="0"/>
          </a:p>
          <a:p>
            <a:pPr marL="1143000" indent="-1143000" algn="l">
              <a:defRPr sz="2800">
                <a:solidFill>
                  <a:srgbClr val="253957"/>
                </a:solidFill>
                <a:latin typeface="+mn-lt"/>
                <a:ea typeface="+mn-ea"/>
                <a:cs typeface="+mn-cs"/>
                <a:sym typeface="Arial Narrow"/>
              </a:defRPr>
            </a:pPr>
            <a:r>
              <a:rPr lang="ru-RU" sz="5400" dirty="0" smtClean="0"/>
              <a:t>                             4.2.1.  Модульное</a:t>
            </a:r>
          </a:p>
          <a:p>
            <a:pPr marL="1143000" indent="-1143000" algn="l">
              <a:defRPr sz="2800">
                <a:solidFill>
                  <a:srgbClr val="253957"/>
                </a:solidFill>
                <a:latin typeface="+mn-lt"/>
                <a:ea typeface="+mn-ea"/>
                <a:cs typeface="+mn-cs"/>
                <a:sym typeface="Arial Narrow"/>
              </a:defRPr>
            </a:pPr>
            <a:r>
              <a:rPr lang="ru-RU" sz="5400" dirty="0" smtClean="0">
                <a:solidFill>
                  <a:srgbClr val="253957"/>
                </a:solidFill>
                <a:sym typeface="Arial Narrow"/>
              </a:rPr>
              <a:t>                             4.2.2.  Интеграционное</a:t>
            </a:r>
            <a:endParaRPr lang="ru-RU" sz="5400" dirty="0" smtClean="0"/>
          </a:p>
          <a:p>
            <a:pPr marL="1143000" indent="-1143000" algn="l">
              <a:defRPr sz="2800">
                <a:solidFill>
                  <a:srgbClr val="253957"/>
                </a:solidFill>
                <a:latin typeface="+mn-lt"/>
                <a:ea typeface="+mn-ea"/>
                <a:cs typeface="+mn-cs"/>
                <a:sym typeface="Arial Narrow"/>
              </a:defRPr>
            </a:pPr>
            <a:r>
              <a:rPr lang="ru-RU" sz="5400" dirty="0" smtClean="0"/>
              <a:t>                             4.2.3.  Системное</a:t>
            </a:r>
          </a:p>
          <a:p>
            <a:pPr marL="1143000" indent="-1143000" algn="l">
              <a:defRPr sz="2800">
                <a:solidFill>
                  <a:srgbClr val="253957"/>
                </a:solidFill>
                <a:latin typeface="+mn-lt"/>
                <a:ea typeface="+mn-ea"/>
                <a:cs typeface="+mn-cs"/>
                <a:sym typeface="Arial Narrow"/>
              </a:defRPr>
            </a:pPr>
            <a:r>
              <a:rPr lang="ru-RU" sz="5400" dirty="0" smtClean="0"/>
              <a:t>5. Тестирование производительности / нагрузочное тестирование</a:t>
            </a:r>
            <a:endParaRPr sz="54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РАБОТА С требованиями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Спецификация требований</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Цель проекта</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Архитектура</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Функциональные и нефункциональные требования</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Неполнота / противоречивость</a:t>
            </a:r>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67727"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t>литература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5777880"/>
            <a:ext cx="21506374" cy="6745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14350" indent="-514350" algn="l">
              <a:buFont typeface="+mj-lt"/>
              <a:buAutoNum type="arabicPeriod"/>
              <a:defRPr sz="2800">
                <a:solidFill>
                  <a:srgbClr val="253957"/>
                </a:solidFill>
                <a:latin typeface="+mn-lt"/>
                <a:ea typeface="+mn-ea"/>
                <a:cs typeface="+mn-cs"/>
                <a:sym typeface="Arial Narrow"/>
              </a:defRPr>
            </a:pPr>
            <a:r>
              <a:rPr lang="ru-RU" sz="6000" dirty="0" smtClean="0"/>
              <a:t>	Джеймс </a:t>
            </a:r>
            <a:r>
              <a:rPr lang="ru-RU" sz="6000" dirty="0" err="1" smtClean="0"/>
              <a:t>Уиттакер</a:t>
            </a:r>
            <a:r>
              <a:rPr lang="ru-RU" sz="6000" dirty="0" smtClean="0"/>
              <a:t> – «Как тестируют в </a:t>
            </a:r>
            <a:r>
              <a:rPr lang="ru-RU" sz="6000" dirty="0" err="1" smtClean="0"/>
              <a:t>Google</a:t>
            </a:r>
            <a:r>
              <a:rPr lang="ru-RU" sz="6000" dirty="0" smtClean="0"/>
              <a:t>»</a:t>
            </a:r>
          </a:p>
          <a:p>
            <a:pPr marL="514350" indent="-514350" algn="l">
              <a:buFont typeface="+mj-lt"/>
              <a:buAutoNum type="arabicPeriod"/>
              <a:defRPr sz="2800">
                <a:solidFill>
                  <a:srgbClr val="253957"/>
                </a:solidFill>
                <a:latin typeface="+mn-lt"/>
                <a:ea typeface="+mn-ea"/>
                <a:cs typeface="+mn-cs"/>
                <a:sym typeface="Arial Narrow"/>
              </a:defRPr>
            </a:pPr>
            <a:r>
              <a:rPr lang="ru-RU" sz="6000" dirty="0" smtClean="0"/>
              <a:t>	Стив </a:t>
            </a:r>
            <a:r>
              <a:rPr lang="ru-RU" sz="6000" dirty="0" err="1" smtClean="0"/>
              <a:t>Макконнелл</a:t>
            </a:r>
            <a:r>
              <a:rPr lang="ru-RU" sz="6000" dirty="0" smtClean="0"/>
              <a:t> – «Совершенный код»</a:t>
            </a:r>
          </a:p>
          <a:p>
            <a:pPr marL="514350" indent="-514350" algn="l">
              <a:buFont typeface="+mj-lt"/>
              <a:buAutoNum type="arabicPeriod"/>
              <a:defRPr sz="2800">
                <a:solidFill>
                  <a:srgbClr val="253957"/>
                </a:solidFill>
                <a:latin typeface="+mn-lt"/>
                <a:ea typeface="+mn-ea"/>
                <a:cs typeface="+mn-cs"/>
                <a:sym typeface="Arial Narrow"/>
              </a:defRPr>
            </a:pPr>
            <a:r>
              <a:rPr lang="ru-RU" sz="6000" dirty="0" smtClean="0"/>
              <a:t>	Борис </a:t>
            </a:r>
            <a:r>
              <a:rPr lang="ru-RU" sz="6000" dirty="0" err="1" smtClean="0"/>
              <a:t>Бейзер</a:t>
            </a:r>
            <a:r>
              <a:rPr lang="ru-RU" sz="6000" dirty="0" smtClean="0"/>
              <a:t> – «Тестирование черного ящика. Технологии функционального тестирования программного обеспечения и систем»</a:t>
            </a:r>
          </a:p>
          <a:p>
            <a:pPr marL="514350" indent="-514350" algn="l">
              <a:buFont typeface="+mj-lt"/>
              <a:buAutoNum type="arabicPeriod"/>
              <a:defRPr sz="2800">
                <a:solidFill>
                  <a:srgbClr val="253957"/>
                </a:solidFill>
                <a:latin typeface="+mn-lt"/>
                <a:ea typeface="+mn-ea"/>
                <a:cs typeface="+mn-cs"/>
                <a:sym typeface="Arial Narrow"/>
              </a:defRPr>
            </a:pPr>
            <a:r>
              <a:rPr lang="ru-RU" sz="6000" dirty="0" smtClean="0"/>
              <a:t>	</a:t>
            </a:r>
            <a:r>
              <a:rPr lang="ru-RU" sz="6000" dirty="0" err="1" smtClean="0"/>
              <a:t>Иан</a:t>
            </a:r>
            <a:r>
              <a:rPr lang="ru-RU" sz="6000" dirty="0" smtClean="0"/>
              <a:t> </a:t>
            </a:r>
            <a:r>
              <a:rPr lang="ru-RU" sz="6000" dirty="0" err="1" smtClean="0"/>
              <a:t>Соммервилл</a:t>
            </a:r>
            <a:r>
              <a:rPr lang="ru-RU" sz="6000" dirty="0" smtClean="0"/>
              <a:t> – «Инженерия программного обеспечения»</a:t>
            </a:r>
          </a:p>
          <a:p>
            <a:pPr algn="l">
              <a:defRPr sz="2800">
                <a:solidFill>
                  <a:srgbClr val="253957"/>
                </a:solidFill>
                <a:latin typeface="+mn-lt"/>
                <a:ea typeface="+mn-ea"/>
                <a:cs typeface="+mn-cs"/>
                <a:sym typeface="Arial Narrow"/>
              </a:defRPr>
            </a:pPr>
            <a:endParaRPr lang="ru-RU"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Urban</Template>
  <TotalTime>311</TotalTime>
  <Words>333</Words>
  <Application>Microsoft Office PowerPoint</Application>
  <PresentationFormat>Произвольный</PresentationFormat>
  <Paragraphs>86</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White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Sergey</cp:lastModifiedBy>
  <cp:revision>11</cp:revision>
  <dcterms:modified xsi:type="dcterms:W3CDTF">2019-09-06T19:55:52Z</dcterms:modified>
</cp:coreProperties>
</file>