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7520" cy="13715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fld id="{B1121A7C-2BD1-4612-BF62-461D041A1BD0}" type="slidenum">
              <a:rPr b="0" lang="ru-RU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fld id="{7D6411E5-9433-40C5-92A2-33722D65FCEC}" type="slidenum">
              <a:rPr b="0" lang="ru-RU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fld id="{A3598A99-4CA7-4902-A53F-74974A7CD757}" type="slidenum">
              <a:rPr b="0" lang="ru-RU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  <a:endParaRPr b="0" lang="ru-RU" sz="5000" spc="-1" strike="noStrike">
              <a:solidFill>
                <a:srgbClr val="000000"/>
              </a:solidFill>
              <a:latin typeface="Helvetica Ligh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junit.org/" TargetMode="External"/><Relationship Id="rId2" Type="http://schemas.openxmlformats.org/officeDocument/2006/relationships/hyperlink" Target="https://junit.org/" TargetMode="External"/><Relationship Id="rId3" Type="http://schemas.openxmlformats.org/officeDocument/2006/relationships/hyperlink" Target="https://testng.org/" TargetMode="External"/><Relationship Id="rId4" Type="http://schemas.openxmlformats.org/officeDocument/2006/relationships/hyperlink" Target="https://testng.org/" TargetMode="External"/><Relationship Id="rId5" Type="http://schemas.openxmlformats.org/officeDocument/2006/relationships/hyperlink" Target="https://www.jacoco.org/" TargetMode="External"/><Relationship Id="rId6" Type="http://schemas.openxmlformats.org/officeDocument/2006/relationships/hyperlink" Target="https://www.jacoco.org/" TargetMode="External"/><Relationship Id="rId7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8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9" Type="http://schemas.openxmlformats.org/officeDocument/2006/relationships/image" Target="../media/image13.png"/><Relationship Id="rId10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7764840" y="4769640"/>
            <a:ext cx="12707640" cy="257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116840" y="8442000"/>
            <a:ext cx="15444000" cy="117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4: Модульное тестирование</a:t>
            </a: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(xUnit)</a:t>
            </a:r>
            <a:endParaRPr b="0" lang="ru-R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практика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7116840" y="1530720"/>
            <a:ext cx="9443160" cy="1423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116840" y="11795760"/>
            <a:ext cx="15732000" cy="63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3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5640" cy="26452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Покрытие кода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200960" y="4504680"/>
            <a:ext cx="21506040" cy="840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Покрытие кода</a:t>
            </a: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— мера, используемая при тестировании программного обеспечения. Она показывает процент исходного кода программы, который был выполнен в процессе тестирования.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CB59DE8-F36F-4753-9176-A879BA0ED47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Покрытие кода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200960" y="4504680"/>
            <a:ext cx="21506040" cy="840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структурных элементов тестируемой системы, которые выполняются или задействуются в ходе тестирования. 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структуры входных данных, используемых во время тестирования. 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элементов требований, проверяемых при выполнении тестов. 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явно сформулированных предположений об ошибках, выявление которых должны обеспечить тесты. 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произвольных моделей устройства или функционирования тестируемой системы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6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87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8A00128-323A-4537-B12E-BC5F6A4C734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Инструменты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200960" y="4504680"/>
            <a:ext cx="21506040" cy="840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JCov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JaCoCo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Clover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EMMA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Serenity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2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93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374236A-3EF4-497A-AFB5-874E94F8EC7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1209600" y="2537640"/>
            <a:ext cx="21567240" cy="231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200960" y="3977640"/>
            <a:ext cx="21506040" cy="871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64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Кент Бек – «Экстремальное программирование. Разработка через тестирование»</a:t>
            </a:r>
            <a:endParaRPr b="0" lang="ru-RU" sz="5400" spc="-1" strike="noStrike">
              <a:latin typeface="Arial"/>
            </a:endParaRPr>
          </a:p>
          <a:p>
            <a:pPr marL="1143000" indent="-114264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Gerard Meszaros – «xUnit Test Patterns»</a:t>
            </a:r>
            <a:endParaRPr b="0" lang="ru-RU" sz="5400" spc="-1" strike="noStrike">
              <a:latin typeface="Arial"/>
            </a:endParaRPr>
          </a:p>
          <a:p>
            <a:pPr marL="1143000" indent="-114264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JUnit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https://junit.org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/</a:t>
            </a:r>
            <a:endParaRPr b="0" lang="ru-RU" sz="5400" spc="-1" strike="noStrike">
              <a:latin typeface="Arial"/>
            </a:endParaRPr>
          </a:p>
          <a:p>
            <a:pPr marL="1143000" indent="-114264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TestNG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3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4"/>
              </a:rPr>
              <a:t>testng.org</a:t>
            </a:r>
            <a:endParaRPr b="0" lang="ru-RU" sz="5400" spc="-1" strike="noStrike">
              <a:latin typeface="Arial"/>
            </a:endParaRPr>
          </a:p>
          <a:p>
            <a:pPr marL="1143000" indent="-114264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JaCoCo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5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6"/>
              </a:rPr>
              <a:t>www.jacoco.org</a:t>
            </a:r>
            <a:endParaRPr b="0" lang="ru-RU" sz="5400" spc="-1" strike="noStrike">
              <a:latin typeface="Arial"/>
            </a:endParaRPr>
          </a:p>
          <a:p>
            <a:pPr marL="1143000" indent="-114264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Цикломатическая сложность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7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8"/>
              </a:rPr>
              <a:t>ru.wikipedia.org/wiki/Цикломатическая_сложность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8" name="Изображение" descr="Изображение"/>
          <p:cNvPicPr/>
          <p:nvPr/>
        </p:nvPicPr>
        <p:blipFill>
          <a:blip r:embed="rId9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99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87EB38E-2236-4CBF-A558-1010C84B20E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5360" cy="3089520"/>
          </a:xfrm>
          <a:prstGeom prst="rect">
            <a:avLst/>
          </a:prstGeom>
          <a:ln w="12600"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1678680" y="2393640"/>
            <a:ext cx="21567240" cy="231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JUnit начало работы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200960" y="4504680"/>
            <a:ext cx="21506040" cy="840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64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Подключить библиотеку JUnit</a:t>
            </a:r>
            <a:endParaRPr b="0" lang="ru-RU" sz="5400" spc="-1" strike="noStrike">
              <a:latin typeface="Arial"/>
            </a:endParaRPr>
          </a:p>
          <a:p>
            <a:pPr marL="1143000" indent="-114264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Импортировать необходимые классы аннотаций</a:t>
            </a:r>
            <a:endParaRPr b="0" lang="ru-RU" sz="5400" spc="-1" strike="noStrike">
              <a:latin typeface="Arial"/>
            </a:endParaRPr>
          </a:p>
          <a:p>
            <a:pPr marL="1143000" indent="-114264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Импортировать статические методов класса Assert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8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E0C338D-970D-42F0-AD82-91BE5B13AF3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Базовые методы класса Assert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126800" y="3312000"/>
            <a:ext cx="21506040" cy="840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fail(String) -  Указывает на то, что бы тестовый метод завалился при этом выводя текстовое сообщение.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assertsEquals - проверяет, что два значения совпадают 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assertsArrayEquals - сравнения содержимого массивов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assertTrue - проверяет, что логическое условие истинно.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assertNull - проверяет, что объект является пустым 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assertSame - проверяет, что обе переменные относятся к одному объекту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assertTimeoutPreemptively(ofSeconds(30), ()→{ someCode();}) - при выполнении кода дольше заданного воемени фиксирует ошибку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4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0A9591F-FC28-4747-A9DD-640750D71E0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Базовые аннотации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126800" y="3910320"/>
            <a:ext cx="21506040" cy="840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@Test</a:t>
            </a:r>
            <a:endParaRPr b="0" lang="ru-RU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Обозначает тестовые методы, где размещаются сами проверки.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0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59C3988-162F-407B-9B8B-1DE8DB03124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42" name="Table 6"/>
          <p:cNvGraphicFramePr/>
          <p:nvPr/>
        </p:nvGraphicFramePr>
        <p:xfrm>
          <a:off x="1234440" y="6939360"/>
          <a:ext cx="20248560" cy="6315480"/>
        </p:xfrm>
        <a:graphic>
          <a:graphicData uri="http://schemas.openxmlformats.org/drawingml/2006/table">
            <a:tbl>
              <a:tblPr/>
              <a:tblGrid>
                <a:gridCol w="10121760"/>
                <a:gridCol w="10126800"/>
              </a:tblGrid>
              <a:tr h="6315480">
                <a:tc>
                  <a:txBody>
                    <a:bodyPr lIns="90000" rIns="90000" tIns="662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5400" spc="-1" strike="noStrike">
                          <a:latin typeface="Times New Roman"/>
                          <a:ea typeface="Noto Sans CJK SC"/>
                        </a:rPr>
                        <a:t>JUnit 4</a:t>
                      </a:r>
                      <a:endParaRPr b="0" lang="ru-RU" sz="54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54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5400" spc="-1" strike="noStrike">
                          <a:latin typeface="Times New Roman"/>
                          <a:ea typeface="Noto Sans CJK SC"/>
                        </a:rPr>
                        <a:t>Методы должны быть public void. +параметры:</a:t>
                      </a:r>
                      <a:endParaRPr b="0" lang="ru-RU" sz="54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5400" spc="-1" strike="noStrike">
                          <a:latin typeface="Times New Roman"/>
                          <a:ea typeface="Noto Sans CJK SC"/>
                        </a:rPr>
                        <a:t>expected— задает ожидаемое исключение</a:t>
                      </a:r>
                      <a:endParaRPr b="0" lang="ru-RU" sz="54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5400" spc="-1" strike="noStrike">
                          <a:latin typeface="Times New Roman"/>
                          <a:ea typeface="Noto Sans CJK SC"/>
                        </a:rPr>
                        <a:t>timeout — задает время, по истечению которого тест считается провалившимся.</a:t>
                      </a:r>
                      <a:endParaRPr b="0" lang="ru-RU" sz="5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662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5400" spc="-1" strike="noStrike">
                          <a:latin typeface="Times New Roman"/>
                          <a:ea typeface="Noto Sans CJK SC"/>
                        </a:rPr>
                        <a:t>JUnit 5 </a:t>
                      </a:r>
                      <a:endParaRPr b="0" lang="ru-RU" sz="54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54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5400" spc="-1" strike="noStrike">
                          <a:latin typeface="Times New Roman"/>
                          <a:ea typeface="Noto Sans CJK SC"/>
                        </a:rPr>
                        <a:t>Методы должны быть void. </a:t>
                      </a:r>
                      <a:endParaRPr b="0" lang="ru-RU" sz="5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Базовые аннотации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126800" y="3910320"/>
            <a:ext cx="21506040" cy="840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7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04D0A50-0B28-4670-852E-A516E6E67C9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49" name="Table 6"/>
          <p:cNvGraphicFramePr/>
          <p:nvPr/>
        </p:nvGraphicFramePr>
        <p:xfrm>
          <a:off x="1182960" y="4034160"/>
          <a:ext cx="17649360" cy="9285840"/>
        </p:xfrm>
        <a:graphic>
          <a:graphicData uri="http://schemas.openxmlformats.org/drawingml/2006/table">
            <a:tbl>
              <a:tblPr/>
              <a:tblGrid>
                <a:gridCol w="8800560"/>
                <a:gridCol w="8848800"/>
              </a:tblGrid>
              <a:tr h="9285840">
                <a:tc>
                  <a:txBody>
                    <a:bodyPr lIns="90000" rIns="90000" tIns="716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7200" spc="-1" strike="noStrike">
                          <a:latin typeface="Times New Roman"/>
                          <a:ea typeface="Noto Sans CJK SC"/>
                        </a:rPr>
                        <a:t>JUnit 4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@Before  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Методы, которые будут вызваны до исполнения теста, методы должны быть public void. </a:t>
                      </a:r>
                      <a:endParaRPr b="0" lang="ru-RU" sz="7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716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7200" spc="-1" strike="noStrike">
                          <a:latin typeface="Times New Roman"/>
                          <a:ea typeface="Noto Sans CJK SC"/>
                        </a:rPr>
                        <a:t>JUnit 5 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@BeforeEach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Методы, которые будут вызваны до исполнения теста, методы должны быть  void</a:t>
                      </a:r>
                      <a:endParaRPr b="0" lang="ru-RU" sz="7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Table 1"/>
          <p:cNvGraphicFramePr/>
          <p:nvPr/>
        </p:nvGraphicFramePr>
        <p:xfrm>
          <a:off x="1200600" y="3905640"/>
          <a:ext cx="17631360" cy="9414000"/>
        </p:xfrm>
        <a:graphic>
          <a:graphicData uri="http://schemas.openxmlformats.org/drawingml/2006/table">
            <a:tbl>
              <a:tblPr/>
              <a:tblGrid>
                <a:gridCol w="8791560"/>
                <a:gridCol w="8839800"/>
              </a:tblGrid>
              <a:tr h="9414000">
                <a:tc>
                  <a:txBody>
                    <a:bodyPr lIns="90000" rIns="90000" tIns="716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7200" spc="-1" strike="noStrike">
                          <a:latin typeface="Times New Roman"/>
                          <a:ea typeface="Noto Sans CJK SC"/>
                        </a:rPr>
                        <a:t>JUnit 4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@After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Методы, которые будут вызваны после выполнения теста, методы должны быть public void. </a:t>
                      </a:r>
                      <a:endParaRPr b="0" lang="ru-RU" sz="7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716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7200" spc="-1" strike="noStrike">
                          <a:latin typeface="Times New Roman"/>
                          <a:ea typeface="Noto Sans CJK SC"/>
                        </a:rPr>
                        <a:t>JUnit 5 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@AfterEach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Методы, которые будут вызваны после выполнения теста, методы должны быть void. </a:t>
                      </a:r>
                      <a:endParaRPr b="0" lang="ru-RU" sz="7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51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Базовые аннотации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4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9D2F536-0A6E-410C-B7DA-D0728CAE6C1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"/>
          <p:cNvGraphicFramePr/>
          <p:nvPr/>
        </p:nvGraphicFramePr>
        <p:xfrm>
          <a:off x="1299240" y="3891600"/>
          <a:ext cx="17532360" cy="9427680"/>
        </p:xfrm>
        <a:graphic>
          <a:graphicData uri="http://schemas.openxmlformats.org/drawingml/2006/table">
            <a:tbl>
              <a:tblPr/>
              <a:tblGrid>
                <a:gridCol w="8742240"/>
                <a:gridCol w="8849880"/>
              </a:tblGrid>
              <a:tr h="9427680">
                <a:tc>
                  <a:txBody>
                    <a:bodyPr lIns="90000" rIns="90000" tIns="716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7200" spc="-1" strike="noStrike">
                          <a:latin typeface="Times New Roman"/>
                          <a:ea typeface="Noto Sans CJK SC"/>
                        </a:rPr>
                        <a:t>JUnit 4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@BeforeClass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Методы, которые будут вызваны до создания экземпляра тест-класса, методы должны быть public static void.</a:t>
                      </a:r>
                      <a:endParaRPr b="0" lang="ru-RU" sz="7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716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7200" spc="-1" strike="noStrike">
                          <a:latin typeface="Times New Roman"/>
                          <a:ea typeface="Noto Sans CJK SC"/>
                        </a:rPr>
                        <a:t>JUnit 5 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@BeforeAll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Методы, которые будут вызваны до создания экземпляра тест-класса, методы должны быть static void.</a:t>
                      </a:r>
                      <a:endParaRPr b="0" lang="ru-RU" sz="7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57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Базовые аннотации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0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162F6DF-721D-4FFD-8EE6-A0C05C15B1A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Базовые аннотации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126800" y="3910320"/>
            <a:ext cx="21506040" cy="840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Аннотации  для отключения некоторого теста. 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Если поместить эту аннотацию на класс, то все тесты в этом классе будут отключены</a:t>
            </a: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.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6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16F2794-3E13-46B8-ABD7-4D36316CFA04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68" name="Table 6"/>
          <p:cNvGraphicFramePr/>
          <p:nvPr/>
        </p:nvGraphicFramePr>
        <p:xfrm>
          <a:off x="847800" y="9648000"/>
          <a:ext cx="22168440" cy="3264120"/>
        </p:xfrm>
        <a:graphic>
          <a:graphicData uri="http://schemas.openxmlformats.org/drawingml/2006/table">
            <a:tbl>
              <a:tblPr/>
              <a:tblGrid>
                <a:gridCol w="11053800"/>
                <a:gridCol w="11114640"/>
              </a:tblGrid>
              <a:tr h="3264120">
                <a:tc>
                  <a:txBody>
                    <a:bodyPr lIns="90000" rIns="90000" tIns="716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7200" spc="-1" strike="noStrike">
                          <a:latin typeface="Times New Roman"/>
                          <a:ea typeface="Noto Sans CJK SC"/>
                        </a:rPr>
                        <a:t>JUnit 4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@Ignore</a:t>
                      </a:r>
                      <a:endParaRPr b="0" lang="ru-RU" sz="7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71640" bIns="46800">
                      <a:noAutofit/>
                    </a:bodyPr>
                    <a:p>
                      <a:pPr marL="215640" indent="-215640" algn="ctr">
                        <a:lnSpc>
                          <a:spcPct val="93000"/>
                        </a:lnSpc>
                      </a:pPr>
                      <a:r>
                        <a:rPr b="1" lang="ru-RU" sz="7200" spc="-1" strike="noStrike">
                          <a:latin typeface="Times New Roman"/>
                          <a:ea typeface="Noto Sans CJK SC"/>
                        </a:rPr>
                        <a:t>JUnit 5 </a:t>
                      </a: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 algn="ctr">
                        <a:lnSpc>
                          <a:spcPct val="93000"/>
                        </a:lnSpc>
                      </a:pPr>
                      <a:endParaRPr b="0" lang="ru-RU" sz="7200" spc="-1" strike="noStrike">
                        <a:latin typeface="Times New Roman"/>
                      </a:endParaRPr>
                    </a:p>
                    <a:p>
                      <a:pPr marL="215640" indent="-215640">
                        <a:lnSpc>
                          <a:spcPct val="93000"/>
                        </a:lnSpc>
                      </a:pPr>
                      <a:r>
                        <a:rPr b="0" lang="ru-RU" sz="7200" spc="-1" strike="noStrike">
                          <a:latin typeface="Times New Roman"/>
                          <a:ea typeface="Noto Sans CJK SC"/>
                        </a:rPr>
                        <a:t>@Disabled</a:t>
                      </a:r>
                      <a:endParaRPr b="0" lang="ru-RU" sz="7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209600" y="2972880"/>
            <a:ext cx="21423240" cy="158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Аннотации JUnit5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126800" y="3910320"/>
            <a:ext cx="21506040" cy="840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@DisplayName(“name”) - Объявляет отображаемое имя для тестового класса или метода тестирования</a:t>
            </a:r>
            <a:endParaRPr b="0" lang="ru-RU" sz="44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@RepeatedTest(5) - объявляет, что метод является тестовым шаблоном для повторяемого теста</a:t>
            </a:r>
            <a:endParaRPr b="0" lang="ru-RU" sz="44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@ParameterizedTest - аннотирует параметризованный тест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3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23142960" y="12317040"/>
            <a:ext cx="34246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C79CD1E-B7B4-4D47-8DF3-7BE9FB0A28F4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75" name="Table 6"/>
          <p:cNvGraphicFramePr/>
          <p:nvPr/>
        </p:nvGraphicFramePr>
        <p:xfrm>
          <a:off x="1307520" y="9552600"/>
          <a:ext cx="19920960" cy="3807360"/>
        </p:xfrm>
        <a:graphic>
          <a:graphicData uri="http://schemas.openxmlformats.org/drawingml/2006/table">
            <a:tbl>
              <a:tblPr/>
              <a:tblGrid>
                <a:gridCol w="4980240"/>
                <a:gridCol w="4979520"/>
                <a:gridCol w="4980240"/>
                <a:gridCol w="4980960"/>
              </a:tblGrid>
              <a:tr h="1064880">
                <a:tc>
                  <a:txBody>
                    <a:bodyPr lIns="91080" rIns="91080" tIns="95760" bIns="91080">
                      <a:noAutofit/>
                    </a:bodyPr>
                    <a:p>
                      <a:pPr>
                        <a:lnSpc>
                          <a:spcPct val="98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@ValueSource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4320">
                      <a:solidFill>
                        <a:srgbClr val="9e9e9e"/>
                      </a:solidFill>
                    </a:lnL>
                    <a:lnR w="4320">
                      <a:solidFill>
                        <a:srgbClr val="9e9e9e"/>
                      </a:solidFill>
                    </a:lnR>
                    <a:lnT w="4320">
                      <a:solidFill>
                        <a:srgbClr val="9e9e9e"/>
                      </a:solidFill>
                    </a:lnT>
                    <a:lnB w="432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5760" bIns="91080">
                      <a:noAutofit/>
                    </a:bodyPr>
                    <a:p>
                      <a:pPr>
                        <a:lnSpc>
                          <a:spcPct val="98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@EnumSource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4320">
                      <a:solidFill>
                        <a:srgbClr val="9e9e9e"/>
                      </a:solidFill>
                    </a:lnL>
                    <a:lnR w="4320">
                      <a:solidFill>
                        <a:srgbClr val="9e9e9e"/>
                      </a:solidFill>
                    </a:lnR>
                    <a:lnT w="4320">
                      <a:solidFill>
                        <a:srgbClr val="9e9e9e"/>
                      </a:solidFill>
                    </a:lnT>
                    <a:lnB w="432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5760" bIns="91080">
                      <a:noAutofit/>
                    </a:bodyPr>
                    <a:p>
                      <a:pPr>
                        <a:lnSpc>
                          <a:spcPct val="98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@MethodSource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4320">
                      <a:solidFill>
                        <a:srgbClr val="9e9e9e"/>
                      </a:solidFill>
                    </a:lnL>
                    <a:lnR w="4320">
                      <a:solidFill>
                        <a:srgbClr val="9e9e9e"/>
                      </a:solidFill>
                    </a:lnR>
                    <a:lnT w="4320">
                      <a:solidFill>
                        <a:srgbClr val="9e9e9e"/>
                      </a:solidFill>
                    </a:lnT>
                    <a:lnB w="432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5760" bIns="91080">
                      <a:noAutofit/>
                    </a:bodyPr>
                    <a:p>
                      <a:pPr>
                        <a:lnSpc>
                          <a:spcPct val="98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@CsvSource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4320">
                      <a:solidFill>
                        <a:srgbClr val="9e9e9e"/>
                      </a:solidFill>
                    </a:lnL>
                    <a:lnR w="4320">
                      <a:solidFill>
                        <a:srgbClr val="9e9e9e"/>
                      </a:solidFill>
                    </a:lnR>
                    <a:lnT w="4320">
                      <a:solidFill>
                        <a:srgbClr val="9e9e9e"/>
                      </a:solidFill>
                    </a:lnT>
                    <a:lnB w="432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42480">
                <a:tc>
                  <a:txBody>
                    <a:bodyPr lIns="91080" rIns="91080" tIns="103680" bIns="9108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short, byte, int, long, float, double, char, java.lang.String, java.lang.Class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4320">
                      <a:solidFill>
                        <a:srgbClr val="9e9e9e"/>
                      </a:solidFill>
                    </a:lnL>
                    <a:lnR w="4320">
                      <a:solidFill>
                        <a:srgbClr val="9e9e9e"/>
                      </a:solidFill>
                    </a:lnR>
                    <a:lnT w="4320">
                      <a:solidFill>
                        <a:srgbClr val="9e9e9e"/>
                      </a:solidFill>
                    </a:lnT>
                    <a:lnB w="432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03680" bIns="9108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Enum constants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4320">
                      <a:solidFill>
                        <a:srgbClr val="9e9e9e"/>
                      </a:solidFill>
                    </a:lnL>
                    <a:lnR w="4320">
                      <a:solidFill>
                        <a:srgbClr val="9e9e9e"/>
                      </a:solidFill>
                    </a:lnR>
                    <a:lnT w="4320">
                      <a:solidFill>
                        <a:srgbClr val="9e9e9e"/>
                      </a:solidFill>
                    </a:lnT>
                    <a:lnB w="432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03680" bIns="9108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аргуметы возвращает фабричный метод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4320">
                      <a:solidFill>
                        <a:srgbClr val="9e9e9e"/>
                      </a:solidFill>
                    </a:lnL>
                    <a:lnR w="4320">
                      <a:solidFill>
                        <a:srgbClr val="9e9e9e"/>
                      </a:solidFill>
                    </a:lnR>
                    <a:lnT w="4320">
                      <a:solidFill>
                        <a:srgbClr val="9e9e9e"/>
                      </a:solidFill>
                    </a:lnT>
                    <a:lnB w="432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03680" bIns="9108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аргументы как список значений, разделенные запятыми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4320">
                      <a:solidFill>
                        <a:srgbClr val="9e9e9e"/>
                      </a:solidFill>
                    </a:lnL>
                    <a:lnR w="4320">
                      <a:solidFill>
                        <a:srgbClr val="9e9e9e"/>
                      </a:solidFill>
                    </a:lnR>
                    <a:lnT w="4320">
                      <a:solidFill>
                        <a:srgbClr val="9e9e9e"/>
                      </a:solidFill>
                    </a:lnT>
                    <a:lnB w="432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1897</TotalTime>
  <Application>LibreOffice/6.4.3.2$Windows_X86_64 LibreOffice_project/747b5d0ebf89f41c860ec2a39efd7cb15b54f2d8</Application>
  <Words>139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2020-09-13T13:52:41Z</dcterms:modified>
  <cp:revision>56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