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67" r:id="rId3"/>
    <p:sldId id="272" r:id="rId4"/>
    <p:sldId id="274" r:id="rId5"/>
    <p:sldId id="275" r:id="rId6"/>
    <p:sldId id="276" r:id="rId7"/>
    <p:sldId id="277" r:id="rId8"/>
    <p:sldId id="264" r:id="rId9"/>
    <p:sldId id="263"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6" d="100"/>
          <a:sy n="46" d="100"/>
        </p:scale>
        <p:origin x="-1278" y="-96"/>
      </p:cViewPr>
      <p:guideLst>
        <p:guide orient="horz" pos="4320"/>
        <p:guide pos="76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xmlns=""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dirty="0"/>
          </a:p>
        </p:txBody>
      </p:sp>
      <p:sp>
        <p:nvSpPr>
          <p:cNvPr id="52" name="Очень крутой…"/>
          <p:cNvSpPr txBox="1"/>
          <p:nvPr/>
        </p:nvSpPr>
        <p:spPr>
          <a:xfrm>
            <a:off x="7764986" y="4769768"/>
            <a:ext cx="12707934" cy="2571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defRPr sz="7000" b="1" cap="all">
                <a:solidFill>
                  <a:srgbClr val="253957"/>
                </a:solidFill>
                <a:latin typeface="+mn-lt"/>
                <a:ea typeface="+mn-ea"/>
                <a:cs typeface="+mn-cs"/>
                <a:sym typeface="Arial Narrow"/>
              </a:defRPr>
            </a:pPr>
            <a:r>
              <a:rPr lang="ru-RU" dirty="0" smtClean="0">
                <a:solidFill>
                  <a:srgbClr val="002060"/>
                </a:solidFill>
              </a:rPr>
              <a:t>Обеспечение качества и тестирование</a:t>
            </a:r>
            <a:endParaRPr dirty="0">
              <a:solidFill>
                <a:srgbClr val="002060"/>
              </a:solidFill>
            </a:endParaRPr>
          </a:p>
        </p:txBody>
      </p:sp>
      <p:sp>
        <p:nvSpPr>
          <p:cNvPr id="53" name="Очень крутой подзаголовок презентации"/>
          <p:cNvSpPr txBox="1"/>
          <p:nvPr/>
        </p:nvSpPr>
        <p:spPr>
          <a:xfrm>
            <a:off x="7116914" y="8442176"/>
            <a:ext cx="15444237"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ctr"/>
            <a:r>
              <a:rPr lang="ru-RU" sz="6000" dirty="0" smtClean="0">
                <a:solidFill>
                  <a:srgbClr val="002060"/>
                </a:solidFill>
              </a:rPr>
              <a:t>Семинар 2: Инспекции </a:t>
            </a:r>
            <a:r>
              <a:rPr lang="ru-RU" sz="6000" dirty="0" smtClean="0">
                <a:solidFill>
                  <a:srgbClr val="002060"/>
                </a:solidFill>
              </a:rPr>
              <a:t>кода</a:t>
            </a:r>
            <a:endParaRPr sz="6000" dirty="0">
              <a:solidFill>
                <a:srgbClr val="002060"/>
              </a:solidFill>
            </a:endParaRP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b="1" dirty="0" smtClean="0">
                <a:solidFill>
                  <a:srgbClr val="0070C0"/>
                </a:solidFill>
              </a:rPr>
              <a:t>Факультет компьютерных наук </a:t>
            </a:r>
            <a:r>
              <a:rPr lang="en-US" b="1" dirty="0" smtClean="0">
                <a:solidFill>
                  <a:srgbClr val="0070C0"/>
                </a:solidFill>
              </a:rPr>
              <a:t/>
            </a:r>
            <a:br>
              <a:rPr lang="en-US" b="1" dirty="0" smtClean="0">
                <a:solidFill>
                  <a:srgbClr val="0070C0"/>
                </a:solidFill>
              </a:rPr>
            </a:br>
            <a:r>
              <a:rPr lang="ru-RU" b="1" dirty="0" smtClean="0">
                <a:solidFill>
                  <a:srgbClr val="0070C0"/>
                </a:solidFill>
              </a:rPr>
              <a:t>Департамент программной инженерии</a:t>
            </a:r>
            <a:endParaRPr b="1" dirty="0">
              <a:solidFill>
                <a:srgbClr val="0070C0"/>
              </a:solidFill>
            </a:endParaRPr>
          </a:p>
        </p:txBody>
      </p:sp>
      <p:sp>
        <p:nvSpPr>
          <p:cNvPr id="55" name="Москва, 2017"/>
          <p:cNvSpPr txBox="1"/>
          <p:nvPr/>
        </p:nvSpPr>
        <p:spPr>
          <a:xfrm>
            <a:off x="7116914" y="11792752"/>
            <a:ext cx="15732269" cy="6367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1437" tIns="71437" rIns="71437" bIns="71437" anchor="ctr">
            <a:spAutoFit/>
          </a:bodyPr>
          <a:lstStyle>
            <a:lvl1pPr algn="l" defTabSz="642937">
              <a:defRPr sz="2800">
                <a:solidFill>
                  <a:srgbClr val="253957"/>
                </a:solidFill>
                <a:latin typeface="+mn-lt"/>
                <a:ea typeface="+mn-ea"/>
                <a:cs typeface="+mn-cs"/>
                <a:sym typeface="Arial Narrow"/>
              </a:defRPr>
            </a:lvl1pPr>
          </a:lstStyle>
          <a:p>
            <a:pPr algn="ctr"/>
            <a:r>
              <a:rPr sz="3200" dirty="0" err="1">
                <a:solidFill>
                  <a:srgbClr val="002060"/>
                </a:solidFill>
              </a:rPr>
              <a:t>Москва</a:t>
            </a:r>
            <a:r>
              <a:rPr sz="3200" dirty="0">
                <a:solidFill>
                  <a:srgbClr val="002060"/>
                </a:solidFill>
              </a:rPr>
              <a:t>, </a:t>
            </a:r>
            <a:r>
              <a:rPr sz="3200" dirty="0" smtClean="0">
                <a:solidFill>
                  <a:srgbClr val="002060"/>
                </a:solidFill>
              </a:rPr>
              <a:t>201</a:t>
            </a:r>
            <a:r>
              <a:rPr lang="ru-RU" sz="3200" dirty="0" smtClean="0">
                <a:solidFill>
                  <a:srgbClr val="002060"/>
                </a:solidFill>
              </a:rPr>
              <a:t>9</a:t>
            </a:r>
            <a:endParaRPr sz="3200" dirty="0">
              <a:solidFill>
                <a:srgbClr val="002060"/>
              </a:solidFill>
            </a:endParaRPr>
          </a:p>
        </p:txBody>
      </p:sp>
      <p:pic>
        <p:nvPicPr>
          <p:cNvPr id="56" name="Изображение" descr="Изображение"/>
          <p:cNvPicPr>
            <a:picLocks noChangeAspect="1"/>
          </p:cNvPicPr>
          <p:nvPr/>
        </p:nvPicPr>
        <p:blipFill>
          <a:blip r:embed="rId2" cstate="print">
            <a:extLst/>
          </a:blip>
          <a:stretch>
            <a:fillRect/>
          </a:stretch>
        </p:blipFill>
        <p:spPr>
          <a:xfrm>
            <a:off x="1221970" y="1330739"/>
            <a:ext cx="2736119" cy="264554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Документирование БАГОВ</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lnSpc>
                <a:spcPct val="150000"/>
              </a:lnSpc>
              <a:buAutoNum type="arabicPeriod"/>
              <a:defRPr sz="2800">
                <a:solidFill>
                  <a:srgbClr val="253957"/>
                </a:solidFill>
                <a:latin typeface="+mn-lt"/>
                <a:ea typeface="+mn-ea"/>
                <a:cs typeface="+mn-cs"/>
                <a:sym typeface="Arial Narrow"/>
              </a:defRPr>
            </a:pPr>
            <a:r>
              <a:rPr lang="en-US" sz="5400" dirty="0" smtClean="0">
                <a:solidFill>
                  <a:srgbClr val="002060"/>
                </a:solidFill>
              </a:rPr>
              <a:t>Title</a:t>
            </a:r>
          </a:p>
          <a:p>
            <a:pPr marL="1143000" indent="-1143000" algn="l">
              <a:lnSpc>
                <a:spcPct val="150000"/>
              </a:lnSpc>
              <a:buAutoNum type="arabicPeriod"/>
              <a:defRPr sz="2800">
                <a:solidFill>
                  <a:srgbClr val="253957"/>
                </a:solidFill>
                <a:latin typeface="+mn-lt"/>
                <a:ea typeface="+mn-ea"/>
                <a:cs typeface="+mn-cs"/>
                <a:sym typeface="Arial Narrow"/>
              </a:defRPr>
            </a:pPr>
            <a:r>
              <a:rPr lang="en-US" sz="5400" dirty="0" smtClean="0">
                <a:solidFill>
                  <a:srgbClr val="002060"/>
                </a:solidFill>
              </a:rPr>
              <a:t>Status, assignee, priority</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smtClean="0">
                <a:solidFill>
                  <a:srgbClr val="002060"/>
                </a:solidFill>
              </a:rPr>
              <a:t>Description</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smtClean="0">
                <a:solidFill>
                  <a:srgbClr val="002060"/>
                </a:solidFill>
              </a:rPr>
              <a:t>Steps to reproduce</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smtClean="0">
                <a:solidFill>
                  <a:srgbClr val="002060"/>
                </a:solidFill>
              </a:rPr>
              <a:t>Example (code sample, error stack)</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smtClean="0">
                <a:solidFill>
                  <a:srgbClr val="002060"/>
                </a:solidFill>
              </a:rPr>
              <a:t>Environment</a:t>
            </a:r>
            <a:endParaRPr sz="5400" dirty="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ЖИЗНЕННЫЙ ЦИКЛ БАГОВ</a:t>
            </a:r>
            <a:endParaRPr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
        <p:nvSpPr>
          <p:cNvPr id="7" name="Овал 6"/>
          <p:cNvSpPr/>
          <p:nvPr/>
        </p:nvSpPr>
        <p:spPr>
          <a:xfrm>
            <a:off x="2398912" y="7794104"/>
            <a:ext cx="2448272" cy="1404156"/>
          </a:xfrm>
          <a:prstGeom prst="ellipse">
            <a:avLst/>
          </a:prstGeom>
          <a:blipFill rotWithShape="1">
            <a:blip r:embed="rId3" cstate="print"/>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dirty="0" smtClean="0">
                <a:solidFill>
                  <a:srgbClr val="FFFFFF"/>
                </a:solidFill>
              </a:rPr>
              <a:t>NEW</a:t>
            </a: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8" name="Овал 7"/>
          <p:cNvSpPr/>
          <p:nvPr/>
        </p:nvSpPr>
        <p:spPr>
          <a:xfrm>
            <a:off x="18528704" y="7731051"/>
            <a:ext cx="2808312" cy="1503213"/>
          </a:xfrm>
          <a:prstGeom prst="ellipse">
            <a:avLst/>
          </a:prstGeom>
          <a:blipFill rotWithShape="1">
            <a:blip r:embed="rId3" cstate="print"/>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dirty="0" smtClean="0">
                <a:solidFill>
                  <a:srgbClr val="FFFFFF"/>
                </a:solidFill>
              </a:rPr>
              <a:t>CLOSED</a:t>
            </a: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9" name="Овал 8"/>
          <p:cNvSpPr/>
          <p:nvPr/>
        </p:nvSpPr>
        <p:spPr>
          <a:xfrm>
            <a:off x="8663608" y="7794104"/>
            <a:ext cx="2448272" cy="1404156"/>
          </a:xfrm>
          <a:prstGeom prst="ellipse">
            <a:avLst/>
          </a:prstGeom>
          <a:blipFill rotWithShape="1">
            <a:blip r:embed="rId3" cstate="print"/>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dirty="0" smtClean="0">
                <a:solidFill>
                  <a:srgbClr val="FFFFFF"/>
                </a:solidFill>
              </a:rPr>
              <a:t>OPEN</a:t>
            </a: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10" name="Овал 9"/>
          <p:cNvSpPr/>
          <p:nvPr/>
        </p:nvSpPr>
        <p:spPr>
          <a:xfrm>
            <a:off x="13632160" y="7794104"/>
            <a:ext cx="2448272" cy="1404156"/>
          </a:xfrm>
          <a:prstGeom prst="ellipse">
            <a:avLst/>
          </a:prstGeom>
          <a:blipFill rotWithShape="1">
            <a:blip r:embed="rId3" cstate="print"/>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dirty="0" smtClean="0">
                <a:solidFill>
                  <a:srgbClr val="FFFFFF"/>
                </a:solidFill>
              </a:rPr>
              <a:t>FIXED</a:t>
            </a: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cxnSp>
        <p:nvCxnSpPr>
          <p:cNvPr id="18" name="Прямая со стрелкой 17"/>
          <p:cNvCxnSpPr>
            <a:stCxn id="7" idx="6"/>
            <a:endCxn id="9" idx="2"/>
          </p:cNvCxnSpPr>
          <p:nvPr/>
        </p:nvCxnSpPr>
        <p:spPr>
          <a:xfrm>
            <a:off x="4847184" y="8496182"/>
            <a:ext cx="3816424" cy="0"/>
          </a:xfrm>
          <a:prstGeom prst="straightConnector1">
            <a:avLst/>
          </a:prstGeom>
          <a:noFill/>
          <a:ln w="76200" cap="flat">
            <a:solidFill>
              <a:srgbClr val="0070C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9" name="Прямая со стрелкой 18"/>
          <p:cNvCxnSpPr>
            <a:stCxn id="9" idx="6"/>
            <a:endCxn id="10" idx="2"/>
          </p:cNvCxnSpPr>
          <p:nvPr/>
        </p:nvCxnSpPr>
        <p:spPr>
          <a:xfrm>
            <a:off x="11111880" y="8496182"/>
            <a:ext cx="2520280" cy="0"/>
          </a:xfrm>
          <a:prstGeom prst="straightConnector1">
            <a:avLst/>
          </a:prstGeom>
          <a:noFill/>
          <a:ln w="76200" cap="flat">
            <a:solidFill>
              <a:srgbClr val="0070C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2" name="Прямая со стрелкой 21"/>
          <p:cNvCxnSpPr>
            <a:stCxn id="10" idx="6"/>
            <a:endCxn id="8" idx="2"/>
          </p:cNvCxnSpPr>
          <p:nvPr/>
        </p:nvCxnSpPr>
        <p:spPr>
          <a:xfrm flipV="1">
            <a:off x="16080432" y="8482658"/>
            <a:ext cx="2448272" cy="13524"/>
          </a:xfrm>
          <a:prstGeom prst="straightConnector1">
            <a:avLst/>
          </a:prstGeom>
          <a:noFill/>
          <a:ln w="76200" cap="flat">
            <a:solidFill>
              <a:srgbClr val="0070C0"/>
            </a:solidFill>
            <a:prstDash val="solid"/>
            <a:miter lim="400000"/>
            <a:tailEnd type="arrow"/>
          </a:ln>
          <a:effectLst/>
          <a:sp3d/>
        </p:spPr>
        <p:style>
          <a:lnRef idx="0">
            <a:scrgbClr r="0" g="0" b="0"/>
          </a:lnRef>
          <a:fillRef idx="0">
            <a:scrgbClr r="0" g="0" b="0"/>
          </a:fillRef>
          <a:effectRef idx="0">
            <a:scrgbClr r="0" g="0" b="0"/>
          </a:effectRef>
          <a:fontRef idx="none"/>
        </p:style>
      </p:cxnSp>
      <p:sp>
        <p:nvSpPr>
          <p:cNvPr id="25" name="Овал 24"/>
          <p:cNvSpPr/>
          <p:nvPr/>
        </p:nvSpPr>
        <p:spPr>
          <a:xfrm>
            <a:off x="10247784" y="5417840"/>
            <a:ext cx="3312368" cy="1584176"/>
          </a:xfrm>
          <a:prstGeom prst="ellipse">
            <a:avLst/>
          </a:prstGeom>
          <a:blipFill rotWithShape="1">
            <a:blip r:embed="rId3" cstate="print"/>
            <a:srcRect/>
            <a:tile tx="0" ty="0" sx="100000" sy="100000" flip="none" algn="tl"/>
          </a:blip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noAutofit/>
          </a:bodyPr>
          <a:lstStyle/>
          <a:p>
            <a:pPr marL="0" marR="0" indent="0" algn="ctr" defTabSz="821531" rtl="0" fontAlgn="auto" latinLnBrk="0" hangingPunct="0">
              <a:lnSpc>
                <a:spcPct val="100000"/>
              </a:lnSpc>
              <a:spcBef>
                <a:spcPts val="0"/>
              </a:spcBef>
              <a:spcAft>
                <a:spcPts val="0"/>
              </a:spcAft>
              <a:buClrTx/>
              <a:buSzTx/>
              <a:buFontTx/>
              <a:buNone/>
              <a:tabLst/>
            </a:pPr>
            <a:r>
              <a:rPr lang="en-US" sz="3200" dirty="0" smtClean="0">
                <a:solidFill>
                  <a:srgbClr val="FFFFFF"/>
                </a:solidFill>
              </a:rPr>
              <a:t>REJECTED</a:t>
            </a: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cxnSp>
        <p:nvCxnSpPr>
          <p:cNvPr id="26" name="Прямая со стрелкой 25"/>
          <p:cNvCxnSpPr>
            <a:stCxn id="7" idx="7"/>
            <a:endCxn id="25" idx="2"/>
          </p:cNvCxnSpPr>
          <p:nvPr/>
        </p:nvCxnSpPr>
        <p:spPr>
          <a:xfrm flipV="1">
            <a:off x="4488643" y="6209928"/>
            <a:ext cx="5759141" cy="1789810"/>
          </a:xfrm>
          <a:prstGeom prst="straightConnector1">
            <a:avLst/>
          </a:prstGeom>
          <a:noFill/>
          <a:ln w="76200" cap="flat">
            <a:solidFill>
              <a:srgbClr val="0070C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29" name="Прямая со стрелкой 28"/>
          <p:cNvCxnSpPr>
            <a:stCxn id="25" idx="6"/>
            <a:endCxn id="8" idx="1"/>
          </p:cNvCxnSpPr>
          <p:nvPr/>
        </p:nvCxnSpPr>
        <p:spPr>
          <a:xfrm>
            <a:off x="13560152" y="6209928"/>
            <a:ext cx="5379820" cy="1741263"/>
          </a:xfrm>
          <a:prstGeom prst="straightConnector1">
            <a:avLst/>
          </a:prstGeom>
          <a:noFill/>
          <a:ln w="76200" cap="flat">
            <a:solidFill>
              <a:srgbClr val="0070C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55" name="Прямая со стрелкой 54"/>
          <p:cNvCxnSpPr>
            <a:stCxn id="9" idx="7"/>
            <a:endCxn id="25" idx="4"/>
          </p:cNvCxnSpPr>
          <p:nvPr/>
        </p:nvCxnSpPr>
        <p:spPr>
          <a:xfrm flipV="1">
            <a:off x="10753339" y="7002016"/>
            <a:ext cx="1150629" cy="997722"/>
          </a:xfrm>
          <a:prstGeom prst="straightConnector1">
            <a:avLst/>
          </a:prstGeom>
          <a:noFill/>
          <a:ln w="76200" cap="flat">
            <a:solidFill>
              <a:srgbClr val="0070C0"/>
            </a:solidFill>
            <a:prstDash val="dash"/>
            <a:miter lim="400000"/>
            <a:tailEnd type="arrow"/>
          </a:ln>
          <a:effectLst/>
          <a:sp3d/>
        </p:spPr>
        <p:style>
          <a:lnRef idx="0">
            <a:scrgbClr r="0" g="0" b="0"/>
          </a:lnRef>
          <a:fillRef idx="0">
            <a:scrgbClr r="0" g="0" b="0"/>
          </a:fillRef>
          <a:effectRef idx="0">
            <a:scrgbClr r="0" g="0" b="0"/>
          </a:effectRef>
          <a:fontRef idx="none"/>
        </p:style>
      </p:cxnSp>
      <p:cxnSp>
        <p:nvCxnSpPr>
          <p:cNvPr id="83" name="Скругленная соединительная линия 82"/>
          <p:cNvCxnSpPr>
            <a:stCxn id="8" idx="4"/>
            <a:endCxn id="7" idx="3"/>
          </p:cNvCxnSpPr>
          <p:nvPr/>
        </p:nvCxnSpPr>
        <p:spPr>
          <a:xfrm rot="5400000" flipH="1">
            <a:off x="11224338" y="525742"/>
            <a:ext cx="241638" cy="17175407"/>
          </a:xfrm>
          <a:prstGeom prst="curvedConnector3">
            <a:avLst>
              <a:gd name="adj1" fmla="val -1178254"/>
            </a:avLst>
          </a:prstGeom>
          <a:noFill/>
          <a:ln w="76200" cap="flat">
            <a:solidFill>
              <a:srgbClr val="0070C0"/>
            </a:solidFill>
            <a:prstDash val="dash"/>
            <a:miter lim="400000"/>
            <a:tailEnd type="arrow"/>
          </a:ln>
          <a:effectLst/>
          <a:sp3d/>
        </p:spPr>
        <p:style>
          <a:lnRef idx="0">
            <a:scrgbClr r="0" g="0" b="0"/>
          </a:lnRef>
          <a:fillRef idx="0">
            <a:scrgbClr r="0" g="0" b="0"/>
          </a:fillRef>
          <a:effectRef idx="0">
            <a:scrgbClr r="0" g="0" b="0"/>
          </a:effectRef>
          <a:fontRef idx="none"/>
        </p:style>
      </p:cxnSp>
      <p:cxnSp>
        <p:nvCxnSpPr>
          <p:cNvPr id="87" name="Скругленная соединительная линия 86"/>
          <p:cNvCxnSpPr>
            <a:stCxn id="8" idx="3"/>
            <a:endCxn id="7" idx="4"/>
          </p:cNvCxnSpPr>
          <p:nvPr/>
        </p:nvCxnSpPr>
        <p:spPr>
          <a:xfrm rot="5400000">
            <a:off x="11189442" y="1447730"/>
            <a:ext cx="184136" cy="15316924"/>
          </a:xfrm>
          <a:prstGeom prst="curvedConnector3">
            <a:avLst>
              <a:gd name="adj1" fmla="val 988584"/>
            </a:avLst>
          </a:prstGeom>
          <a:noFill/>
          <a:ln w="76200" cap="flat">
            <a:solidFill>
              <a:srgbClr val="0070C0"/>
            </a:solidFill>
            <a:prstDash val="dash"/>
            <a:miter lim="400000"/>
            <a:tailEnd type="arrow"/>
          </a:ln>
          <a:effectLst/>
          <a:sp3d/>
        </p:spPr>
        <p:style>
          <a:lnRef idx="0">
            <a:scrgbClr r="0" g="0" b="0"/>
          </a:lnRef>
          <a:fillRef idx="0">
            <a:scrgbClr r="0" g="0" b="0"/>
          </a:fillRef>
          <a:effectRef idx="0">
            <a:scrgbClr r="0" g="0" b="0"/>
          </a:effectRef>
          <a:fontRef idx="none"/>
        </p:style>
      </p:cxnSp>
      <p:cxnSp>
        <p:nvCxnSpPr>
          <p:cNvPr id="90" name="Скругленная соединительная линия 89"/>
          <p:cNvCxnSpPr>
            <a:stCxn id="25" idx="0"/>
            <a:endCxn id="7" idx="0"/>
          </p:cNvCxnSpPr>
          <p:nvPr/>
        </p:nvCxnSpPr>
        <p:spPr>
          <a:xfrm rot="16200000" flipH="1" flipV="1">
            <a:off x="6575376" y="2465512"/>
            <a:ext cx="2376264" cy="8280920"/>
          </a:xfrm>
          <a:prstGeom prst="curvedConnector3">
            <a:avLst>
              <a:gd name="adj1" fmla="val -9620"/>
            </a:avLst>
          </a:prstGeom>
          <a:noFill/>
          <a:ln w="76200" cap="flat">
            <a:solidFill>
              <a:srgbClr val="0070C0"/>
            </a:solidFill>
            <a:prstDash val="dash"/>
            <a:miter lim="400000"/>
            <a:tailEnd type="arrow"/>
          </a:ln>
          <a:effectLst/>
          <a:sp3d/>
        </p:spPr>
        <p:style>
          <a:lnRef idx="0">
            <a:scrgbClr r="0" g="0" b="0"/>
          </a:lnRef>
          <a:fillRef idx="0">
            <a:scrgbClr r="0" g="0" b="0"/>
          </a:fillRef>
          <a:effectRef idx="0">
            <a:scrgbClr r="0" g="0" b="0"/>
          </a:effectRef>
          <a:fontRef idx="none"/>
        </p:style>
      </p:cxn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СИСТЕМЫ ОТСЛЕЖИВАНИЯ БАГОВ</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lnSpc>
                <a:spcPct val="150000"/>
              </a:lnSpc>
              <a:buAutoNum type="arabicPeriod"/>
              <a:defRPr sz="2800">
                <a:solidFill>
                  <a:srgbClr val="253957"/>
                </a:solidFill>
                <a:latin typeface="+mn-lt"/>
                <a:ea typeface="+mn-ea"/>
                <a:cs typeface="+mn-cs"/>
                <a:sym typeface="Arial Narrow"/>
              </a:defRPr>
            </a:pPr>
            <a:r>
              <a:rPr lang="en-US" sz="5400" dirty="0" err="1" smtClean="0">
                <a:solidFill>
                  <a:srgbClr val="002060"/>
                </a:solidFill>
              </a:rPr>
              <a:t>GitHub</a:t>
            </a:r>
            <a:r>
              <a:rPr lang="en-US" sz="5400" dirty="0" smtClean="0">
                <a:solidFill>
                  <a:srgbClr val="002060"/>
                </a:solidFill>
              </a:rPr>
              <a:t> (https://github.com)</a:t>
            </a:r>
            <a:endParaRPr lang="en-US" sz="5400" dirty="0" smtClean="0">
              <a:solidFill>
                <a:srgbClr val="002060"/>
              </a:solidFill>
            </a:endParaRPr>
          </a:p>
          <a:p>
            <a:pPr marL="1143000" indent="-1143000" algn="l">
              <a:lnSpc>
                <a:spcPct val="150000"/>
              </a:lnSpc>
              <a:buAutoNum type="arabicPeriod"/>
              <a:defRPr sz="2800">
                <a:solidFill>
                  <a:srgbClr val="253957"/>
                </a:solidFill>
                <a:latin typeface="+mn-lt"/>
                <a:ea typeface="+mn-ea"/>
                <a:cs typeface="+mn-cs"/>
                <a:sym typeface="Arial Narrow"/>
              </a:defRPr>
            </a:pPr>
            <a:r>
              <a:rPr lang="en-US" sz="5400" dirty="0" err="1" smtClean="0">
                <a:solidFill>
                  <a:srgbClr val="002060"/>
                </a:solidFill>
              </a:rPr>
              <a:t>GitLab</a:t>
            </a:r>
            <a:r>
              <a:rPr lang="en-US" sz="5400" dirty="0" smtClean="0">
                <a:solidFill>
                  <a:srgbClr val="002060"/>
                </a:solidFill>
              </a:rPr>
              <a:t> (https://about.gitlab.com)</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err="1" smtClean="0">
                <a:solidFill>
                  <a:srgbClr val="002060"/>
                </a:solidFill>
              </a:rPr>
              <a:t>Jira</a:t>
            </a:r>
            <a:r>
              <a:rPr lang="en-US" sz="5400" dirty="0" smtClean="0">
                <a:solidFill>
                  <a:srgbClr val="002060"/>
                </a:solidFill>
              </a:rPr>
              <a:t> (https://www.atlassian.com/software/jira)</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err="1" smtClean="0">
                <a:solidFill>
                  <a:srgbClr val="002060"/>
                </a:solidFill>
              </a:rPr>
              <a:t>YouTrack</a:t>
            </a:r>
            <a:r>
              <a:rPr lang="en-US" sz="5400" dirty="0" smtClean="0">
                <a:solidFill>
                  <a:srgbClr val="002060"/>
                </a:solidFill>
              </a:rPr>
              <a:t> (https://jetbrains.ru/products/youtrack/)</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err="1" smtClean="0">
                <a:solidFill>
                  <a:srgbClr val="002060"/>
                </a:solidFill>
              </a:rPr>
              <a:t>Redmine</a:t>
            </a:r>
            <a:r>
              <a:rPr lang="en-US" sz="5400" dirty="0" smtClean="0">
                <a:solidFill>
                  <a:srgbClr val="002060"/>
                </a:solidFill>
              </a:rPr>
              <a:t> (</a:t>
            </a:r>
            <a:r>
              <a:rPr lang="en-US" sz="5400" dirty="0" smtClean="0">
                <a:solidFill>
                  <a:srgbClr val="002060"/>
                </a:solidFill>
              </a:rPr>
              <a:t>https</a:t>
            </a:r>
            <a:r>
              <a:rPr lang="en-US" sz="5400" dirty="0" smtClean="0">
                <a:solidFill>
                  <a:srgbClr val="002060"/>
                </a:solidFill>
              </a:rPr>
              <a:t>://</a:t>
            </a:r>
            <a:r>
              <a:rPr lang="en-US" sz="5400" dirty="0" smtClean="0">
                <a:solidFill>
                  <a:srgbClr val="002060"/>
                </a:solidFill>
              </a:rPr>
              <a:t>www.redmine.org)</a:t>
            </a:r>
            <a:endParaRPr lang="ru-RU" sz="5400" dirty="0" smtClean="0">
              <a:solidFill>
                <a:srgbClr val="002060"/>
              </a:solidFill>
            </a:endParaRPr>
          </a:p>
          <a:p>
            <a:pPr marL="1143000" indent="-1143000" algn="l">
              <a:lnSpc>
                <a:spcPct val="150000"/>
              </a:lnSpc>
              <a:buAutoNum type="arabicPeriod" startAt="2"/>
              <a:defRPr sz="2800">
                <a:solidFill>
                  <a:srgbClr val="253957"/>
                </a:solidFill>
                <a:latin typeface="+mn-lt"/>
                <a:ea typeface="+mn-ea"/>
                <a:cs typeface="+mn-cs"/>
                <a:sym typeface="Arial Narrow"/>
              </a:defRPr>
            </a:pPr>
            <a:r>
              <a:rPr lang="en-US" sz="5400" dirty="0" smtClean="0">
                <a:solidFill>
                  <a:srgbClr val="002060"/>
                </a:solidFill>
              </a:rPr>
              <a:t>….</a:t>
            </a:r>
            <a:endParaRPr sz="5400" dirty="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РЕЗЕНЗИРОВАНИЕ КОДА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lnSpc>
                <a:spcPct val="200000"/>
              </a:lnSpc>
              <a:buAutoNum type="arabicPeriod"/>
              <a:defRPr sz="2800">
                <a:solidFill>
                  <a:srgbClr val="253957"/>
                </a:solidFill>
                <a:latin typeface="+mn-lt"/>
                <a:ea typeface="+mn-ea"/>
                <a:cs typeface="+mn-cs"/>
                <a:sym typeface="Arial Narrow"/>
              </a:defRPr>
            </a:pPr>
            <a:r>
              <a:rPr lang="ru-RU" sz="5400" dirty="0" smtClean="0">
                <a:solidFill>
                  <a:srgbClr val="002060"/>
                </a:solidFill>
              </a:rPr>
              <a:t>Неформальные рецензирование (парное программирование)</a:t>
            </a:r>
            <a:endParaRPr lang="en-US" sz="5400" dirty="0" smtClean="0">
              <a:solidFill>
                <a:srgbClr val="002060"/>
              </a:solidFill>
            </a:endParaRPr>
          </a:p>
          <a:p>
            <a:pPr marL="1143000" indent="-1143000" algn="l">
              <a:lnSpc>
                <a:spcPct val="200000"/>
              </a:lnSpc>
              <a:buAutoNum type="arabicPeriod"/>
              <a:defRPr sz="2800">
                <a:solidFill>
                  <a:srgbClr val="253957"/>
                </a:solidFill>
                <a:latin typeface="+mn-lt"/>
                <a:ea typeface="+mn-ea"/>
                <a:cs typeface="+mn-cs"/>
                <a:sym typeface="Arial Narrow"/>
              </a:defRPr>
            </a:pPr>
            <a:r>
              <a:rPr lang="ru-RU" sz="5400" dirty="0" smtClean="0">
                <a:solidFill>
                  <a:srgbClr val="002060"/>
                </a:solidFill>
              </a:rPr>
              <a:t>Рецензирование изменений в коде</a:t>
            </a:r>
          </a:p>
          <a:p>
            <a:pPr marL="1143000" indent="-1143000" algn="l">
              <a:lnSpc>
                <a:spcPct val="200000"/>
              </a:lnSpc>
              <a:buAutoNum type="arabicPeriod"/>
              <a:defRPr sz="2800">
                <a:solidFill>
                  <a:srgbClr val="253957"/>
                </a:solidFill>
                <a:latin typeface="+mn-lt"/>
                <a:ea typeface="+mn-ea"/>
                <a:cs typeface="+mn-cs"/>
                <a:sym typeface="Arial Narrow"/>
              </a:defRPr>
            </a:pPr>
            <a:r>
              <a:rPr lang="ru-RU" sz="5400" dirty="0" smtClean="0">
                <a:solidFill>
                  <a:srgbClr val="002060"/>
                </a:solidFill>
              </a:rPr>
              <a:t>При помощи инструментов рецензирования</a:t>
            </a:r>
            <a:r>
              <a:rPr lang="en-US" sz="5400" dirty="0" smtClean="0">
                <a:solidFill>
                  <a:srgbClr val="002060"/>
                </a:solidFill>
              </a:rPr>
              <a:t> </a:t>
            </a:r>
            <a:r>
              <a:rPr lang="ru-RU" sz="5400" dirty="0" smtClean="0">
                <a:solidFill>
                  <a:srgbClr val="002060"/>
                </a:solidFill>
              </a:rPr>
              <a:t>(</a:t>
            </a:r>
            <a:r>
              <a:rPr lang="en-US" sz="5400" dirty="0" err="1" smtClean="0">
                <a:solidFill>
                  <a:srgbClr val="002060"/>
                </a:solidFill>
              </a:rPr>
              <a:t>Upsource</a:t>
            </a:r>
            <a:r>
              <a:rPr lang="en-US" sz="5400" dirty="0" smtClean="0">
                <a:solidFill>
                  <a:srgbClr val="002060"/>
                </a:solidFill>
              </a:rPr>
              <a:t>, Collaborator</a:t>
            </a:r>
            <a:r>
              <a:rPr lang="ru-RU" sz="5400" dirty="0" smtClean="0">
                <a:solidFill>
                  <a:srgbClr val="002060"/>
                </a:solidFill>
              </a:rPr>
              <a:t>)</a:t>
            </a:r>
          </a:p>
          <a:p>
            <a:pPr marL="1143000" indent="-1143000" algn="l">
              <a:lnSpc>
                <a:spcPct val="200000"/>
              </a:lnSpc>
              <a:buAutoNum type="arabicPeriod"/>
              <a:defRPr sz="2800">
                <a:solidFill>
                  <a:srgbClr val="253957"/>
                </a:solidFill>
                <a:latin typeface="+mn-lt"/>
                <a:ea typeface="+mn-ea"/>
                <a:cs typeface="+mn-cs"/>
                <a:sym typeface="Arial Narrow"/>
              </a:defRPr>
            </a:pPr>
            <a:r>
              <a:rPr lang="ru-RU" sz="5400" dirty="0" smtClean="0">
                <a:solidFill>
                  <a:srgbClr val="002060"/>
                </a:solidFill>
              </a:rPr>
              <a:t>Формальные инспекции</a:t>
            </a:r>
            <a:endParaRPr lang="ru-RU" sz="5400" dirty="0">
              <a:solidFill>
                <a:srgbClr val="002060"/>
              </a:solidFill>
            </a:endParaRPr>
          </a:p>
          <a:p>
            <a:pPr marL="1143000" indent="-1143000" algn="l">
              <a:lnSpc>
                <a:spcPct val="150000"/>
              </a:lnSpc>
              <a:buAutoNum type="arabicPeriod"/>
              <a:defRPr sz="2800">
                <a:solidFill>
                  <a:srgbClr val="253957"/>
                </a:solidFill>
                <a:latin typeface="+mn-lt"/>
                <a:ea typeface="+mn-ea"/>
                <a:cs typeface="+mn-cs"/>
                <a:sym typeface="Arial Narrow"/>
              </a:defRPr>
            </a:pPr>
            <a:endParaRPr lang="ru-RU" sz="5400" dirty="0" smtClean="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ЦЕЛИ </a:t>
            </a:r>
            <a:r>
              <a:rPr lang="ru-RU" dirty="0" smtClean="0"/>
              <a:t>РЕЗЕНЗИРОВАНИЯ КОДА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lnSpc>
                <a:spcPct val="200000"/>
              </a:lnSpc>
              <a:buAutoNum type="arabicPeriod"/>
              <a:defRPr sz="2800">
                <a:solidFill>
                  <a:srgbClr val="253957"/>
                </a:solidFill>
                <a:latin typeface="+mn-lt"/>
                <a:ea typeface="+mn-ea"/>
                <a:cs typeface="+mn-cs"/>
                <a:sym typeface="Arial Narrow"/>
              </a:defRPr>
            </a:pPr>
            <a:r>
              <a:rPr lang="en-US" sz="5400" dirty="0" smtClean="0">
                <a:solidFill>
                  <a:srgbClr val="002060"/>
                </a:solidFill>
              </a:rPr>
              <a:t>TODO</a:t>
            </a:r>
            <a:endParaRPr lang="ru-RU" sz="5400" dirty="0" smtClean="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972787"/>
            <a:ext cx="21423711" cy="1580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smtClean="0"/>
              <a:t>СТАТИЧЕСКИЙ АНАЛИЗ КОДА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4504768"/>
            <a:ext cx="21506374" cy="84019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lnSpc>
                <a:spcPct val="200000"/>
              </a:lnSpc>
              <a:buAutoNum type="arabicPeriod"/>
              <a:defRPr sz="2800">
                <a:solidFill>
                  <a:srgbClr val="253957"/>
                </a:solidFill>
                <a:latin typeface="+mn-lt"/>
                <a:ea typeface="+mn-ea"/>
                <a:cs typeface="+mn-cs"/>
                <a:sym typeface="Arial Narrow"/>
              </a:defRPr>
            </a:pPr>
            <a:r>
              <a:rPr lang="en-US" sz="5400" dirty="0" smtClean="0">
                <a:solidFill>
                  <a:srgbClr val="002060"/>
                </a:solidFill>
              </a:rPr>
              <a:t>TODO</a:t>
            </a:r>
            <a:endParaRPr lang="ru-RU" sz="5400" dirty="0" smtClean="0">
              <a:solidFill>
                <a:srgbClr val="002060"/>
              </a:solidFill>
            </a:endParaRPr>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1209448" y="2537520"/>
            <a:ext cx="21567727"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t>литература</a:t>
            </a:r>
            <a:endParaRPr dirty="0"/>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01065" y="3977680"/>
            <a:ext cx="21506374" cy="87129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Роман Савин – «Тестирование Дот Ком, или Пособие по жестокому обращению с </a:t>
            </a:r>
            <a:r>
              <a:rPr lang="ru-RU" sz="6000" dirty="0" err="1" smtClean="0"/>
              <a:t>багами</a:t>
            </a:r>
            <a:r>
              <a:rPr lang="ru-RU" sz="6000" dirty="0" smtClean="0"/>
              <a:t> в </a:t>
            </a:r>
            <a:r>
              <a:rPr lang="ru-RU" sz="6000" dirty="0" err="1" smtClean="0"/>
              <a:t>интернет-стартапах</a:t>
            </a:r>
            <a:r>
              <a:rPr lang="ru-RU" sz="6000" dirty="0" smtClean="0"/>
              <a:t>»</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solidFill>
                  <a:srgbClr val="253957"/>
                </a:solidFill>
                <a:sym typeface="Arial Narrow"/>
              </a:rPr>
              <a:t>Сэм </a:t>
            </a:r>
            <a:r>
              <a:rPr lang="ru-RU" sz="6000" dirty="0" err="1" smtClean="0"/>
              <a:t>Канер</a:t>
            </a:r>
            <a:r>
              <a:rPr lang="ru-RU" sz="6000" dirty="0" smtClean="0"/>
              <a:t> – «Тестирование программного обеспечения» 	</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Джеймс </a:t>
            </a:r>
            <a:r>
              <a:rPr lang="ru-RU" sz="6000" dirty="0" err="1" smtClean="0"/>
              <a:t>Уиттакер</a:t>
            </a:r>
            <a:r>
              <a:rPr lang="ru-RU" sz="6000" dirty="0" smtClean="0"/>
              <a:t> – «Как тестируют в </a:t>
            </a:r>
            <a:r>
              <a:rPr lang="ru-RU" sz="6000" dirty="0" err="1" smtClean="0"/>
              <a:t>Google</a:t>
            </a:r>
            <a:r>
              <a:rPr lang="ru-RU" sz="6000" dirty="0" smtClean="0"/>
              <a:t>»</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Стив </a:t>
            </a:r>
            <a:r>
              <a:rPr lang="ru-RU" sz="6000" dirty="0" err="1" smtClean="0"/>
              <a:t>Макконнелл</a:t>
            </a:r>
            <a:r>
              <a:rPr lang="ru-RU" sz="6000" dirty="0" smtClean="0"/>
              <a:t> – «Совершенный код»</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smtClean="0"/>
              <a:t>Борис </a:t>
            </a:r>
            <a:r>
              <a:rPr lang="ru-RU" sz="6000" dirty="0" err="1" smtClean="0"/>
              <a:t>Бейзер</a:t>
            </a:r>
            <a:r>
              <a:rPr lang="ru-RU" sz="6000" dirty="0" smtClean="0"/>
              <a:t> – «Тестирование черного ящика. Технологии функционального тестирования программного обеспечения и систем»</a:t>
            </a:r>
          </a:p>
          <a:p>
            <a:pPr marL="1143000" indent="-1143000" algn="l">
              <a:spcAft>
                <a:spcPts val="600"/>
              </a:spcAft>
              <a:buFont typeface="+mj-lt"/>
              <a:buAutoNum type="arabicPeriod"/>
              <a:defRPr sz="2800">
                <a:solidFill>
                  <a:srgbClr val="253957"/>
                </a:solidFill>
                <a:latin typeface="+mn-lt"/>
                <a:ea typeface="+mn-ea"/>
                <a:cs typeface="+mn-cs"/>
                <a:sym typeface="Arial Narrow"/>
              </a:defRPr>
            </a:pPr>
            <a:r>
              <a:rPr lang="ru-RU" sz="6000" dirty="0" err="1" smtClean="0"/>
              <a:t>Иан</a:t>
            </a:r>
            <a:r>
              <a:rPr lang="ru-RU" sz="6000" dirty="0" smtClean="0"/>
              <a:t> </a:t>
            </a:r>
            <a:r>
              <a:rPr lang="ru-RU" sz="6000" dirty="0" err="1" smtClean="0"/>
              <a:t>Соммервилл</a:t>
            </a:r>
            <a:r>
              <a:rPr lang="ru-RU" sz="6000" dirty="0" smtClean="0"/>
              <a:t> – «Инженерия программного обеспечения»</a:t>
            </a:r>
          </a:p>
          <a:p>
            <a:pPr algn="l">
              <a:defRPr sz="2800">
                <a:solidFill>
                  <a:srgbClr val="253957"/>
                </a:solidFill>
                <a:latin typeface="+mn-lt"/>
                <a:ea typeface="+mn-ea"/>
                <a:cs typeface="+mn-cs"/>
                <a:sym typeface="Arial Narrow"/>
              </a:defRPr>
            </a:pPr>
            <a:endParaRPr lang="ru-RU" dirty="0"/>
          </a:p>
        </p:txBody>
      </p:sp>
      <p:sp>
        <p:nvSpPr>
          <p:cNvPr id="62" name="Название подразделения, лаборатории, факультета и т.д."/>
          <p:cNvSpPr txBox="1"/>
          <p:nvPr/>
        </p:nvSpPr>
        <p:spPr>
          <a:xfrm>
            <a:off x="11338744" y="942364"/>
            <a:ext cx="11366416" cy="513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r">
              <a:defRPr sz="2400">
                <a:solidFill>
                  <a:srgbClr val="253957"/>
                </a:solidFill>
                <a:latin typeface="+mn-lt"/>
                <a:ea typeface="+mn-ea"/>
                <a:cs typeface="+mn-cs"/>
                <a:sym typeface="Arial Narrow"/>
              </a:defRPr>
            </a:lvl1pPr>
          </a:lstStyle>
          <a:p>
            <a:r>
              <a:rPr lang="ru-RU" dirty="0" smtClean="0"/>
              <a:t>Факультет компьютерных наук / Департамент программной инженерии</a:t>
            </a:r>
            <a:endParaRPr dirty="0"/>
          </a:p>
        </p:txBody>
      </p:sp>
      <p:pic>
        <p:nvPicPr>
          <p:cNvPr id="63" name="Изображение" descr="Изображение"/>
          <p:cNvPicPr>
            <a:picLocks noChangeAspect="1"/>
          </p:cNvPicPr>
          <p:nvPr/>
        </p:nvPicPr>
        <p:blipFill>
          <a:blip r:embed="rId2" cstate="print">
            <a:extLst/>
          </a:blip>
          <a:stretch>
            <a:fillRect/>
          </a:stretch>
        </p:blipFill>
        <p:spPr>
          <a:xfrm>
            <a:off x="1226606" y="586180"/>
            <a:ext cx="1199579" cy="1199579"/>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cstate="print">
            <a:extLst/>
          </a:blip>
          <a:stretch>
            <a:fillRect/>
          </a:stretch>
        </p:blipFill>
        <p:spPr>
          <a:xfrm>
            <a:off x="10508318" y="5921896"/>
            <a:ext cx="3195850" cy="3090059"/>
          </a:xfrm>
          <a:prstGeom prst="rect">
            <a:avLst/>
          </a:prstGeom>
          <a:ln w="12700">
            <a:miter lim="400000"/>
          </a:ln>
        </p:spPr>
      </p:pic>
      <p:sp>
        <p:nvSpPr>
          <p:cNvPr id="6" name="Очень крутой заголовок…"/>
          <p:cNvSpPr txBox="1"/>
          <p:nvPr/>
        </p:nvSpPr>
        <p:spPr>
          <a:xfrm>
            <a:off x="1678832" y="2393504"/>
            <a:ext cx="21567727"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defRPr sz="7000" b="1" cap="all">
                <a:solidFill>
                  <a:srgbClr val="253957"/>
                </a:solidFill>
                <a:latin typeface="+mn-lt"/>
                <a:ea typeface="+mn-ea"/>
                <a:cs typeface="+mn-cs"/>
                <a:sym typeface="Arial Narrow"/>
              </a:defRPr>
            </a:pPr>
            <a:r>
              <a:rPr lang="ru-RU" dirty="0" smtClean="0">
                <a:solidFill>
                  <a:schemeClr val="bg1"/>
                </a:solidFill>
              </a:rPr>
              <a:t>Спасибо! вопросы</a:t>
            </a:r>
            <a:r>
              <a:rPr lang="en-US" dirty="0" smtClean="0">
                <a:solidFill>
                  <a:schemeClr val="bg1"/>
                </a:solidFill>
              </a:rPr>
              <a:t>?</a:t>
            </a:r>
            <a:endParaRPr dirty="0">
              <a:solidFill>
                <a:schemeClr val="bg1"/>
              </a:solidFill>
            </a:endParaRP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Urban</Template>
  <TotalTime>406</TotalTime>
  <Words>190</Words>
  <Application>Microsoft Office PowerPoint</Application>
  <PresentationFormat>Произвольный</PresentationFormat>
  <Paragraphs>48</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White</vt:lpstr>
      <vt:lpstr>Слайд 1</vt:lpstr>
      <vt:lpstr>Слайд 2</vt:lpstr>
      <vt:lpstr>Слайд 3</vt:lpstr>
      <vt:lpstr>Слайд 4</vt:lpstr>
      <vt:lpstr>Слайд 5</vt:lpstr>
      <vt:lpstr>Слайд 6</vt:lpstr>
      <vt:lpstr>Слайд 7</vt:lpstr>
      <vt:lpstr>Слайд 8</vt:lpstr>
      <vt:lpstr>Слайд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Sergey</cp:lastModifiedBy>
  <cp:revision>33</cp:revision>
  <dcterms:modified xsi:type="dcterms:W3CDTF">2019-09-13T22:30:10Z</dcterms:modified>
</cp:coreProperties>
</file>