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65" r:id="rId4"/>
    <p:sldId id="268" r:id="rId5"/>
    <p:sldId id="269" r:id="rId6"/>
    <p:sldId id="270" r:id="rId7"/>
    <p:sldId id="267" r:id="rId8"/>
    <p:sldId id="266" r:id="rId9"/>
    <p:sldId id="264" r:id="rId10"/>
    <p:sldId id="263" r:id="rId1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23" d="100"/>
          <a:sy n="23" d="100"/>
        </p:scale>
        <p:origin x="-826" y="-62"/>
      </p:cViewPr>
      <p:guideLst>
        <p:guide orient="horz" pos="4320"/>
        <p:guide pos="76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xmlns="" val="116621125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smartbear.com/" TargetMode="External"/><Relationship Id="rId7" Type="http://schemas.openxmlformats.org/officeDocument/2006/relationships/hyperlink" Target="http://1c.ru/" TargetMode="External"/><Relationship Id="rId2" Type="http://schemas.openxmlformats.org/officeDocument/2006/relationships/hyperlink" Target="mailto:andrewt0301@gmail.com" TargetMode="External"/><Relationship Id="rId1" Type="http://schemas.openxmlformats.org/officeDocument/2006/relationships/slideLayout" Target="../slideLayouts/slideLayout3.xml"/><Relationship Id="rId6" Type="http://schemas.openxmlformats.org/officeDocument/2006/relationships/hyperlink" Target="http://www.microtesk.org/" TargetMode="External"/><Relationship Id="rId5" Type="http://schemas.openxmlformats.org/officeDocument/2006/relationships/hyperlink" Target="http://www.ispras.ru/" TargetMode="External"/><Relationship Id="rId4" Type="http://schemas.openxmlformats.org/officeDocument/2006/relationships/hyperlink" Target="https://smartbear.ru/"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dirty="0"/>
          </a:p>
        </p:txBody>
      </p:sp>
      <p:sp>
        <p:nvSpPr>
          <p:cNvPr id="52" name="Очень крутой…"/>
          <p:cNvSpPr txBox="1"/>
          <p:nvPr/>
        </p:nvSpPr>
        <p:spPr>
          <a:xfrm>
            <a:off x="7764986" y="4769768"/>
            <a:ext cx="12707934" cy="2571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p>
            <a:pPr>
              <a:defRPr sz="7000" b="1" cap="all">
                <a:solidFill>
                  <a:srgbClr val="253957"/>
                </a:solidFill>
                <a:latin typeface="+mn-lt"/>
                <a:ea typeface="+mn-ea"/>
                <a:cs typeface="+mn-cs"/>
                <a:sym typeface="Arial Narrow"/>
              </a:defRPr>
            </a:pPr>
            <a:r>
              <a:rPr lang="ru-RU" dirty="0" smtClean="0"/>
              <a:t>Обеспечение качества и тестирование</a:t>
            </a:r>
            <a:endParaRPr dirty="0"/>
          </a:p>
        </p:txBody>
      </p:sp>
      <p:sp>
        <p:nvSpPr>
          <p:cNvPr id="53" name="Очень крутой подзаголовок презентации"/>
          <p:cNvSpPr txBox="1"/>
          <p:nvPr/>
        </p:nvSpPr>
        <p:spPr>
          <a:xfrm>
            <a:off x="7116914" y="8442176"/>
            <a:ext cx="15444237" cy="11732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lvl1pPr algn="l">
              <a:defRPr sz="4200">
                <a:solidFill>
                  <a:srgbClr val="253957"/>
                </a:solidFill>
                <a:latin typeface="+mn-lt"/>
                <a:ea typeface="+mn-ea"/>
                <a:cs typeface="+mn-cs"/>
                <a:sym typeface="Arial Narrow"/>
              </a:defRPr>
            </a:lvl1pPr>
          </a:lstStyle>
          <a:p>
            <a:pPr algn="ctr"/>
            <a:r>
              <a:rPr lang="ru-RU" sz="6000" dirty="0" smtClean="0"/>
              <a:t>Семинар 1: Вводное занятие</a:t>
            </a:r>
            <a:endParaRPr sz="6000" dirty="0"/>
          </a:p>
        </p:txBody>
      </p:sp>
      <p:sp>
        <p:nvSpPr>
          <p:cNvPr id="54" name="Название подразделения,  лаборатории, факультета и т.д."/>
          <p:cNvSpPr txBox="1"/>
          <p:nvPr/>
        </p:nvSpPr>
        <p:spPr>
          <a:xfrm>
            <a:off x="7116915" y="1524282"/>
            <a:ext cx="9443423" cy="14369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p>
            <a:pPr algn="l">
              <a:defRPr sz="4200">
                <a:solidFill>
                  <a:srgbClr val="253957"/>
                </a:solidFill>
                <a:latin typeface="+mn-lt"/>
                <a:ea typeface="+mn-ea"/>
                <a:cs typeface="+mn-cs"/>
                <a:sym typeface="Arial Narrow"/>
              </a:defRPr>
            </a:pPr>
            <a:r>
              <a:rPr lang="ru-RU" b="1" dirty="0" smtClean="0"/>
              <a:t>Факультет компьютерных наук </a:t>
            </a:r>
            <a:r>
              <a:rPr lang="en-US" b="1" dirty="0" smtClean="0"/>
              <a:t/>
            </a:r>
            <a:br>
              <a:rPr lang="en-US" b="1" dirty="0" smtClean="0"/>
            </a:br>
            <a:r>
              <a:rPr lang="ru-RU" b="1" dirty="0" smtClean="0"/>
              <a:t>Департамент программной инженерии</a:t>
            </a:r>
            <a:endParaRPr b="1" dirty="0"/>
          </a:p>
        </p:txBody>
      </p:sp>
      <p:sp>
        <p:nvSpPr>
          <p:cNvPr id="55" name="Москва, 2017"/>
          <p:cNvSpPr txBox="1"/>
          <p:nvPr/>
        </p:nvSpPr>
        <p:spPr>
          <a:xfrm>
            <a:off x="7116914" y="11823530"/>
            <a:ext cx="15732269" cy="5751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l" defTabSz="642937">
              <a:defRPr sz="2800">
                <a:solidFill>
                  <a:srgbClr val="253957"/>
                </a:solidFill>
                <a:latin typeface="+mn-lt"/>
                <a:ea typeface="+mn-ea"/>
                <a:cs typeface="+mn-cs"/>
                <a:sym typeface="Arial Narrow"/>
              </a:defRPr>
            </a:lvl1pPr>
          </a:lstStyle>
          <a:p>
            <a:pPr algn="ctr"/>
            <a:r>
              <a:rPr dirty="0" err="1"/>
              <a:t>Москва</a:t>
            </a:r>
            <a:r>
              <a:rPr dirty="0"/>
              <a:t>, </a:t>
            </a:r>
            <a:r>
              <a:rPr dirty="0" smtClean="0"/>
              <a:t>201</a:t>
            </a:r>
            <a:r>
              <a:rPr lang="en-US" dirty="0" smtClean="0"/>
              <a:t>8</a:t>
            </a:r>
            <a:endParaRPr dirty="0"/>
          </a:p>
        </p:txBody>
      </p:sp>
      <p:pic>
        <p:nvPicPr>
          <p:cNvPr id="56" name="Изображение" descr="Изображение"/>
          <p:cNvPicPr>
            <a:picLocks noChangeAspect="1"/>
          </p:cNvPicPr>
          <p:nvPr/>
        </p:nvPicPr>
        <p:blipFill>
          <a:blip r:embed="rId2" cstate="print">
            <a:extLst/>
          </a:blip>
          <a:stretch>
            <a:fillRect/>
          </a:stretch>
        </p:blipFill>
        <p:spPr>
          <a:xfrm>
            <a:off x="1221970" y="1330739"/>
            <a:ext cx="2736119" cy="2645547"/>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Изображение" descr="Изображение"/>
          <p:cNvPicPr>
            <a:picLocks noChangeAspect="1"/>
          </p:cNvPicPr>
          <p:nvPr/>
        </p:nvPicPr>
        <p:blipFill>
          <a:blip r:embed="rId2" cstate="print">
            <a:extLst/>
          </a:blip>
          <a:stretch>
            <a:fillRect/>
          </a:stretch>
        </p:blipFill>
        <p:spPr>
          <a:xfrm>
            <a:off x="11615936" y="5921896"/>
            <a:ext cx="3195850" cy="3090059"/>
          </a:xfrm>
          <a:prstGeom prst="rect">
            <a:avLst/>
          </a:prstGeom>
          <a:ln w="12700">
            <a:miter lim="400000"/>
          </a:ln>
        </p:spPr>
      </p:pic>
      <p:sp>
        <p:nvSpPr>
          <p:cNvPr id="6" name="Очень крутой заголовок…"/>
          <p:cNvSpPr txBox="1"/>
          <p:nvPr/>
        </p:nvSpPr>
        <p:spPr>
          <a:xfrm>
            <a:off x="1678832" y="2393504"/>
            <a:ext cx="21567727"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defRPr sz="7000" b="1" cap="all">
                <a:solidFill>
                  <a:srgbClr val="253957"/>
                </a:solidFill>
                <a:latin typeface="+mn-lt"/>
                <a:ea typeface="+mn-ea"/>
                <a:cs typeface="+mn-cs"/>
                <a:sym typeface="Arial Narrow"/>
              </a:defRPr>
            </a:pPr>
            <a:r>
              <a:rPr lang="ru-RU" dirty="0" smtClean="0">
                <a:solidFill>
                  <a:schemeClr val="bg1"/>
                </a:solidFill>
              </a:rPr>
              <a:t>Спасибо! вопросы</a:t>
            </a:r>
            <a:r>
              <a:rPr lang="en-US" dirty="0" smtClean="0">
                <a:solidFill>
                  <a:schemeClr val="bg1"/>
                </a:solidFill>
              </a:rPr>
              <a:t>?</a:t>
            </a:r>
            <a:endParaRPr dirty="0">
              <a:solidFill>
                <a:schemeClr val="bg1"/>
              </a:solidFill>
            </a:endParaRP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7"/>
            <a:ext cx="16073440" cy="15809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t>Информация о преподавателе</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625752"/>
            <a:ext cx="21506374" cy="78978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2800">
                <a:solidFill>
                  <a:srgbClr val="253957"/>
                </a:solidFill>
                <a:latin typeface="+mn-lt"/>
                <a:ea typeface="+mn-ea"/>
                <a:cs typeface="+mn-cs"/>
                <a:sym typeface="Arial Narrow"/>
              </a:defRPr>
            </a:pPr>
            <a:r>
              <a:rPr lang="ru-RU" sz="5400" dirty="0" smtClean="0"/>
              <a:t>Татарников Андрей Дмитриевич</a:t>
            </a:r>
          </a:p>
          <a:p>
            <a:pPr algn="l">
              <a:defRPr sz="2800">
                <a:solidFill>
                  <a:srgbClr val="253957"/>
                </a:solidFill>
                <a:latin typeface="+mn-lt"/>
                <a:ea typeface="+mn-ea"/>
                <a:cs typeface="+mn-cs"/>
                <a:sym typeface="Arial Narrow"/>
              </a:defRPr>
            </a:pPr>
            <a:r>
              <a:rPr lang="en-US" sz="5400" dirty="0" smtClean="0">
                <a:hlinkClick r:id="rId2"/>
              </a:rPr>
              <a:t>andrewt0301@gmail.com</a:t>
            </a:r>
            <a:endParaRPr lang="en-US" sz="5400" dirty="0" smtClean="0"/>
          </a:p>
          <a:p>
            <a:pPr algn="l">
              <a:defRPr sz="2800">
                <a:solidFill>
                  <a:srgbClr val="253957"/>
                </a:solidFill>
                <a:latin typeface="+mn-lt"/>
                <a:ea typeface="+mn-ea"/>
                <a:cs typeface="+mn-cs"/>
                <a:sym typeface="Arial Narrow"/>
              </a:defRPr>
            </a:pPr>
            <a:r>
              <a:rPr lang="en-US" sz="5400" dirty="0" smtClean="0"/>
              <a:t>+7 985 170 18 25</a:t>
            </a:r>
          </a:p>
          <a:p>
            <a:pPr algn="l">
              <a:defRPr sz="2800">
                <a:solidFill>
                  <a:srgbClr val="253957"/>
                </a:solidFill>
                <a:latin typeface="+mn-lt"/>
                <a:ea typeface="+mn-ea"/>
                <a:cs typeface="+mn-cs"/>
                <a:sym typeface="Arial Narrow"/>
              </a:defRPr>
            </a:pPr>
            <a:endParaRPr lang="en-US" sz="5400" dirty="0" smtClean="0"/>
          </a:p>
          <a:p>
            <a:pPr algn="l">
              <a:spcAft>
                <a:spcPts val="1200"/>
              </a:spcAft>
              <a:defRPr sz="2800">
                <a:solidFill>
                  <a:srgbClr val="253957"/>
                </a:solidFill>
                <a:latin typeface="+mn-lt"/>
                <a:ea typeface="+mn-ea"/>
                <a:cs typeface="+mn-cs"/>
                <a:sym typeface="Arial Narrow"/>
              </a:defRPr>
            </a:pPr>
            <a:r>
              <a:rPr lang="ru-RU" sz="5400" dirty="0" smtClean="0"/>
              <a:t>Опыт работы:</a:t>
            </a:r>
          </a:p>
          <a:p>
            <a:pPr marL="1143000" indent="-1143000" algn="l">
              <a:buFont typeface="+mj-lt"/>
              <a:buAutoNum type="arabicPeriod"/>
              <a:defRPr sz="2800">
                <a:solidFill>
                  <a:srgbClr val="253957"/>
                </a:solidFill>
                <a:latin typeface="+mn-lt"/>
                <a:ea typeface="+mn-ea"/>
                <a:cs typeface="+mn-cs"/>
                <a:sym typeface="Arial Narrow"/>
              </a:defRPr>
            </a:pPr>
            <a:r>
              <a:rPr lang="ru-RU" sz="5400" dirty="0" smtClean="0"/>
              <a:t>2005-2011 </a:t>
            </a:r>
            <a:r>
              <a:rPr lang="en-US" sz="5400" dirty="0" smtClean="0"/>
              <a:t> </a:t>
            </a:r>
            <a:r>
              <a:rPr lang="en-US" sz="5400" dirty="0" err="1" smtClean="0"/>
              <a:t>SmartBear</a:t>
            </a:r>
            <a:r>
              <a:rPr lang="en-US" sz="5400" dirty="0" smtClean="0"/>
              <a:t> Software (</a:t>
            </a:r>
            <a:r>
              <a:rPr lang="en-US" sz="5400" dirty="0" smtClean="0">
                <a:hlinkClick r:id="rId3"/>
              </a:rPr>
              <a:t>https://smartbear.com/</a:t>
            </a:r>
            <a:r>
              <a:rPr lang="en-US" sz="5400" dirty="0" smtClean="0"/>
              <a:t>, </a:t>
            </a:r>
            <a:r>
              <a:rPr lang="en-US" sz="5400" dirty="0" smtClean="0">
                <a:hlinkClick r:id="rId4"/>
              </a:rPr>
              <a:t>https://smartbear.ru/</a:t>
            </a:r>
            <a:r>
              <a:rPr lang="en-US" sz="5400" dirty="0" smtClean="0"/>
              <a:t>)</a:t>
            </a:r>
          </a:p>
          <a:p>
            <a:pPr marL="1143000" indent="-1143000" algn="l">
              <a:buFont typeface="+mj-lt"/>
              <a:buAutoNum type="arabicPeriod"/>
              <a:defRPr sz="2800">
                <a:solidFill>
                  <a:srgbClr val="253957"/>
                </a:solidFill>
                <a:latin typeface="+mn-lt"/>
                <a:ea typeface="+mn-ea"/>
                <a:cs typeface="+mn-cs"/>
                <a:sym typeface="Arial Narrow"/>
              </a:defRPr>
            </a:pPr>
            <a:r>
              <a:rPr lang="en-US" sz="5400" dirty="0" smtClean="0"/>
              <a:t>2011-2018 </a:t>
            </a:r>
            <a:r>
              <a:rPr lang="ru-RU" sz="5400" dirty="0" smtClean="0"/>
              <a:t> ИСП РАН (</a:t>
            </a:r>
            <a:r>
              <a:rPr lang="en-US" sz="5400" dirty="0" smtClean="0">
                <a:hlinkClick r:id="rId5"/>
              </a:rPr>
              <a:t>http://www.ispras.ru/</a:t>
            </a:r>
            <a:r>
              <a:rPr lang="ru-RU" sz="5400" dirty="0" smtClean="0"/>
              <a:t>, </a:t>
            </a:r>
            <a:r>
              <a:rPr lang="en-US" sz="5400" dirty="0" smtClean="0">
                <a:hlinkClick r:id="rId6"/>
              </a:rPr>
              <a:t>http://www.microtesk.org/</a:t>
            </a:r>
            <a:r>
              <a:rPr lang="ru-RU" sz="5400" dirty="0" smtClean="0"/>
              <a:t>)</a:t>
            </a:r>
          </a:p>
          <a:p>
            <a:pPr marL="1143000" indent="-1143000" algn="l">
              <a:buFont typeface="+mj-lt"/>
              <a:buAutoNum type="arabicPeriod"/>
              <a:defRPr sz="2800">
                <a:solidFill>
                  <a:srgbClr val="253957"/>
                </a:solidFill>
                <a:latin typeface="+mn-lt"/>
                <a:ea typeface="+mn-ea"/>
                <a:cs typeface="+mn-cs"/>
                <a:sym typeface="Arial Narrow"/>
              </a:defRPr>
            </a:pPr>
            <a:r>
              <a:rPr lang="ru-RU" sz="5400" dirty="0" smtClean="0"/>
              <a:t>2018-   …    1С (</a:t>
            </a:r>
            <a:r>
              <a:rPr lang="en-US" sz="5400" dirty="0" smtClean="0">
                <a:hlinkClick r:id="rId7"/>
              </a:rPr>
              <a:t>http://1c.ru/</a:t>
            </a:r>
            <a:r>
              <a:rPr lang="ru-RU" sz="5400" dirty="0" smtClean="0"/>
              <a:t>)</a:t>
            </a:r>
            <a:endParaRPr lang="en-US" sz="5400" dirty="0" smtClean="0"/>
          </a:p>
          <a:p>
            <a:pPr marL="1143000" indent="-1143000" algn="l">
              <a:buFont typeface="+mj-lt"/>
              <a:buAutoNum type="arabicPeriod"/>
              <a:defRPr sz="2800">
                <a:solidFill>
                  <a:srgbClr val="253957"/>
                </a:solidFill>
                <a:latin typeface="+mn-lt"/>
                <a:ea typeface="+mn-ea"/>
                <a:cs typeface="+mn-cs"/>
                <a:sym typeface="Arial Narrow"/>
              </a:defRPr>
            </a:pPr>
            <a:endParaRPr lang="ru-RU" sz="5400" dirty="0" smtClean="0"/>
          </a:p>
          <a:p>
            <a:pPr algn="l">
              <a:defRPr sz="2800">
                <a:solidFill>
                  <a:srgbClr val="253957"/>
                </a:solidFill>
                <a:latin typeface="+mn-lt"/>
                <a:ea typeface="+mn-ea"/>
                <a:cs typeface="+mn-cs"/>
                <a:sym typeface="Arial Narrow"/>
              </a:defRPr>
            </a:pPr>
            <a:endParaRPr sz="54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Факультет компьютерных наук / Департамент программной инженерии</a:t>
            </a:r>
            <a:endParaRPr dirty="0"/>
          </a:p>
        </p:txBody>
      </p:sp>
      <p:pic>
        <p:nvPicPr>
          <p:cNvPr id="63" name="Изображение" descr="Изображение"/>
          <p:cNvPicPr>
            <a:picLocks noChangeAspect="1"/>
          </p:cNvPicPr>
          <p:nvPr/>
        </p:nvPicPr>
        <p:blipFill>
          <a:blip r:embed="rId8" cstate="print">
            <a:extLst/>
          </a:blip>
          <a:stretch>
            <a:fillRect/>
          </a:stretch>
        </p:blipFill>
        <p:spPr>
          <a:xfrm>
            <a:off x="1226606" y="586180"/>
            <a:ext cx="1199579" cy="1199579"/>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7"/>
            <a:ext cx="16073440" cy="15809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t>Информация о КУРСЕ</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648784"/>
            <a:ext cx="21506374" cy="818588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spcAft>
                <a:spcPts val="1200"/>
              </a:spcAft>
              <a:defRPr sz="2800">
                <a:solidFill>
                  <a:srgbClr val="253957"/>
                </a:solidFill>
                <a:latin typeface="+mn-lt"/>
                <a:ea typeface="+mn-ea"/>
                <a:cs typeface="+mn-cs"/>
                <a:sym typeface="Arial Narrow"/>
              </a:defRPr>
            </a:pPr>
            <a:r>
              <a:rPr lang="ru-RU" sz="6000" dirty="0" smtClean="0"/>
              <a:t>Направленность занятий:</a:t>
            </a:r>
          </a:p>
          <a:p>
            <a:pPr marL="1143000" indent="-1143000" algn="l">
              <a:buFont typeface="+mj-lt"/>
              <a:buAutoNum type="arabicPeriod"/>
              <a:defRPr sz="2800">
                <a:solidFill>
                  <a:srgbClr val="253957"/>
                </a:solidFill>
                <a:latin typeface="+mn-lt"/>
                <a:ea typeface="+mn-ea"/>
                <a:cs typeface="+mn-cs"/>
                <a:sym typeface="Arial Narrow"/>
              </a:defRPr>
            </a:pPr>
            <a:r>
              <a:rPr lang="ru-RU" sz="6000" dirty="0" smtClean="0"/>
              <a:t>Получение практических навыков тестирования</a:t>
            </a:r>
          </a:p>
          <a:p>
            <a:pPr marL="1143000" indent="-1143000" algn="l">
              <a:buFont typeface="+mj-lt"/>
              <a:buAutoNum type="arabicPeriod"/>
              <a:defRPr sz="2800">
                <a:solidFill>
                  <a:srgbClr val="253957"/>
                </a:solidFill>
                <a:latin typeface="+mn-lt"/>
                <a:ea typeface="+mn-ea"/>
                <a:cs typeface="+mn-cs"/>
                <a:sym typeface="Arial Narrow"/>
              </a:defRPr>
            </a:pPr>
            <a:r>
              <a:rPr lang="ru-RU" sz="6000" dirty="0" smtClean="0"/>
              <a:t>Знакомство со средствами автоматизации процесса тестирования</a:t>
            </a:r>
          </a:p>
          <a:p>
            <a:pPr marL="1143000" indent="-1143000" algn="l">
              <a:buFont typeface="+mj-lt"/>
              <a:buAutoNum type="arabicPeriod"/>
              <a:defRPr sz="2800">
                <a:solidFill>
                  <a:srgbClr val="253957"/>
                </a:solidFill>
                <a:latin typeface="+mn-lt"/>
                <a:ea typeface="+mn-ea"/>
                <a:cs typeface="+mn-cs"/>
                <a:sym typeface="Arial Narrow"/>
              </a:defRPr>
            </a:pPr>
            <a:r>
              <a:rPr lang="ru-RU" sz="6000" dirty="0" smtClean="0"/>
              <a:t>Получения опыта разработки автоматизированных тестов</a:t>
            </a:r>
          </a:p>
          <a:p>
            <a:pPr marL="1143000" indent="-1143000" algn="l">
              <a:buFont typeface="+mj-lt"/>
              <a:buAutoNum type="arabicPeriod"/>
              <a:defRPr sz="2800">
                <a:solidFill>
                  <a:srgbClr val="253957"/>
                </a:solidFill>
                <a:latin typeface="+mn-lt"/>
                <a:ea typeface="+mn-ea"/>
                <a:cs typeface="+mn-cs"/>
                <a:sym typeface="Arial Narrow"/>
              </a:defRPr>
            </a:pPr>
            <a:endParaRPr lang="ru-RU" sz="6000" dirty="0" smtClean="0"/>
          </a:p>
          <a:p>
            <a:pPr marL="1143000" indent="-1143000" algn="l">
              <a:defRPr sz="2800">
                <a:solidFill>
                  <a:srgbClr val="253957"/>
                </a:solidFill>
                <a:latin typeface="+mn-lt"/>
                <a:ea typeface="+mn-ea"/>
                <a:cs typeface="+mn-cs"/>
                <a:sym typeface="Arial Narrow"/>
              </a:defRPr>
            </a:pPr>
            <a:r>
              <a:rPr lang="ru-RU" sz="6000" dirty="0" smtClean="0"/>
              <a:t>Основные средства:</a:t>
            </a:r>
          </a:p>
          <a:p>
            <a:pPr marL="1143000" indent="-1143000" algn="l">
              <a:buFont typeface="+mj-lt"/>
              <a:buAutoNum type="arabicPeriod"/>
              <a:defRPr sz="2800">
                <a:solidFill>
                  <a:srgbClr val="253957"/>
                </a:solidFill>
                <a:latin typeface="+mn-lt"/>
                <a:ea typeface="+mn-ea"/>
                <a:cs typeface="+mn-cs"/>
                <a:sym typeface="Arial Narrow"/>
              </a:defRPr>
            </a:pPr>
            <a:r>
              <a:rPr lang="en-US" sz="6000" dirty="0" smtClean="0"/>
              <a:t>Java, </a:t>
            </a:r>
            <a:r>
              <a:rPr lang="en-US" sz="6000" dirty="0" err="1" smtClean="0"/>
              <a:t>IntelliJ</a:t>
            </a:r>
            <a:r>
              <a:rPr lang="en-US" sz="6000" dirty="0" smtClean="0"/>
              <a:t> IDEA / Eclipse, </a:t>
            </a:r>
            <a:r>
              <a:rPr lang="en-US" sz="6000" dirty="0" err="1" smtClean="0"/>
              <a:t>Junit</a:t>
            </a:r>
            <a:r>
              <a:rPr lang="en-US" sz="6000" dirty="0" smtClean="0"/>
              <a:t> / </a:t>
            </a:r>
            <a:r>
              <a:rPr lang="en-US" sz="6000" dirty="0" err="1" smtClean="0"/>
              <a:t>TestNG</a:t>
            </a:r>
            <a:r>
              <a:rPr lang="en-US" sz="6000" dirty="0" smtClean="0"/>
              <a:t>, </a:t>
            </a:r>
            <a:r>
              <a:rPr lang="en-US" sz="6000" dirty="0" err="1" smtClean="0"/>
              <a:t>Gradle</a:t>
            </a:r>
            <a:endParaRPr lang="ru-RU" sz="6000" dirty="0" smtClean="0"/>
          </a:p>
          <a:p>
            <a:pPr marL="1143000" indent="-1143000" algn="l">
              <a:buFont typeface="+mj-lt"/>
              <a:buAutoNum type="arabicPeriod"/>
              <a:defRPr sz="2800">
                <a:solidFill>
                  <a:srgbClr val="253957"/>
                </a:solidFill>
                <a:latin typeface="+mn-lt"/>
                <a:ea typeface="+mn-ea"/>
                <a:cs typeface="+mn-cs"/>
                <a:sym typeface="Arial Narrow"/>
              </a:defRPr>
            </a:pPr>
            <a:r>
              <a:rPr lang="en-US" sz="6000" dirty="0" smtClean="0"/>
              <a:t>Selenium</a:t>
            </a:r>
            <a:r>
              <a:rPr lang="ru-RU" sz="6000" dirty="0" smtClean="0"/>
              <a:t>, </a:t>
            </a:r>
            <a:r>
              <a:rPr lang="en-US" sz="6000" dirty="0" err="1" smtClean="0"/>
              <a:t>JMeter</a:t>
            </a:r>
            <a:endParaRPr lang="ru-RU" sz="6000" dirty="0" smtClean="0"/>
          </a:p>
          <a:p>
            <a:pPr marL="1143000" indent="-1143000" algn="l">
              <a:buFont typeface="+mj-lt"/>
              <a:buAutoNum type="arabicPeriod"/>
              <a:defRPr sz="2800">
                <a:solidFill>
                  <a:srgbClr val="253957"/>
                </a:solidFill>
                <a:latin typeface="+mn-lt"/>
                <a:ea typeface="+mn-ea"/>
                <a:cs typeface="+mn-cs"/>
                <a:sym typeface="Arial Narrow"/>
              </a:defRPr>
            </a:pPr>
            <a:endParaRPr lang="ru-RU" sz="6000" dirty="0" smtClean="0"/>
          </a:p>
          <a:p>
            <a:pPr marL="1143000" indent="-1143000" algn="l">
              <a:buFont typeface="+mj-lt"/>
              <a:buAutoNum type="arabicPeriod"/>
              <a:defRPr sz="2800">
                <a:solidFill>
                  <a:srgbClr val="253957"/>
                </a:solidFill>
                <a:latin typeface="+mn-lt"/>
                <a:ea typeface="+mn-ea"/>
                <a:cs typeface="+mn-cs"/>
                <a:sym typeface="Arial Narrow"/>
              </a:defRPr>
            </a:pPr>
            <a:endParaRPr lang="en-US" sz="6000" dirty="0" smtClean="0"/>
          </a:p>
          <a:p>
            <a:pPr marL="1143000" indent="-1143000" algn="l">
              <a:buFont typeface="+mj-lt"/>
              <a:buAutoNum type="arabicPeriod"/>
              <a:defRPr sz="2800">
                <a:solidFill>
                  <a:srgbClr val="253957"/>
                </a:solidFill>
                <a:latin typeface="+mn-lt"/>
                <a:ea typeface="+mn-ea"/>
                <a:cs typeface="+mn-cs"/>
                <a:sym typeface="Arial Narrow"/>
              </a:defRPr>
            </a:pPr>
            <a:endParaRPr lang="ru-RU" sz="6000" dirty="0" smtClean="0"/>
          </a:p>
          <a:p>
            <a:pPr algn="l">
              <a:defRPr sz="2800">
                <a:solidFill>
                  <a:srgbClr val="253957"/>
                </a:solidFill>
                <a:latin typeface="+mn-lt"/>
                <a:ea typeface="+mn-ea"/>
                <a:cs typeface="+mn-cs"/>
                <a:sym typeface="Arial Narrow"/>
              </a:defRPr>
            </a:pPr>
            <a:endParaRPr sz="60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Факультет компьютерных наук / Департамент программной инженерии</a:t>
            </a:r>
            <a:endParaRPr dirty="0"/>
          </a:p>
        </p:txBody>
      </p:sp>
      <p:pic>
        <p:nvPicPr>
          <p:cNvPr id="63" name="Изображение" descr="Изображение"/>
          <p:cNvPicPr>
            <a:picLocks noChangeAspect="1"/>
          </p:cNvPicPr>
          <p:nvPr/>
        </p:nvPicPr>
        <p:blipFill>
          <a:blip r:embed="rId2" cstate="print">
            <a:extLst/>
          </a:blip>
          <a:stretch>
            <a:fillRect/>
          </a:stretch>
        </p:blipFill>
        <p:spPr>
          <a:xfrm>
            <a:off x="1226606" y="586180"/>
            <a:ext cx="1199579" cy="1199579"/>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7"/>
            <a:ext cx="16073440" cy="15809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t>СТРУКТУРА занятий</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337720"/>
            <a:ext cx="21506374" cy="818588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1143000" indent="-1143000" algn="l">
              <a:buFont typeface="+mj-lt"/>
              <a:buAutoNum type="arabicPeriod"/>
              <a:defRPr sz="2800">
                <a:solidFill>
                  <a:srgbClr val="253957"/>
                </a:solidFill>
                <a:latin typeface="+mn-lt"/>
                <a:ea typeface="+mn-ea"/>
                <a:cs typeface="+mn-cs"/>
                <a:sym typeface="Arial Narrow"/>
              </a:defRPr>
            </a:pPr>
            <a:endParaRPr lang="ru-RU" sz="6000" dirty="0" smtClean="0"/>
          </a:p>
          <a:p>
            <a:pPr marL="1143000" indent="-1143000" algn="l">
              <a:buFont typeface="+mj-lt"/>
              <a:buAutoNum type="arabicPeriod"/>
              <a:defRPr sz="2800">
                <a:solidFill>
                  <a:srgbClr val="253957"/>
                </a:solidFill>
                <a:latin typeface="+mn-lt"/>
                <a:ea typeface="+mn-ea"/>
                <a:cs typeface="+mn-cs"/>
                <a:sym typeface="Arial Narrow"/>
              </a:defRPr>
            </a:pPr>
            <a:r>
              <a:rPr lang="ru-RU" sz="6000" dirty="0" smtClean="0"/>
              <a:t>Практические задания с оценкой (в том числе домашние)</a:t>
            </a:r>
          </a:p>
          <a:p>
            <a:pPr marL="1143000" indent="-1143000" algn="l">
              <a:buFont typeface="+mj-lt"/>
              <a:buAutoNum type="arabicPeriod"/>
              <a:defRPr sz="2800">
                <a:solidFill>
                  <a:srgbClr val="253957"/>
                </a:solidFill>
                <a:latin typeface="+mn-lt"/>
                <a:ea typeface="+mn-ea"/>
                <a:cs typeface="+mn-cs"/>
                <a:sym typeface="Arial Narrow"/>
              </a:defRPr>
            </a:pPr>
            <a:r>
              <a:rPr lang="ru-RU" sz="6000" dirty="0" smtClean="0"/>
              <a:t>Сроки выполнения заданий</a:t>
            </a:r>
          </a:p>
          <a:p>
            <a:pPr marL="1143000" indent="-1143000" algn="l">
              <a:buFont typeface="+mj-lt"/>
              <a:buAutoNum type="arabicPeriod"/>
              <a:defRPr sz="2800">
                <a:solidFill>
                  <a:srgbClr val="253957"/>
                </a:solidFill>
                <a:latin typeface="+mn-lt"/>
                <a:ea typeface="+mn-ea"/>
                <a:cs typeface="+mn-cs"/>
                <a:sym typeface="Arial Narrow"/>
              </a:defRPr>
            </a:pPr>
            <a:r>
              <a:rPr lang="ru-RU" sz="6000" dirty="0" smtClean="0"/>
              <a:t>Работа на занятии</a:t>
            </a:r>
          </a:p>
          <a:p>
            <a:pPr marL="1143000" indent="-1143000" algn="l">
              <a:buFont typeface="+mj-lt"/>
              <a:buAutoNum type="arabicPeriod"/>
              <a:defRPr sz="2800">
                <a:solidFill>
                  <a:srgbClr val="253957"/>
                </a:solidFill>
                <a:latin typeface="+mn-lt"/>
                <a:ea typeface="+mn-ea"/>
                <a:cs typeface="+mn-cs"/>
                <a:sym typeface="Arial Narrow"/>
              </a:defRPr>
            </a:pPr>
            <a:r>
              <a:rPr lang="ru-RU" sz="6000" dirty="0" smtClean="0"/>
              <a:t>Посещаемость</a:t>
            </a:r>
          </a:p>
          <a:p>
            <a:pPr marL="1143000" indent="-1143000" algn="l">
              <a:buFont typeface="+mj-lt"/>
              <a:buAutoNum type="arabicPeriod"/>
              <a:defRPr sz="2800">
                <a:solidFill>
                  <a:srgbClr val="253957"/>
                </a:solidFill>
                <a:latin typeface="+mn-lt"/>
                <a:ea typeface="+mn-ea"/>
                <a:cs typeface="+mn-cs"/>
                <a:sym typeface="Arial Narrow"/>
              </a:defRPr>
            </a:pPr>
            <a:r>
              <a:rPr lang="ru-RU" sz="6000" dirty="0" smtClean="0"/>
              <a:t>Выставление оценки</a:t>
            </a:r>
          </a:p>
          <a:p>
            <a:pPr marL="1143000" indent="-1143000" algn="l">
              <a:buFont typeface="+mj-lt"/>
              <a:buAutoNum type="arabicPeriod"/>
              <a:defRPr sz="2800">
                <a:solidFill>
                  <a:srgbClr val="253957"/>
                </a:solidFill>
                <a:latin typeface="+mn-lt"/>
                <a:ea typeface="+mn-ea"/>
                <a:cs typeface="+mn-cs"/>
                <a:sym typeface="Arial Narrow"/>
              </a:defRPr>
            </a:pPr>
            <a:endParaRPr lang="en-US" sz="6000" dirty="0" smtClean="0"/>
          </a:p>
          <a:p>
            <a:pPr marL="1143000" indent="-1143000" algn="l">
              <a:buFont typeface="+mj-lt"/>
              <a:buAutoNum type="arabicPeriod"/>
              <a:defRPr sz="2800">
                <a:solidFill>
                  <a:srgbClr val="253957"/>
                </a:solidFill>
                <a:latin typeface="+mn-lt"/>
                <a:ea typeface="+mn-ea"/>
                <a:cs typeface="+mn-cs"/>
                <a:sym typeface="Arial Narrow"/>
              </a:defRPr>
            </a:pPr>
            <a:endParaRPr lang="ru-RU" sz="6000" dirty="0" smtClean="0"/>
          </a:p>
          <a:p>
            <a:pPr algn="l">
              <a:defRPr sz="2800">
                <a:solidFill>
                  <a:srgbClr val="253957"/>
                </a:solidFill>
                <a:latin typeface="+mn-lt"/>
                <a:ea typeface="+mn-ea"/>
                <a:cs typeface="+mn-cs"/>
                <a:sym typeface="Arial Narrow"/>
              </a:defRPr>
            </a:pPr>
            <a:endParaRPr sz="60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Факультет компьютерных наук / Департамент программной инженерии</a:t>
            </a:r>
            <a:endParaRPr dirty="0"/>
          </a:p>
        </p:txBody>
      </p:sp>
      <p:pic>
        <p:nvPicPr>
          <p:cNvPr id="63" name="Изображение" descr="Изображение"/>
          <p:cNvPicPr>
            <a:picLocks noChangeAspect="1"/>
          </p:cNvPicPr>
          <p:nvPr/>
        </p:nvPicPr>
        <p:blipFill>
          <a:blip r:embed="rId2" cstate="print">
            <a:extLst/>
          </a:blip>
          <a:stretch>
            <a:fillRect/>
          </a:stretch>
        </p:blipFill>
        <p:spPr>
          <a:xfrm>
            <a:off x="1226606" y="586180"/>
            <a:ext cx="1199579" cy="1199579"/>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7"/>
            <a:ext cx="16073440" cy="15809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t>Информация о Студентах</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409728"/>
            <a:ext cx="21506374" cy="83529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2800">
                <a:solidFill>
                  <a:srgbClr val="253957"/>
                </a:solidFill>
                <a:latin typeface="+mn-lt"/>
                <a:ea typeface="+mn-ea"/>
                <a:cs typeface="+mn-cs"/>
                <a:sym typeface="Arial Narrow"/>
              </a:defRPr>
            </a:pPr>
            <a:r>
              <a:rPr lang="ru-RU" sz="5400" dirty="0" smtClean="0"/>
              <a:t>О группе:</a:t>
            </a:r>
          </a:p>
          <a:p>
            <a:pPr marL="1143000" indent="-1143000" algn="l">
              <a:buAutoNum type="arabicPeriod"/>
              <a:defRPr sz="2800">
                <a:solidFill>
                  <a:srgbClr val="253957"/>
                </a:solidFill>
                <a:latin typeface="+mn-lt"/>
                <a:ea typeface="+mn-ea"/>
                <a:cs typeface="+mn-cs"/>
                <a:sym typeface="Arial Narrow"/>
              </a:defRPr>
            </a:pPr>
            <a:r>
              <a:rPr lang="ru-RU" sz="5400" dirty="0" smtClean="0"/>
              <a:t>Номер (подгруппа)</a:t>
            </a:r>
          </a:p>
          <a:p>
            <a:pPr marL="1143000" indent="-1143000" algn="l">
              <a:buAutoNum type="arabicPeriod"/>
              <a:defRPr sz="2800">
                <a:solidFill>
                  <a:srgbClr val="253957"/>
                </a:solidFill>
                <a:latin typeface="+mn-lt"/>
                <a:ea typeface="+mn-ea"/>
                <a:cs typeface="+mn-cs"/>
                <a:sym typeface="Arial Narrow"/>
              </a:defRPr>
            </a:pPr>
            <a:r>
              <a:rPr lang="en-US" sz="5400" dirty="0" smtClean="0"/>
              <a:t>E-mail </a:t>
            </a:r>
            <a:r>
              <a:rPr lang="ru-RU" sz="5400" dirty="0" smtClean="0"/>
              <a:t>группы</a:t>
            </a:r>
          </a:p>
          <a:p>
            <a:pPr marL="1143000" indent="-1143000" algn="l">
              <a:buAutoNum type="arabicPeriod"/>
              <a:defRPr sz="2800">
                <a:solidFill>
                  <a:srgbClr val="253957"/>
                </a:solidFill>
                <a:latin typeface="+mn-lt"/>
                <a:ea typeface="+mn-ea"/>
                <a:cs typeface="+mn-cs"/>
                <a:sym typeface="Arial Narrow"/>
              </a:defRPr>
            </a:pPr>
            <a:r>
              <a:rPr lang="ru-RU" sz="5400" dirty="0" smtClean="0"/>
              <a:t>Староста</a:t>
            </a:r>
            <a:endParaRPr lang="en-US" sz="5400" dirty="0" smtClean="0"/>
          </a:p>
          <a:p>
            <a:pPr algn="l">
              <a:defRPr sz="2800">
                <a:solidFill>
                  <a:srgbClr val="253957"/>
                </a:solidFill>
                <a:latin typeface="+mn-lt"/>
                <a:ea typeface="+mn-ea"/>
                <a:cs typeface="+mn-cs"/>
                <a:sym typeface="Arial Narrow"/>
              </a:defRPr>
            </a:pPr>
            <a:endParaRPr lang="ru-RU" sz="5400" dirty="0" smtClean="0"/>
          </a:p>
          <a:p>
            <a:pPr algn="l">
              <a:defRPr sz="2800">
                <a:solidFill>
                  <a:srgbClr val="253957"/>
                </a:solidFill>
                <a:latin typeface="+mn-lt"/>
                <a:ea typeface="+mn-ea"/>
                <a:cs typeface="+mn-cs"/>
                <a:sym typeface="Arial Narrow"/>
              </a:defRPr>
            </a:pPr>
            <a:r>
              <a:rPr lang="ru-RU" sz="5400" dirty="0" smtClean="0"/>
              <a:t>О студентах:</a:t>
            </a:r>
            <a:endParaRPr lang="ru-RU" sz="5400" dirty="0" smtClean="0"/>
          </a:p>
          <a:p>
            <a:pPr marL="1143000" indent="-1143000" algn="l">
              <a:buFont typeface="+mj-lt"/>
              <a:buAutoNum type="arabicPeriod"/>
              <a:defRPr sz="2800">
                <a:solidFill>
                  <a:srgbClr val="253957"/>
                </a:solidFill>
                <a:latin typeface="+mn-lt"/>
                <a:ea typeface="+mn-ea"/>
                <a:cs typeface="+mn-cs"/>
                <a:sym typeface="Arial Narrow"/>
              </a:defRPr>
            </a:pPr>
            <a:r>
              <a:rPr lang="ru-RU" sz="5400" dirty="0" smtClean="0"/>
              <a:t>ФИО</a:t>
            </a:r>
          </a:p>
          <a:p>
            <a:pPr marL="1143000" indent="-1143000" algn="l">
              <a:buFont typeface="+mj-lt"/>
              <a:buAutoNum type="arabicPeriod"/>
              <a:defRPr sz="2800">
                <a:solidFill>
                  <a:srgbClr val="253957"/>
                </a:solidFill>
                <a:latin typeface="+mn-lt"/>
                <a:ea typeface="+mn-ea"/>
                <a:cs typeface="+mn-cs"/>
                <a:sym typeface="Arial Narrow"/>
              </a:defRPr>
            </a:pPr>
            <a:r>
              <a:rPr lang="ru-RU" sz="5400" dirty="0" smtClean="0"/>
              <a:t>Опыт программирования (языки, технологии)</a:t>
            </a:r>
          </a:p>
          <a:p>
            <a:pPr marL="1143000" indent="-1143000" algn="l">
              <a:buFont typeface="+mj-lt"/>
              <a:buAutoNum type="arabicPeriod"/>
              <a:defRPr sz="2800">
                <a:solidFill>
                  <a:srgbClr val="253957"/>
                </a:solidFill>
                <a:latin typeface="+mn-lt"/>
                <a:ea typeface="+mn-ea"/>
                <a:cs typeface="+mn-cs"/>
                <a:sym typeface="Arial Narrow"/>
              </a:defRPr>
            </a:pPr>
            <a:r>
              <a:rPr lang="ru-RU" sz="5400" dirty="0" smtClean="0"/>
              <a:t>Опыт тестировании</a:t>
            </a:r>
          </a:p>
          <a:p>
            <a:pPr marL="1143000" indent="-1143000" algn="l">
              <a:buFont typeface="+mj-lt"/>
              <a:buAutoNum type="arabicPeriod"/>
              <a:defRPr sz="2800">
                <a:solidFill>
                  <a:srgbClr val="253957"/>
                </a:solidFill>
                <a:latin typeface="+mn-lt"/>
                <a:ea typeface="+mn-ea"/>
                <a:cs typeface="+mn-cs"/>
                <a:sym typeface="Arial Narrow"/>
              </a:defRPr>
            </a:pPr>
            <a:r>
              <a:rPr lang="ru-RU" sz="5400" dirty="0" smtClean="0"/>
              <a:t>Интересы</a:t>
            </a:r>
          </a:p>
          <a:p>
            <a:pPr algn="l">
              <a:defRPr sz="2800">
                <a:solidFill>
                  <a:srgbClr val="253957"/>
                </a:solidFill>
                <a:latin typeface="+mn-lt"/>
                <a:ea typeface="+mn-ea"/>
                <a:cs typeface="+mn-cs"/>
                <a:sym typeface="Arial Narrow"/>
              </a:defRPr>
            </a:pPr>
            <a:endParaRPr sz="54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Факультет компьютерных наук / Департамент программной инженерии</a:t>
            </a:r>
            <a:endParaRPr dirty="0"/>
          </a:p>
        </p:txBody>
      </p:sp>
      <p:pic>
        <p:nvPicPr>
          <p:cNvPr id="63" name="Изображение" descr="Изображение"/>
          <p:cNvPicPr>
            <a:picLocks noChangeAspect="1"/>
          </p:cNvPicPr>
          <p:nvPr/>
        </p:nvPicPr>
        <p:blipFill>
          <a:blip r:embed="rId2" cstate="print">
            <a:extLst/>
          </a:blip>
          <a:stretch>
            <a:fillRect/>
          </a:stretch>
        </p:blipFill>
        <p:spPr>
          <a:xfrm>
            <a:off x="1226606" y="586180"/>
            <a:ext cx="1199579" cy="1199579"/>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7"/>
            <a:ext cx="21351703" cy="15809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t>РОЛИ </a:t>
            </a:r>
            <a:r>
              <a:rPr lang="ru-RU" dirty="0" smtClean="0"/>
              <a:t>В </a:t>
            </a:r>
            <a:r>
              <a:rPr lang="ru-RU" dirty="0" smtClean="0"/>
              <a:t>обеспечении </a:t>
            </a:r>
            <a:r>
              <a:rPr lang="ru-RU" dirty="0" smtClean="0"/>
              <a:t>качества и </a:t>
            </a:r>
            <a:r>
              <a:rPr lang="ru-RU" dirty="0" smtClean="0"/>
              <a:t>тестировании</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409728"/>
            <a:ext cx="21506374" cy="83529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2800">
                <a:solidFill>
                  <a:srgbClr val="253957"/>
                </a:solidFill>
                <a:latin typeface="+mn-lt"/>
                <a:ea typeface="+mn-ea"/>
                <a:cs typeface="+mn-cs"/>
                <a:sym typeface="Arial Narrow"/>
              </a:defRPr>
            </a:pPr>
            <a:endParaRPr lang="ru-RU" sz="6000" dirty="0" smtClean="0"/>
          </a:p>
          <a:p>
            <a:pPr algn="r">
              <a:defRPr sz="2800">
                <a:solidFill>
                  <a:srgbClr val="253957"/>
                </a:solidFill>
                <a:latin typeface="+mn-lt"/>
                <a:ea typeface="+mn-ea"/>
                <a:cs typeface="+mn-cs"/>
                <a:sym typeface="Arial Narrow"/>
              </a:defRPr>
            </a:pPr>
            <a:r>
              <a:rPr lang="ru-RU" sz="5400" dirty="0" smtClean="0"/>
              <a:t>«Качество </a:t>
            </a:r>
            <a:r>
              <a:rPr lang="ru-RU" sz="5400" dirty="0" smtClean="0"/>
              <a:t>— это проблема всего </a:t>
            </a:r>
            <a:r>
              <a:rPr lang="ru-RU" sz="5400" dirty="0" smtClean="0"/>
              <a:t>коллектива» </a:t>
            </a:r>
          </a:p>
          <a:p>
            <a:pPr algn="r">
              <a:defRPr sz="2800">
                <a:solidFill>
                  <a:srgbClr val="253957"/>
                </a:solidFill>
                <a:latin typeface="+mn-lt"/>
                <a:ea typeface="+mn-ea"/>
                <a:cs typeface="+mn-cs"/>
                <a:sym typeface="Arial Narrow"/>
              </a:defRPr>
            </a:pPr>
            <a:r>
              <a:rPr lang="ru-RU" sz="5400" dirty="0" smtClean="0">
                <a:solidFill>
                  <a:srgbClr val="253957"/>
                </a:solidFill>
                <a:sym typeface="Arial Narrow"/>
              </a:rPr>
              <a:t>Джеймс </a:t>
            </a:r>
            <a:r>
              <a:rPr lang="ru-RU" sz="5400" dirty="0" err="1" smtClean="0">
                <a:solidFill>
                  <a:srgbClr val="253957"/>
                </a:solidFill>
                <a:sym typeface="Arial Narrow"/>
              </a:rPr>
              <a:t>Уиттакер</a:t>
            </a:r>
            <a:r>
              <a:rPr lang="ru-RU" sz="5400" dirty="0" smtClean="0">
                <a:solidFill>
                  <a:srgbClr val="253957"/>
                </a:solidFill>
                <a:sym typeface="Arial Narrow"/>
              </a:rPr>
              <a:t> - </a:t>
            </a:r>
            <a:r>
              <a:rPr lang="ru-RU" sz="5400" dirty="0" smtClean="0">
                <a:solidFill>
                  <a:srgbClr val="253957"/>
                </a:solidFill>
                <a:sym typeface="Arial Narrow"/>
              </a:rPr>
              <a:t>«Как тестируют в </a:t>
            </a:r>
            <a:r>
              <a:rPr lang="ru-RU" sz="5400" dirty="0" err="1" smtClean="0">
                <a:solidFill>
                  <a:srgbClr val="253957"/>
                </a:solidFill>
                <a:sym typeface="Arial Narrow"/>
              </a:rPr>
              <a:t>Google</a:t>
            </a:r>
            <a:r>
              <a:rPr lang="ru-RU" sz="5400" dirty="0" smtClean="0">
                <a:solidFill>
                  <a:srgbClr val="253957"/>
                </a:solidFill>
                <a:sym typeface="Arial Narrow"/>
              </a:rPr>
              <a:t>»</a:t>
            </a:r>
            <a:r>
              <a:rPr lang="ru-RU" sz="5400" dirty="0" smtClean="0">
                <a:solidFill>
                  <a:srgbClr val="253957"/>
                </a:solidFill>
                <a:sym typeface="Arial Narrow"/>
              </a:rPr>
              <a:t> </a:t>
            </a:r>
            <a:endParaRPr lang="en-US" sz="5400" dirty="0" smtClean="0"/>
          </a:p>
          <a:p>
            <a:pPr algn="l">
              <a:defRPr sz="2800">
                <a:solidFill>
                  <a:srgbClr val="253957"/>
                </a:solidFill>
                <a:latin typeface="+mn-lt"/>
                <a:ea typeface="+mn-ea"/>
                <a:cs typeface="+mn-cs"/>
                <a:sym typeface="Arial Narrow"/>
              </a:defRPr>
            </a:pPr>
            <a:endParaRPr lang="en-US" sz="6000" dirty="0" smtClean="0"/>
          </a:p>
          <a:p>
            <a:pPr lvl="1" algn="l">
              <a:buFont typeface="Arial" pitchFamily="34" charset="0"/>
              <a:buChar char="•"/>
              <a:defRPr sz="2800">
                <a:solidFill>
                  <a:srgbClr val="253957"/>
                </a:solidFill>
                <a:latin typeface="+mn-lt"/>
                <a:ea typeface="+mn-ea"/>
                <a:cs typeface="+mn-cs"/>
                <a:sym typeface="Arial Narrow"/>
              </a:defRPr>
            </a:pPr>
            <a:r>
              <a:rPr lang="ru-RU" sz="6000" dirty="0" smtClean="0">
                <a:sym typeface="Arial Narrow"/>
              </a:rPr>
              <a:t>   Разработчик </a:t>
            </a:r>
            <a:r>
              <a:rPr lang="ru-RU" sz="6000" dirty="0" smtClean="0">
                <a:sym typeface="Arial Narrow"/>
              </a:rPr>
              <a:t>(</a:t>
            </a:r>
            <a:r>
              <a:rPr lang="en-US" sz="6000" dirty="0" smtClean="0">
                <a:sym typeface="Arial Narrow"/>
              </a:rPr>
              <a:t>Software Engineer, SWE</a:t>
            </a:r>
            <a:r>
              <a:rPr lang="en-US" sz="6000" dirty="0" smtClean="0">
                <a:sym typeface="Arial Narrow"/>
              </a:rPr>
              <a:t>)</a:t>
            </a:r>
          </a:p>
          <a:p>
            <a:pPr lvl="1" algn="l">
              <a:buFont typeface="Arial" pitchFamily="34" charset="0"/>
              <a:buChar char="•"/>
              <a:defRPr sz="2800">
                <a:solidFill>
                  <a:srgbClr val="253957"/>
                </a:solidFill>
                <a:latin typeface="+mn-lt"/>
                <a:ea typeface="+mn-ea"/>
                <a:cs typeface="+mn-cs"/>
                <a:sym typeface="Arial Narrow"/>
              </a:defRPr>
            </a:pPr>
            <a:r>
              <a:rPr lang="ru-RU" sz="6000" dirty="0" smtClean="0"/>
              <a:t>   Разработчик </a:t>
            </a:r>
            <a:r>
              <a:rPr lang="ru-RU" sz="6000" dirty="0" smtClean="0"/>
              <a:t>в тестировании (</a:t>
            </a:r>
            <a:r>
              <a:rPr lang="ru-RU" sz="6000" dirty="0" err="1" smtClean="0"/>
              <a:t>Software</a:t>
            </a:r>
            <a:r>
              <a:rPr lang="ru-RU" sz="6000" dirty="0" smtClean="0"/>
              <a:t> </a:t>
            </a:r>
            <a:r>
              <a:rPr lang="ru-RU" sz="6000" dirty="0" err="1" smtClean="0"/>
              <a:t>Engineer</a:t>
            </a:r>
            <a:r>
              <a:rPr lang="ru-RU" sz="6000" dirty="0" smtClean="0"/>
              <a:t> </a:t>
            </a:r>
            <a:r>
              <a:rPr lang="ru-RU" sz="6000" dirty="0" err="1" smtClean="0"/>
              <a:t>in</a:t>
            </a:r>
            <a:r>
              <a:rPr lang="ru-RU" sz="6000" dirty="0" smtClean="0"/>
              <a:t> </a:t>
            </a:r>
            <a:r>
              <a:rPr lang="ru-RU" sz="6000" dirty="0" err="1" smtClean="0"/>
              <a:t>Test</a:t>
            </a:r>
            <a:r>
              <a:rPr lang="ru-RU" sz="6000" dirty="0" smtClean="0"/>
              <a:t>, SET</a:t>
            </a:r>
            <a:r>
              <a:rPr lang="ru-RU" sz="6000" dirty="0" smtClean="0"/>
              <a:t>)</a:t>
            </a:r>
            <a:endParaRPr lang="en-US" sz="6000" dirty="0" smtClean="0"/>
          </a:p>
          <a:p>
            <a:pPr lvl="1" algn="l">
              <a:buFont typeface="Arial" pitchFamily="34" charset="0"/>
              <a:buChar char="•"/>
              <a:defRPr sz="2800">
                <a:solidFill>
                  <a:srgbClr val="253957"/>
                </a:solidFill>
                <a:latin typeface="+mn-lt"/>
                <a:ea typeface="+mn-ea"/>
                <a:cs typeface="+mn-cs"/>
                <a:sym typeface="Arial Narrow"/>
              </a:defRPr>
            </a:pPr>
            <a:r>
              <a:rPr lang="ru-RU" sz="6000" dirty="0" smtClean="0"/>
              <a:t>   Инженер </a:t>
            </a:r>
            <a:r>
              <a:rPr lang="ru-RU" sz="6000" dirty="0" smtClean="0"/>
              <a:t>по тестированию (</a:t>
            </a:r>
            <a:r>
              <a:rPr lang="ru-RU" sz="6000" dirty="0" err="1" smtClean="0"/>
              <a:t>Test</a:t>
            </a:r>
            <a:r>
              <a:rPr lang="ru-RU" sz="6000" dirty="0" smtClean="0"/>
              <a:t> </a:t>
            </a:r>
            <a:r>
              <a:rPr lang="ru-RU" sz="6000" dirty="0" err="1" smtClean="0"/>
              <a:t>Engineer</a:t>
            </a:r>
            <a:r>
              <a:rPr lang="ru-RU" sz="6000" dirty="0" smtClean="0"/>
              <a:t>, TE)</a:t>
            </a:r>
            <a:endParaRPr lang="en-US" sz="6000" dirty="0" smtClean="0"/>
          </a:p>
          <a:p>
            <a:pPr algn="l">
              <a:defRPr sz="2800">
                <a:solidFill>
                  <a:srgbClr val="253957"/>
                </a:solidFill>
                <a:latin typeface="+mn-lt"/>
                <a:ea typeface="+mn-ea"/>
                <a:cs typeface="+mn-cs"/>
                <a:sym typeface="Arial Narrow"/>
              </a:defRPr>
            </a:pPr>
            <a:endParaRPr sz="60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Факультет компьютерных наук / Департамент программной инженерии</a:t>
            </a:r>
            <a:endParaRPr dirty="0"/>
          </a:p>
        </p:txBody>
      </p:sp>
      <p:pic>
        <p:nvPicPr>
          <p:cNvPr id="63" name="Изображение" descr="Изображение"/>
          <p:cNvPicPr>
            <a:picLocks noChangeAspect="1"/>
          </p:cNvPicPr>
          <p:nvPr/>
        </p:nvPicPr>
        <p:blipFill>
          <a:blip r:embed="rId2" cstate="print">
            <a:extLst/>
          </a:blip>
          <a:stretch>
            <a:fillRect/>
          </a:stretch>
        </p:blipFill>
        <p:spPr>
          <a:xfrm>
            <a:off x="1226606" y="586180"/>
            <a:ext cx="1199579" cy="1199579"/>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7"/>
            <a:ext cx="21423711" cy="15809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t>МЕТОДЫ обеспечения качества и тестирования</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504768"/>
            <a:ext cx="21506374" cy="84019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1143000" indent="-1143000" algn="l">
              <a:defRPr sz="2800">
                <a:solidFill>
                  <a:srgbClr val="253957"/>
                </a:solidFill>
                <a:latin typeface="+mn-lt"/>
                <a:ea typeface="+mn-ea"/>
                <a:cs typeface="+mn-cs"/>
                <a:sym typeface="Arial Narrow"/>
              </a:defRPr>
            </a:pPr>
            <a:r>
              <a:rPr lang="ru-RU" sz="5400" dirty="0" smtClean="0"/>
              <a:t>1.  Анализ требований</a:t>
            </a:r>
          </a:p>
          <a:p>
            <a:pPr marL="1143000" indent="-1143000" algn="l">
              <a:defRPr sz="2800">
                <a:solidFill>
                  <a:srgbClr val="253957"/>
                </a:solidFill>
                <a:latin typeface="+mn-lt"/>
                <a:ea typeface="+mn-ea"/>
                <a:cs typeface="+mn-cs"/>
                <a:sym typeface="Arial Narrow"/>
              </a:defRPr>
            </a:pPr>
            <a:r>
              <a:rPr lang="ru-RU" sz="5400" dirty="0" smtClean="0"/>
              <a:t>2.  Инспекции кода</a:t>
            </a:r>
          </a:p>
          <a:p>
            <a:pPr marL="1143000" indent="-1143000" algn="l">
              <a:defRPr sz="2800">
                <a:solidFill>
                  <a:srgbClr val="253957"/>
                </a:solidFill>
                <a:latin typeface="+mn-lt"/>
                <a:ea typeface="+mn-ea"/>
                <a:cs typeface="+mn-cs"/>
                <a:sym typeface="Arial Narrow"/>
              </a:defRPr>
            </a:pPr>
            <a:r>
              <a:rPr lang="ru-RU" sz="5400" dirty="0" smtClean="0"/>
              <a:t>3.  Статический анализ</a:t>
            </a:r>
          </a:p>
          <a:p>
            <a:pPr marL="1143000" indent="-1143000" algn="l">
              <a:defRPr sz="2800">
                <a:solidFill>
                  <a:srgbClr val="253957"/>
                </a:solidFill>
                <a:latin typeface="+mn-lt"/>
                <a:ea typeface="+mn-ea"/>
                <a:cs typeface="+mn-cs"/>
                <a:sym typeface="Arial Narrow"/>
              </a:defRPr>
            </a:pPr>
            <a:r>
              <a:rPr lang="ru-RU" sz="5400" dirty="0" smtClean="0"/>
              <a:t>4.  Функциональное тестирование</a:t>
            </a:r>
          </a:p>
          <a:p>
            <a:pPr marL="1143000" lvl="1" indent="-1143000" algn="l">
              <a:defRPr sz="2800">
                <a:solidFill>
                  <a:srgbClr val="253957"/>
                </a:solidFill>
                <a:latin typeface="+mn-lt"/>
                <a:ea typeface="+mn-ea"/>
                <a:cs typeface="+mn-cs"/>
                <a:sym typeface="Arial Narrow"/>
              </a:defRPr>
            </a:pPr>
            <a:r>
              <a:rPr lang="ru-RU" sz="5400" dirty="0" smtClean="0"/>
              <a:t>        		4.1.  Ручное</a:t>
            </a:r>
          </a:p>
          <a:p>
            <a:pPr marL="1143000" indent="-1143000" algn="l">
              <a:defRPr sz="2800">
                <a:solidFill>
                  <a:srgbClr val="253957"/>
                </a:solidFill>
                <a:latin typeface="+mn-lt"/>
                <a:ea typeface="+mn-ea"/>
                <a:cs typeface="+mn-cs"/>
                <a:sym typeface="Arial Narrow"/>
              </a:defRPr>
            </a:pPr>
            <a:r>
              <a:rPr lang="ru-RU" sz="5400" dirty="0" smtClean="0"/>
              <a:t>       		     4.2.  </a:t>
            </a:r>
            <a:r>
              <a:rPr lang="ru-RU" sz="5400" dirty="0" err="1" smtClean="0"/>
              <a:t>Автоматизированое</a:t>
            </a:r>
            <a:endParaRPr lang="ru-RU" sz="5400" dirty="0" smtClean="0"/>
          </a:p>
          <a:p>
            <a:pPr marL="1143000" indent="-1143000" algn="l">
              <a:defRPr sz="2800">
                <a:solidFill>
                  <a:srgbClr val="253957"/>
                </a:solidFill>
                <a:latin typeface="+mn-lt"/>
                <a:ea typeface="+mn-ea"/>
                <a:cs typeface="+mn-cs"/>
                <a:sym typeface="Arial Narrow"/>
              </a:defRPr>
            </a:pPr>
            <a:r>
              <a:rPr lang="ru-RU" sz="5400" dirty="0" smtClean="0"/>
              <a:t>                             4.2.1.  Модульное</a:t>
            </a:r>
          </a:p>
          <a:p>
            <a:pPr marL="1143000" indent="-1143000" algn="l">
              <a:defRPr sz="2800">
                <a:solidFill>
                  <a:srgbClr val="253957"/>
                </a:solidFill>
                <a:latin typeface="+mn-lt"/>
                <a:ea typeface="+mn-ea"/>
                <a:cs typeface="+mn-cs"/>
                <a:sym typeface="Arial Narrow"/>
              </a:defRPr>
            </a:pPr>
            <a:r>
              <a:rPr lang="ru-RU" sz="5400" dirty="0" smtClean="0">
                <a:solidFill>
                  <a:srgbClr val="253957"/>
                </a:solidFill>
                <a:sym typeface="Arial Narrow"/>
              </a:rPr>
              <a:t>                             4.2.2.  Интеграционное</a:t>
            </a:r>
            <a:endParaRPr lang="ru-RU" sz="5400" dirty="0" smtClean="0"/>
          </a:p>
          <a:p>
            <a:pPr marL="1143000" indent="-1143000" algn="l">
              <a:defRPr sz="2800">
                <a:solidFill>
                  <a:srgbClr val="253957"/>
                </a:solidFill>
                <a:latin typeface="+mn-lt"/>
                <a:ea typeface="+mn-ea"/>
                <a:cs typeface="+mn-cs"/>
                <a:sym typeface="Arial Narrow"/>
              </a:defRPr>
            </a:pPr>
            <a:r>
              <a:rPr lang="ru-RU" sz="5400" dirty="0" smtClean="0"/>
              <a:t>                             4.2.3.  Системное</a:t>
            </a:r>
          </a:p>
          <a:p>
            <a:pPr marL="1143000" indent="-1143000" algn="l">
              <a:defRPr sz="2800">
                <a:solidFill>
                  <a:srgbClr val="253957"/>
                </a:solidFill>
                <a:latin typeface="+mn-lt"/>
                <a:ea typeface="+mn-ea"/>
                <a:cs typeface="+mn-cs"/>
                <a:sym typeface="Arial Narrow"/>
              </a:defRPr>
            </a:pPr>
            <a:r>
              <a:rPr lang="ru-RU" sz="5400" dirty="0" smtClean="0"/>
              <a:t>5. Тестирование производительности / нагрузочное тестирование</a:t>
            </a:r>
            <a:endParaRPr sz="54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Факультет компьютерных наук / Департамент программной инженерии</a:t>
            </a:r>
            <a:endParaRPr dirty="0"/>
          </a:p>
        </p:txBody>
      </p:sp>
      <p:pic>
        <p:nvPicPr>
          <p:cNvPr id="63" name="Изображение" descr="Изображение"/>
          <p:cNvPicPr>
            <a:picLocks noChangeAspect="1"/>
          </p:cNvPicPr>
          <p:nvPr/>
        </p:nvPicPr>
        <p:blipFill>
          <a:blip r:embed="rId2" cstate="print">
            <a:extLst/>
          </a:blip>
          <a:stretch>
            <a:fillRect/>
          </a:stretch>
        </p:blipFill>
        <p:spPr>
          <a:xfrm>
            <a:off x="1226606" y="586180"/>
            <a:ext cx="1199579" cy="1199579"/>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7"/>
            <a:ext cx="16073440" cy="15809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t>РАБОТА С требованиями</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409728"/>
            <a:ext cx="21506374" cy="83529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2800">
                <a:solidFill>
                  <a:srgbClr val="253957"/>
                </a:solidFill>
                <a:latin typeface="+mn-lt"/>
                <a:ea typeface="+mn-ea"/>
                <a:cs typeface="+mn-cs"/>
                <a:sym typeface="Arial Narrow"/>
              </a:defRPr>
            </a:pPr>
            <a:endParaRPr lang="ru-RU" sz="6000" dirty="0" smtClean="0"/>
          </a:p>
          <a:p>
            <a:pPr marL="1143000" indent="-1143000" algn="l">
              <a:buFont typeface="+mj-lt"/>
              <a:buAutoNum type="arabicPeriod"/>
              <a:defRPr sz="2800">
                <a:solidFill>
                  <a:srgbClr val="253957"/>
                </a:solidFill>
                <a:latin typeface="+mn-lt"/>
                <a:ea typeface="+mn-ea"/>
                <a:cs typeface="+mn-cs"/>
                <a:sym typeface="Arial Narrow"/>
              </a:defRPr>
            </a:pPr>
            <a:r>
              <a:rPr lang="ru-RU" sz="6000" dirty="0" smtClean="0"/>
              <a:t>Спецификация требований</a:t>
            </a:r>
          </a:p>
          <a:p>
            <a:pPr marL="1143000" indent="-1143000" algn="l">
              <a:buFont typeface="+mj-lt"/>
              <a:buAutoNum type="arabicPeriod"/>
              <a:defRPr sz="2800">
                <a:solidFill>
                  <a:srgbClr val="253957"/>
                </a:solidFill>
                <a:latin typeface="+mn-lt"/>
                <a:ea typeface="+mn-ea"/>
                <a:cs typeface="+mn-cs"/>
                <a:sym typeface="Arial Narrow"/>
              </a:defRPr>
            </a:pPr>
            <a:r>
              <a:rPr lang="ru-RU" sz="6000" dirty="0" smtClean="0"/>
              <a:t>Цель проекта</a:t>
            </a:r>
          </a:p>
          <a:p>
            <a:pPr marL="1143000" indent="-1143000" algn="l">
              <a:buFont typeface="+mj-lt"/>
              <a:buAutoNum type="arabicPeriod"/>
              <a:defRPr sz="2800">
                <a:solidFill>
                  <a:srgbClr val="253957"/>
                </a:solidFill>
                <a:latin typeface="+mn-lt"/>
                <a:ea typeface="+mn-ea"/>
                <a:cs typeface="+mn-cs"/>
                <a:sym typeface="Arial Narrow"/>
              </a:defRPr>
            </a:pPr>
            <a:r>
              <a:rPr lang="ru-RU" sz="6000" dirty="0" smtClean="0"/>
              <a:t>Архитектура</a:t>
            </a:r>
          </a:p>
          <a:p>
            <a:pPr marL="1143000" indent="-1143000" algn="l">
              <a:buFont typeface="+mj-lt"/>
              <a:buAutoNum type="arabicPeriod"/>
              <a:defRPr sz="2800">
                <a:solidFill>
                  <a:srgbClr val="253957"/>
                </a:solidFill>
                <a:latin typeface="+mn-lt"/>
                <a:ea typeface="+mn-ea"/>
                <a:cs typeface="+mn-cs"/>
                <a:sym typeface="Arial Narrow"/>
              </a:defRPr>
            </a:pPr>
            <a:r>
              <a:rPr lang="ru-RU" sz="6000" dirty="0" smtClean="0"/>
              <a:t>Функциональные и нефункциональные требования</a:t>
            </a:r>
            <a:endParaRPr lang="ru-RU" sz="6000" dirty="0" smtClean="0"/>
          </a:p>
          <a:p>
            <a:pPr marL="1143000" indent="-1143000" algn="l">
              <a:buFont typeface="+mj-lt"/>
              <a:buAutoNum type="arabicPeriod"/>
              <a:defRPr sz="2800">
                <a:solidFill>
                  <a:srgbClr val="253957"/>
                </a:solidFill>
                <a:latin typeface="+mn-lt"/>
                <a:ea typeface="+mn-ea"/>
                <a:cs typeface="+mn-cs"/>
                <a:sym typeface="Arial Narrow"/>
              </a:defRPr>
            </a:pPr>
            <a:r>
              <a:rPr lang="ru-RU" sz="6000" dirty="0" smtClean="0"/>
              <a:t>Неполнота / противоречивость</a:t>
            </a:r>
            <a:endParaRPr lang="ru-RU" sz="6000" dirty="0" smtClean="0"/>
          </a:p>
          <a:p>
            <a:pPr algn="l">
              <a:defRPr sz="2800">
                <a:solidFill>
                  <a:srgbClr val="253957"/>
                </a:solidFill>
                <a:latin typeface="+mn-lt"/>
                <a:ea typeface="+mn-ea"/>
                <a:cs typeface="+mn-cs"/>
                <a:sym typeface="Arial Narrow"/>
              </a:defRPr>
            </a:pPr>
            <a:endParaRPr sz="60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Факультет компьютерных наук / Департамент программной инженерии</a:t>
            </a:r>
            <a:endParaRPr dirty="0"/>
          </a:p>
        </p:txBody>
      </p:sp>
      <p:pic>
        <p:nvPicPr>
          <p:cNvPr id="63" name="Изображение" descr="Изображение"/>
          <p:cNvPicPr>
            <a:picLocks noChangeAspect="1"/>
          </p:cNvPicPr>
          <p:nvPr/>
        </p:nvPicPr>
        <p:blipFill>
          <a:blip r:embed="rId2" cstate="print">
            <a:extLst/>
          </a:blip>
          <a:stretch>
            <a:fillRect/>
          </a:stretch>
        </p:blipFill>
        <p:spPr>
          <a:xfrm>
            <a:off x="1226606" y="586180"/>
            <a:ext cx="1199579" cy="1199579"/>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1567727"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defRPr sz="7000" b="1" cap="all">
                <a:solidFill>
                  <a:srgbClr val="253957"/>
                </a:solidFill>
                <a:latin typeface="+mn-lt"/>
                <a:ea typeface="+mn-ea"/>
                <a:cs typeface="+mn-cs"/>
                <a:sym typeface="Arial Narrow"/>
              </a:defRPr>
            </a:pPr>
            <a:r>
              <a:rPr lang="ru-RU" dirty="0" smtClean="0"/>
              <a:t>литература</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5777880"/>
            <a:ext cx="21506374" cy="67457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514350" indent="-514350" algn="l">
              <a:buFont typeface="+mj-lt"/>
              <a:buAutoNum type="arabicPeriod"/>
              <a:defRPr sz="2800">
                <a:solidFill>
                  <a:srgbClr val="253957"/>
                </a:solidFill>
                <a:latin typeface="+mn-lt"/>
                <a:ea typeface="+mn-ea"/>
                <a:cs typeface="+mn-cs"/>
                <a:sym typeface="Arial Narrow"/>
              </a:defRPr>
            </a:pPr>
            <a:r>
              <a:rPr lang="ru-RU" sz="6000" dirty="0" smtClean="0"/>
              <a:t>	Джеймс </a:t>
            </a:r>
            <a:r>
              <a:rPr lang="ru-RU" sz="6000" dirty="0" err="1" smtClean="0"/>
              <a:t>Уиттакер</a:t>
            </a:r>
            <a:r>
              <a:rPr lang="ru-RU" sz="6000" dirty="0" smtClean="0"/>
              <a:t> – «Как тестируют в </a:t>
            </a:r>
            <a:r>
              <a:rPr lang="ru-RU" sz="6000" dirty="0" err="1" smtClean="0"/>
              <a:t>Google</a:t>
            </a:r>
            <a:r>
              <a:rPr lang="ru-RU" sz="6000" dirty="0" smtClean="0"/>
              <a:t>»</a:t>
            </a:r>
          </a:p>
          <a:p>
            <a:pPr marL="514350" indent="-514350" algn="l">
              <a:buFont typeface="+mj-lt"/>
              <a:buAutoNum type="arabicPeriod"/>
              <a:defRPr sz="2800">
                <a:solidFill>
                  <a:srgbClr val="253957"/>
                </a:solidFill>
                <a:latin typeface="+mn-lt"/>
                <a:ea typeface="+mn-ea"/>
                <a:cs typeface="+mn-cs"/>
                <a:sym typeface="Arial Narrow"/>
              </a:defRPr>
            </a:pPr>
            <a:r>
              <a:rPr lang="ru-RU" sz="6000" dirty="0" smtClean="0"/>
              <a:t>	Стив </a:t>
            </a:r>
            <a:r>
              <a:rPr lang="ru-RU" sz="6000" dirty="0" err="1" smtClean="0"/>
              <a:t>Макконнелл</a:t>
            </a:r>
            <a:r>
              <a:rPr lang="ru-RU" sz="6000" dirty="0" smtClean="0"/>
              <a:t> – «Совершенный код»</a:t>
            </a:r>
          </a:p>
          <a:p>
            <a:pPr marL="514350" indent="-514350" algn="l">
              <a:buFont typeface="+mj-lt"/>
              <a:buAutoNum type="arabicPeriod"/>
              <a:defRPr sz="2800">
                <a:solidFill>
                  <a:srgbClr val="253957"/>
                </a:solidFill>
                <a:latin typeface="+mn-lt"/>
                <a:ea typeface="+mn-ea"/>
                <a:cs typeface="+mn-cs"/>
                <a:sym typeface="Arial Narrow"/>
              </a:defRPr>
            </a:pPr>
            <a:r>
              <a:rPr lang="ru-RU" sz="6000" dirty="0" smtClean="0"/>
              <a:t>	Борис </a:t>
            </a:r>
            <a:r>
              <a:rPr lang="ru-RU" sz="6000" dirty="0" err="1" smtClean="0"/>
              <a:t>Бейзер</a:t>
            </a:r>
            <a:r>
              <a:rPr lang="ru-RU" sz="6000" dirty="0" smtClean="0"/>
              <a:t> – «Тестирование черного ящика. Технологии функционального тестирования программного обеспечения и систем»</a:t>
            </a:r>
          </a:p>
          <a:p>
            <a:pPr marL="514350" indent="-514350" algn="l">
              <a:buFont typeface="+mj-lt"/>
              <a:buAutoNum type="arabicPeriod"/>
              <a:defRPr sz="2800">
                <a:solidFill>
                  <a:srgbClr val="253957"/>
                </a:solidFill>
                <a:latin typeface="+mn-lt"/>
                <a:ea typeface="+mn-ea"/>
                <a:cs typeface="+mn-cs"/>
                <a:sym typeface="Arial Narrow"/>
              </a:defRPr>
            </a:pPr>
            <a:r>
              <a:rPr lang="ru-RU" sz="6000" dirty="0" smtClean="0"/>
              <a:t>	</a:t>
            </a:r>
            <a:r>
              <a:rPr lang="ru-RU" sz="6000" dirty="0" err="1" smtClean="0"/>
              <a:t>Иан</a:t>
            </a:r>
            <a:r>
              <a:rPr lang="ru-RU" sz="6000" dirty="0" smtClean="0"/>
              <a:t> </a:t>
            </a:r>
            <a:r>
              <a:rPr lang="ru-RU" sz="6000" dirty="0" err="1" smtClean="0"/>
              <a:t>Соммервилл</a:t>
            </a:r>
            <a:r>
              <a:rPr lang="ru-RU" sz="6000" dirty="0" smtClean="0"/>
              <a:t> – «Инженерия программного обеспечения»</a:t>
            </a:r>
          </a:p>
          <a:p>
            <a:pPr algn="l">
              <a:defRPr sz="2800">
                <a:solidFill>
                  <a:srgbClr val="253957"/>
                </a:solidFill>
                <a:latin typeface="+mn-lt"/>
                <a:ea typeface="+mn-ea"/>
                <a:cs typeface="+mn-cs"/>
                <a:sym typeface="Arial Narrow"/>
              </a:defRPr>
            </a:pPr>
            <a:endParaRPr lang="ru-RU"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Факультет компьютерных наук / Департамент программной инженерии</a:t>
            </a:r>
            <a:endParaRPr dirty="0"/>
          </a:p>
        </p:txBody>
      </p:sp>
      <p:pic>
        <p:nvPicPr>
          <p:cNvPr id="63" name="Изображение" descr="Изображение"/>
          <p:cNvPicPr>
            <a:picLocks noChangeAspect="1"/>
          </p:cNvPicPr>
          <p:nvPr/>
        </p:nvPicPr>
        <p:blipFill>
          <a:blip r:embed="rId2" cstate="print">
            <a:extLst/>
          </a:blip>
          <a:stretch>
            <a:fillRect/>
          </a:stretch>
        </p:blipFill>
        <p:spPr>
          <a:xfrm>
            <a:off x="1226606" y="586180"/>
            <a:ext cx="1199579" cy="1199579"/>
          </a:xfrm>
          <a:prstGeom prst="rect">
            <a:avLst/>
          </a:prstGeom>
          <a:ln w="12700">
            <a:miter lim="400000"/>
          </a:ln>
        </p:spPr>
      </p:pic>
    </p:spTree>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297</TotalTime>
  <Words>304</Words>
  <Application>Microsoft Office PowerPoint</Application>
  <PresentationFormat>Произвольный</PresentationFormat>
  <Paragraphs>83</Paragraphs>
  <Slides>10</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10</vt:i4>
      </vt:variant>
    </vt:vector>
  </HeadingPairs>
  <TitlesOfParts>
    <vt:vector size="11" baseType="lpstr">
      <vt:lpstr>White</vt:lpstr>
      <vt:lpstr>Слайд 1</vt:lpstr>
      <vt:lpstr>Слайд 2</vt:lpstr>
      <vt:lpstr>Слайд 3</vt:lpstr>
      <vt:lpstr>Слайд 4</vt:lpstr>
      <vt:lpstr>Слайд 5</vt:lpstr>
      <vt:lpstr>Слайд 6</vt:lpstr>
      <vt:lpstr>Слайд 7</vt:lpstr>
      <vt:lpstr>Слайд 8</vt:lpstr>
      <vt:lpstr>Слайд 9</vt:lpstr>
      <vt:lpstr>Слайд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Andrew</cp:lastModifiedBy>
  <cp:revision>8</cp:revision>
  <dcterms:modified xsi:type="dcterms:W3CDTF">2018-09-08T12:48:00Z</dcterms:modified>
</cp:coreProperties>
</file>