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8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24384000" cy="13716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852" y="-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230080" y="-37440"/>
            <a:ext cx="19216080" cy="137142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AAAAAFTYn_XTYjzGzIP96w" TargetMode="External"/><Relationship Id="rId2" Type="http://schemas.openxmlformats.org/officeDocument/2006/relationships/hyperlink" Target="mailto:andrewt0301@yandex.ru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github.com/andrewt0301/QA_Testing_Cours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pras.ru/" TargetMode="External"/><Relationship Id="rId2" Type="http://schemas.openxmlformats.org/officeDocument/2006/relationships/hyperlink" Target="https://smartbear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s://www.huawei.com/" TargetMode="External"/><Relationship Id="rId4" Type="http://schemas.openxmlformats.org/officeDocument/2006/relationships/hyperlink" Target="https://1c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200" cy="2570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2560" cy="1171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Семинар 1: Вводное занятие</a:t>
            </a:r>
            <a:endParaRPr lang="ru-RU" sz="6000" b="0" strike="noStrike" spc="-1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1720" cy="1422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200" b="1" strike="noStrike" spc="-1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r>
              <a:t/>
            </a:r>
            <a:br/>
            <a:r>
              <a:rPr lang="ru-RU" sz="4200" b="1" strike="noStrike" spc="-1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lang="ru-RU" sz="4200" b="0" strike="noStrike" spc="-1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0560" cy="62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1840" y="1330560"/>
            <a:ext cx="2734200" cy="26438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ТЕСТИРОВАНИЕ 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7" name="Изображение_1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1296720" y="5472000"/>
            <a:ext cx="18933840" cy="46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Тестированием называется проверка соответствия поведения проверяемой системы требованиям, выполняемая по результатам реальной работы этой системы в некотором конечном наборе специально созданных ситуаций. При этом проверяемая система обычно называется тестируемой системой (system under test или SUT по-английски).</a:t>
            </a:r>
            <a:endParaRPr lang="ru-RU" sz="5000" b="0" strike="noStrike" spc="-1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5408000" y="10008000"/>
            <a:ext cx="4245840" cy="11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  <a:ea typeface="DejaVu Sans"/>
              </a:rPr>
              <a:t>SWEBOK</a:t>
            </a:r>
            <a:endParaRPr lang="ru-RU" sz="5000" b="0" strike="noStrike" spc="-1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1FDD734-0C84-4455-A6D1-1C85AE48E986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10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Методы контроля качества ПО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4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936000" y="4320000"/>
            <a:ext cx="18468000" cy="89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Верификация</a:t>
            </a:r>
            <a:endParaRPr lang="ru-RU" sz="5000" b="0" strike="noStrike" spc="-1">
              <a:latin typeface="Arial"/>
            </a:endParaRPr>
          </a:p>
          <a:p>
            <a:pPr marL="861840" lvl="1" indent="-32076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Проверяется за счет сопоставления его с другим артефактом, на основе которого первый должен был быть разработан или которому он должен соответствовать </a:t>
            </a:r>
            <a:endParaRPr lang="ru-RU" sz="50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Валидация</a:t>
            </a:r>
            <a:endParaRPr lang="ru-RU" sz="5000" b="0" strike="noStrike" spc="-1">
              <a:latin typeface="Arial"/>
            </a:endParaRPr>
          </a:p>
          <a:p>
            <a:pPr marL="861840" lvl="1" indent="-32076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Обозначает проверку некоторого артефакта разработки на соответствие конечным целям, для достижения которых это ПО предназначено, т. е., нуждам и потребностям его пользователей и заказчиков.</a:t>
            </a:r>
            <a:endParaRPr lang="ru-RU" sz="50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78A16E5-A9E4-47D7-9A14-E2A25D04BE02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11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22CB8EE-65E4-4574-9429-877B70E4C888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12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78" name="Рисунок 177"/>
          <p:cNvPicPr/>
          <p:nvPr/>
        </p:nvPicPr>
        <p:blipFill>
          <a:blip r:embed="rId2" cstate="print"/>
          <a:stretch/>
        </p:blipFill>
        <p:spPr>
          <a:xfrm>
            <a:off x="1799640" y="720000"/>
            <a:ext cx="20016360" cy="123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ВИДЫ ОШИБОК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3" name="Изображение_0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184" name="Table 5"/>
          <p:cNvGraphicFramePr/>
          <p:nvPr/>
        </p:nvGraphicFramePr>
        <p:xfrm>
          <a:off x="1370160" y="4531320"/>
          <a:ext cx="17170200" cy="8679600"/>
        </p:xfrm>
        <a:graphic>
          <a:graphicData uri="http://schemas.openxmlformats.org/drawingml/2006/table">
            <a:tbl>
              <a:tblPr/>
              <a:tblGrid>
                <a:gridCol w="1995840"/>
                <a:gridCol w="15174360"/>
              </a:tblGrid>
              <a:tr h="272340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defect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Иногда, хотя и достаточно редко, так называют произвольный дефект программной системы, будь то сбой, полностью разрушающий данные системы, неточно прорисованная буква на кнопке графического интерфейса пользователя или нестандартное форматирование исходного кода. 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61640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failure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Часто ошибкой или сбоем называют наблюдаемое нарушение требований, проявляющееся при некотором сценарии работы рассматриваемой системы. 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16864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 fault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Ошибка в коде программы, вызывающая сбой, и состоящая в неправильном использовании какой-то конструкции языка программирования, употреблении лишней конструкции или в пропуске необходимой. 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17116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error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Ошибка аналитика, архитектора или программиста, заключающаяся в неправильном понимании определенного требования или ограничения, в том, что какое-то требование забыто, или, наоборот, используется лишнее требование. 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5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8F84E02-70E5-40D5-BBEC-B782205DCA8E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13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7" name="Рисунок 186"/>
          <p:cNvPicPr/>
          <p:nvPr/>
        </p:nvPicPr>
        <p:blipFill>
          <a:blip r:embed="rId2" cstate="print"/>
          <a:stretch/>
        </p:blipFill>
        <p:spPr>
          <a:xfrm>
            <a:off x="5400000" y="2880000"/>
            <a:ext cx="18070560" cy="1051056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Верификация и валидация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0" name="Изображение_2" descr="Изображение"/>
          <p:cNvPicPr/>
          <p:nvPr/>
        </p:nvPicPr>
        <p:blipFill>
          <a:blip r:embed="rId3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6DDA3DF-6F70-42B2-A25B-16BBEFCD0868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14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ТЕСТИРОВАНИЕ в процессе разработки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200960" y="4504680"/>
            <a:ext cx="21504600" cy="8400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1143000" indent="-1141200">
              <a:lnSpc>
                <a:spcPct val="2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1.  	Анализ требований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Разработка тестового плана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Разработка тестов разного уровня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Тестирование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200000"/>
              </a:lnSpc>
              <a:buClr>
                <a:srgbClr val="002060"/>
              </a:buClr>
              <a:buFont typeface="StarSymbol"/>
              <a:buAutoNum type="arabicPeriod" startAt="2"/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Анализ результатов тестирования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6" name="Изображение_3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97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94D37EA-EDA6-4A5A-BF5D-76D8FD1C71BD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15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Некоторые РОЛИ В обеспечении качества и тестировании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432000" lvl="1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lang="ru-RU" sz="44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Разработчик</a:t>
            </a: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(</a:t>
            </a:r>
            <a:r>
              <a:rPr lang="en-US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Software Engineer, SWE)</a:t>
            </a:r>
            <a:endParaRPr lang="ru-RU" sz="4400" b="0" strike="noStrike" spc="-1">
              <a:latin typeface="Arial"/>
            </a:endParaRPr>
          </a:p>
          <a:p>
            <a:pPr marL="432000" lvl="1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lang="ru-RU" sz="44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Разработчик в тестировании </a:t>
            </a: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(Software Engineer in Test, SET)</a:t>
            </a:r>
            <a:endParaRPr lang="ru-RU" sz="4400" b="0" strike="noStrike" spc="-1">
              <a:latin typeface="Arial"/>
            </a:endParaRPr>
          </a:p>
          <a:p>
            <a:pPr marL="432000" lvl="1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lang="ru-RU" sz="44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Инженер по тестированию </a:t>
            </a: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(Test Engineer, TE)</a:t>
            </a:r>
            <a:endParaRPr lang="ru-RU" sz="4400" b="0" strike="noStrike" spc="-1">
              <a:latin typeface="Arial"/>
            </a:endParaRPr>
          </a:p>
          <a:p>
            <a:pPr marL="432000" lvl="1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lang="ru-RU" sz="44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Инженер по требованиям</a:t>
            </a:r>
            <a:endParaRPr lang="ru-RU" sz="4400" b="0" strike="noStrike" spc="-1">
              <a:latin typeface="Arial"/>
            </a:endParaRPr>
          </a:p>
          <a:p>
            <a:pPr marL="432000" lvl="1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lang="ru-RU" sz="44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Site Reliability Engineering (SRE)</a:t>
            </a:r>
            <a:endParaRPr lang="ru-RU" sz="4400" b="0" strike="noStrike" spc="-1">
              <a:latin typeface="Arial"/>
            </a:endParaRPr>
          </a:p>
          <a:p>
            <a:pPr marL="432000" lvl="1" indent="228600">
              <a:lnSpc>
                <a:spcPct val="200000"/>
              </a:lnSpc>
              <a:buClr>
                <a:srgbClr val="253957"/>
              </a:buClr>
              <a:buFont typeface="Arial"/>
              <a:buChar char="•"/>
            </a:pPr>
            <a:r>
              <a:rPr lang="ru-RU" sz="4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  </a:t>
            </a:r>
            <a:r>
              <a:rPr lang="ru-RU" sz="44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DevOps</a:t>
            </a:r>
            <a:endParaRPr lang="ru-RU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2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03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6F7DA63-3996-4346-9087-1A33497ECDE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16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1209600" y="2972880"/>
            <a:ext cx="21421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МЕТОДЫ обеспечения качества и тестирования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200960" y="4504680"/>
            <a:ext cx="21504600" cy="8400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1.  Анализ требований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2.  Инспекции кода 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3.  Статический анализ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4.  Функциональное тестирование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        		4.1.  Ручное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       		     4.2.  Автоматизированное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                             4.2.1.  Модульное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                             4.2.2.  Интеграционное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                             4.2.3.  Системное</a:t>
            </a:r>
            <a:endParaRPr lang="ru-RU" sz="54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54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5. Тестирование производительности / нагрузочное тестирование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8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09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D643C20-4B4C-46B5-8304-5501DCEC4E04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17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Требования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3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1081080" y="4968000"/>
            <a:ext cx="18141480" cy="87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66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Требования к программному обеспечению — совокупность утверждений относительно атрибутов, свойств или качеств программной системы, подлежащей реализации.</a:t>
            </a:r>
            <a:endParaRPr lang="ru-RU" sz="6600" b="0" strike="noStrike" spc="-1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BA633B7-D3FB-4B73-8A6C-8200610C9666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18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Представления требований</a:t>
            </a:r>
            <a:endParaRPr lang="ru-RU" sz="7000" b="0" strike="noStrike" spc="-1">
              <a:latin typeface="Arial"/>
            </a:endParaRPr>
          </a:p>
        </p:txBody>
      </p:sp>
      <p:pic>
        <p:nvPicPr>
          <p:cNvPr id="218" name="Рисунок 217"/>
          <p:cNvPicPr/>
          <p:nvPr/>
        </p:nvPicPr>
        <p:blipFill>
          <a:blip r:embed="rId2" cstate="print"/>
          <a:srcRect l="13795" t="21887" r="64665" b="44460"/>
          <a:stretch/>
        </p:blipFill>
        <p:spPr>
          <a:xfrm>
            <a:off x="2376000" y="7040160"/>
            <a:ext cx="4764240" cy="4647960"/>
          </a:xfrm>
          <a:prstGeom prst="rect">
            <a:avLst/>
          </a:prstGeom>
          <a:ln>
            <a:noFill/>
          </a:ln>
        </p:spPr>
      </p:pic>
      <p:pic>
        <p:nvPicPr>
          <p:cNvPr id="219" name="Рисунок 218"/>
          <p:cNvPicPr/>
          <p:nvPr/>
        </p:nvPicPr>
        <p:blipFill>
          <a:blip r:embed="rId3" cstate="print"/>
          <a:stretch/>
        </p:blipFill>
        <p:spPr>
          <a:xfrm>
            <a:off x="6656400" y="5609880"/>
            <a:ext cx="8657280" cy="4384800"/>
          </a:xfrm>
          <a:prstGeom prst="rect">
            <a:avLst/>
          </a:prstGeom>
          <a:ln>
            <a:noFill/>
          </a:ln>
        </p:spPr>
      </p:pic>
      <p:pic>
        <p:nvPicPr>
          <p:cNvPr id="220" name="Рисунок 219"/>
          <p:cNvPicPr/>
          <p:nvPr/>
        </p:nvPicPr>
        <p:blipFill>
          <a:blip r:embed="rId4" cstate="print"/>
          <a:srcRect l="21691" t="34517" r="29382" b="42775"/>
          <a:stretch/>
        </p:blipFill>
        <p:spPr>
          <a:xfrm>
            <a:off x="5339880" y="8984160"/>
            <a:ext cx="13696560" cy="3974400"/>
          </a:xfrm>
          <a:prstGeom prst="rect">
            <a:avLst/>
          </a:prstGeom>
          <a:ln>
            <a:noFill/>
          </a:ln>
        </p:spPr>
      </p:pic>
      <p:pic>
        <p:nvPicPr>
          <p:cNvPr id="221" name="Рисунок 220"/>
          <p:cNvPicPr/>
          <p:nvPr/>
        </p:nvPicPr>
        <p:blipFill>
          <a:blip r:embed="rId5" cstate="print"/>
          <a:srcRect l="25907" t="8403" r="40443" b="56246"/>
          <a:stretch/>
        </p:blipFill>
        <p:spPr>
          <a:xfrm>
            <a:off x="14940000" y="8531280"/>
            <a:ext cx="6747840" cy="4427280"/>
          </a:xfrm>
          <a:prstGeom prst="rect">
            <a:avLst/>
          </a:prstGeom>
          <a:ln>
            <a:noFill/>
          </a:ln>
        </p:spPr>
      </p:pic>
      <p:pic>
        <p:nvPicPr>
          <p:cNvPr id="222" name="Рисунок 221"/>
          <p:cNvPicPr/>
          <p:nvPr/>
        </p:nvPicPr>
        <p:blipFill>
          <a:blip r:embed="rId6" cstate="print"/>
          <a:srcRect l="3681" t="25052" r="74772" b="52239"/>
          <a:stretch/>
        </p:blipFill>
        <p:spPr>
          <a:xfrm>
            <a:off x="16589880" y="3960000"/>
            <a:ext cx="6149520" cy="404856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5" name="Изображение_7" descr="Изображение"/>
          <p:cNvPicPr/>
          <p:nvPr/>
        </p:nvPicPr>
        <p:blipFill>
          <a:blip r:embed="rId7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8A2E5A8-3DE4-424E-B020-C5CBABD36721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19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002060"/>
                </a:solidFill>
                <a:latin typeface="Arial Narrow"/>
                <a:ea typeface="Arial Narrow"/>
              </a:rPr>
              <a:t>Информация о преподавателе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00960" y="4625640"/>
            <a:ext cx="21504600" cy="7895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5400" b="1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Татарников Андрей Дмитриевич</a:t>
            </a:r>
            <a:endParaRPr lang="en-US" sz="5400" b="1" i="1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>
              <a:lnSpc>
                <a:spcPct val="100000"/>
              </a:lnSpc>
            </a:pPr>
            <a:endParaRPr lang="ru-RU" sz="5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400" u="sng" spc="-1" dirty="0" smtClean="0">
                <a:solidFill>
                  <a:srgbClr val="0000FF"/>
                </a:solidFill>
                <a:latin typeface="Arial Narrow"/>
                <a:ea typeface="Arial Narrow"/>
              </a:rPr>
              <a:t>atatarnikov</a:t>
            </a:r>
            <a:r>
              <a:rPr lang="en-US" sz="5400" b="0" u="sng" strike="noStrike" spc="-1" dirty="0" smtClean="0">
                <a:solidFill>
                  <a:srgbClr val="0000FF"/>
                </a:solidFill>
                <a:uFillTx/>
                <a:latin typeface="Arial Narrow"/>
                <a:ea typeface="Arial Narrow"/>
              </a:rPr>
              <a:t>@hse.ru</a:t>
            </a:r>
            <a:endParaRPr lang="ru-RU" sz="5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400" b="0" u="sng" strike="noStrike" spc="-1" dirty="0" smtClean="0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andrewt0301@yandex.ru</a:t>
            </a:r>
            <a:r>
              <a:rPr lang="en-US" sz="5400" b="0" strike="noStrike" spc="-1" dirty="0" smtClean="0">
                <a:solidFill>
                  <a:srgbClr val="FF0000"/>
                </a:solidFill>
                <a:uFillTx/>
                <a:latin typeface="Arial Narrow"/>
                <a:ea typeface="Arial Narrow"/>
              </a:rPr>
              <a:t> </a:t>
            </a:r>
            <a:r>
              <a:rPr lang="en-US" sz="5400" b="1" strike="noStrike" spc="-1" dirty="0" smtClean="0">
                <a:solidFill>
                  <a:srgbClr val="FF0000"/>
                </a:solidFill>
                <a:uFillTx/>
                <a:latin typeface="Arial Narrow"/>
                <a:ea typeface="Arial Narrow"/>
              </a:rPr>
              <a:t>(</a:t>
            </a:r>
            <a:r>
              <a:rPr lang="ru-RU" sz="5400" b="1" strike="noStrike" spc="-1" dirty="0" smtClean="0">
                <a:solidFill>
                  <a:srgbClr val="FF0000"/>
                </a:solidFill>
                <a:uFillTx/>
                <a:latin typeface="Arial Narrow"/>
                <a:ea typeface="Arial Narrow"/>
              </a:rPr>
              <a:t>высылать ДЗ</a:t>
            </a:r>
            <a:r>
              <a:rPr lang="en-US" sz="5400" b="1" strike="noStrike" spc="-1" dirty="0" smtClean="0">
                <a:solidFill>
                  <a:srgbClr val="FF0000"/>
                </a:solidFill>
                <a:uFillTx/>
                <a:latin typeface="Arial Narrow"/>
                <a:ea typeface="Arial Narrow"/>
              </a:rPr>
              <a:t>)</a:t>
            </a:r>
            <a:endParaRPr lang="en-US" sz="5400" b="1" strike="noStrike" spc="-1" dirty="0" smtClean="0">
              <a:solidFill>
                <a:srgbClr val="FF0000"/>
              </a:solidFill>
              <a:latin typeface="Arial Narrow"/>
              <a:ea typeface="Arial Narrow"/>
            </a:endParaRPr>
          </a:p>
          <a:p>
            <a:pPr>
              <a:lnSpc>
                <a:spcPct val="100000"/>
              </a:lnSpc>
            </a:pPr>
            <a:endParaRPr lang="en-US" sz="5400" b="0" strike="noStrike" spc="-1" dirty="0" smtClean="0">
              <a:solidFill>
                <a:srgbClr val="253957"/>
              </a:solidFill>
              <a:latin typeface="Arial Narrow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T</a:t>
            </a:r>
            <a:r>
              <a:rPr lang="en-US" sz="5400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elegram</a:t>
            </a:r>
            <a:r>
              <a:rPr lang="en-US" sz="5400" b="0" strike="noStrike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en-US" sz="5400" b="0" strike="noStrike" spc="-1" dirty="0" err="1" smtClean="0">
                <a:solidFill>
                  <a:srgbClr val="253957"/>
                </a:solidFill>
                <a:latin typeface="Arial Narrow"/>
                <a:ea typeface="Arial Narrow"/>
              </a:rPr>
              <a:t>канал</a:t>
            </a:r>
            <a:r>
              <a:rPr lang="en-US" sz="5400" b="0" strike="noStrike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: </a:t>
            </a:r>
            <a:r>
              <a:rPr lang="en-US" sz="5400" b="0" strike="noStrike" spc="-1" dirty="0">
                <a:solidFill>
                  <a:srgbClr val="253957"/>
                </a:solidFill>
                <a:latin typeface="Arial Narrow"/>
                <a:ea typeface="Arial Narrow"/>
                <a:hlinkClick r:id="rId3"/>
              </a:rPr>
              <a:t>https://</a:t>
            </a:r>
            <a:r>
              <a:rPr lang="en-US" sz="5400" b="0" strike="noStrike" spc="-1" dirty="0" smtClean="0">
                <a:solidFill>
                  <a:srgbClr val="253957"/>
                </a:solidFill>
                <a:latin typeface="Arial Narrow"/>
                <a:ea typeface="Arial Narrow"/>
                <a:hlinkClick r:id="rId3"/>
              </a:rPr>
              <a:t>t.me/joinchat/AAAAAFTYn_XTYjzGzIP96w</a:t>
            </a:r>
            <a:endParaRPr lang="ru-RU" sz="5400" b="0" strike="noStrike" spc="-1" dirty="0" smtClean="0">
              <a:solidFill>
                <a:srgbClr val="253957"/>
              </a:solidFill>
              <a:latin typeface="Arial Narrow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 err="1" smtClean="0">
                <a:solidFill>
                  <a:srgbClr val="253957"/>
                </a:solidFill>
                <a:latin typeface="Arial Narrow"/>
                <a:ea typeface="Arial Narrow"/>
              </a:rPr>
              <a:t>Материалы</a:t>
            </a:r>
            <a:r>
              <a:rPr lang="en-US" sz="5400" b="0" strike="noStrike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: </a:t>
            </a:r>
            <a:r>
              <a:rPr lang="en-US" sz="5400" b="0" strike="noStrike" spc="-1" dirty="0" smtClean="0">
                <a:solidFill>
                  <a:srgbClr val="253957"/>
                </a:solidFill>
                <a:latin typeface="Arial Narrow"/>
                <a:ea typeface="Arial Narrow"/>
                <a:hlinkClick r:id="rId4"/>
              </a:rPr>
              <a:t>https://github.com/andrewt0301/QA_Testing_Course</a:t>
            </a:r>
            <a:endParaRPr lang="ru-RU" sz="5400" b="0" strike="noStrike" spc="-1" dirty="0" smtClean="0">
              <a:solidFill>
                <a:srgbClr val="253957"/>
              </a:solidFill>
              <a:latin typeface="Arial Narrow"/>
              <a:ea typeface="Arial Narrow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5" name="Изображение" descr="Изображение"/>
          <p:cNvPicPr/>
          <p:nvPr/>
        </p:nvPicPr>
        <p:blipFill>
          <a:blip r:embed="rId5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600" y="1231668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CDFC12A-9DA0-4E10-930D-F1B26A84D52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Источники требований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30" name="Изображение_5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937080" y="4320000"/>
            <a:ext cx="18573480" cy="89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040" rIns="0" bIns="0">
            <a:normAutofit fontScale="81000"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Техническое задание (а по-английски — requirements specification, спецификация требований). 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Стандарты, регламентирующие характеристики, функции и состав систем, работающих в определенной предметной области. 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Внутренние ограничения задач, не соблюдая которые, невозможно решить их правильно. 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Анализ уже существующих систем для решения схожих задач. 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Требования сформулированные на основе явно высказываемых пожеланий пользователей системы 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Невысказанные явно потребности и нужды пользователей создаваемой системы.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8019616-576D-447D-AA15-25A797F17F94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20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РАБОТА С требованиями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Спецификация требований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Цель проекта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Архитектура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Функциональные и нефункциональные требования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5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Неполнота / противоречивость</a:t>
            </a: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37" name="Изображение_4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38" name="CustomShape 5"/>
          <p:cNvSpPr/>
          <p:nvPr/>
        </p:nvSpPr>
        <p:spPr>
          <a:xfrm>
            <a:off x="13321080" y="4752000"/>
            <a:ext cx="90694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Выделение требований</a:t>
            </a:r>
            <a:endParaRPr lang="ru-RU" sz="50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Систематизация и описание требований</a:t>
            </a:r>
            <a:endParaRPr lang="ru-RU" sz="50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Валидация и верификация требований.</a:t>
            </a:r>
            <a:endParaRPr lang="ru-RU" sz="5000" b="0" strike="noStrike" spc="-1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A9B432E-9764-46C4-902C-13897C8DF81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21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Харак</a:t>
            </a:r>
            <a:endParaRPr lang="ru-RU" sz="7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Терис</a:t>
            </a:r>
            <a:endParaRPr lang="ru-RU" sz="7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тики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43" name="Изображение_6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244" name="Table 4"/>
          <p:cNvGraphicFramePr/>
          <p:nvPr/>
        </p:nvGraphicFramePr>
        <p:xfrm>
          <a:off x="4464000" y="1440000"/>
          <a:ext cx="19528920" cy="11957998"/>
        </p:xfrm>
        <a:graphic>
          <a:graphicData uri="http://schemas.openxmlformats.org/drawingml/2006/table">
            <a:tbl>
              <a:tblPr/>
              <a:tblGrid>
                <a:gridCol w="5595480"/>
                <a:gridCol w="13933440"/>
              </a:tblGrid>
              <a:tr h="132696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Адекватность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Соответствие реальным потребностям пользователей ПО.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2840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Однозначность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Отсутствие двусмысленностей и возможностей разного толкования.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54908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Полнота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Отражение в требованиях всех существенных потребностей и всех ситуаций, в которых система должна будет функционировать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2768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Непротиворечивость 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Согласованность между разными элементами требований.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99440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Систематичность представления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Должны быть описаны в рамках некоторой системы с четким указанием места каждого требования среди остальных, с определением связей и зависимостей между ними и приоритетности для различных заинтересованных лиц.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2696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Прослеживаемость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Четко определенные связи с модулями разрабатываемой системы, частями проектной документации и тестами и т.д.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54908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Проверяемость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Возможность для каждого требования однозначно установить при помощи некоторых действий, выполнено это требование или нет.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54908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Модифицируемость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3600" b="0" strike="noStrike" spc="-1">
                          <a:solidFill>
                            <a:srgbClr val="253957"/>
                          </a:solidFill>
                          <a:latin typeface="Arial"/>
                          <a:ea typeface="Arial"/>
                        </a:rPr>
                        <a:t>Возможность внесения изменений в набор требований с максимально быстрым отслеживанием последствий такой модификации</a:t>
                      </a:r>
                      <a:endParaRPr lang="ru-RU" sz="3600" b="0" strike="noStrike" spc="-1">
                        <a:latin typeface="Arial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7BBB9B0-9B55-4840-9D1E-4B9692DA7A6C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ИНструменты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49" name="Изображение_8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937080" y="4320000"/>
            <a:ext cx="18573480" cy="89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040" rIns="0" bIns="0">
            <a:normAutofit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Неспециализированные — офисные и т. п.(Google doc)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Инструменты для поддержки разработки проектов (Redmine), системы Issue-трекеры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Инструменты поддержки разработки полного цикла - Jama, Polarion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Специализированные продукты</a:t>
            </a:r>
            <a:endParaRPr lang="ru-RU" sz="5400" b="0" strike="noStrike" spc="-1">
              <a:latin typeface="Arial"/>
            </a:endParaRPr>
          </a:p>
          <a:p>
            <a:pPr marL="742680" lvl="1" indent="-284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–"/>
            </a:pPr>
            <a:r>
              <a:rPr lang="ru-RU" sz="50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IBM Doors, Doors NG, ProR, </a:t>
            </a:r>
            <a:r>
              <a:rPr lang="ru-RU" sz="5000" b="1" strike="noStrike" spc="-1">
                <a:solidFill>
                  <a:srgbClr val="253957"/>
                </a:solidFill>
                <a:latin typeface="Helvetica Light"/>
                <a:ea typeface="DejaVu Sans"/>
              </a:rPr>
              <a:t>Requality</a:t>
            </a:r>
            <a:endParaRPr lang="ru-RU" sz="5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25C6B81-4FC2-40C5-845A-945C2A8630AC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23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Разработка каталога требований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55" name="Изображение_9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56" name="CustomShape 4"/>
          <p:cNvSpPr/>
          <p:nvPr/>
        </p:nvSpPr>
        <p:spPr>
          <a:xfrm>
            <a:off x="937080" y="4320000"/>
            <a:ext cx="18573480" cy="89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040" rIns="0" bIns="0">
            <a:normAutofit/>
          </a:bodyPr>
          <a:lstStyle/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С нуля — описывая отдельные требования и формируя их в определенную структуру</a:t>
            </a:r>
            <a:endParaRPr lang="ru-RU" sz="5400" b="0" strike="noStrike" spc="-1">
              <a:latin typeface="Arial"/>
            </a:endParaRPr>
          </a:p>
          <a:p>
            <a:pPr marL="430200" indent="-3225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>
                <a:solidFill>
                  <a:srgbClr val="253957"/>
                </a:solidFill>
                <a:latin typeface="Helvetica Light"/>
                <a:ea typeface="DejaVu Sans"/>
              </a:rPr>
              <a:t>Из имеющихся документов — спецификации на ПО, технического задания, документов по регулятивным ограничениям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AC76B5D-D4DC-4CE4-843D-D691684994A9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24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9" name="Рисунок 258"/>
          <p:cNvPicPr/>
          <p:nvPr/>
        </p:nvPicPr>
        <p:blipFill>
          <a:blip r:embed="rId2" cstate="print"/>
          <a:stretch/>
        </p:blipFill>
        <p:spPr>
          <a:xfrm>
            <a:off x="2160000" y="3024000"/>
            <a:ext cx="20802600" cy="469080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1080000" y="2736000"/>
            <a:ext cx="10366560" cy="1294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Выделение требований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63" name="Изображение_10" descr="Изображение"/>
          <p:cNvPicPr/>
          <p:nvPr/>
        </p:nvPicPr>
        <p:blipFill>
          <a:blip r:embed="rId3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pic>
        <p:nvPicPr>
          <p:cNvPr id="264" name="Рисунок 263"/>
          <p:cNvPicPr/>
          <p:nvPr/>
        </p:nvPicPr>
        <p:blipFill>
          <a:blip r:embed="rId4" cstate="print"/>
          <a:stretch/>
        </p:blipFill>
        <p:spPr>
          <a:xfrm>
            <a:off x="2121120" y="8280000"/>
            <a:ext cx="17965440" cy="5137200"/>
          </a:xfrm>
          <a:prstGeom prst="rect">
            <a:avLst/>
          </a:prstGeom>
          <a:ln>
            <a:noFill/>
          </a:ln>
        </p:spPr>
      </p:pic>
      <p:sp>
        <p:nvSpPr>
          <p:cNvPr id="26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84DB813-E13E-416B-9990-D54D2FA6190E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25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1080000" y="2736000"/>
            <a:ext cx="10366560" cy="1294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Виды Деятельности и документы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70" name="Изображение_11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pic>
        <p:nvPicPr>
          <p:cNvPr id="271" name="Рисунок 270"/>
          <p:cNvPicPr/>
          <p:nvPr/>
        </p:nvPicPr>
        <p:blipFill>
          <a:blip r:embed="rId3" cstate="print"/>
          <a:stretch/>
        </p:blipFill>
        <p:spPr>
          <a:xfrm>
            <a:off x="490320" y="4700160"/>
            <a:ext cx="23268600" cy="6890760"/>
          </a:xfrm>
          <a:prstGeom prst="rect">
            <a:avLst/>
          </a:prstGeom>
          <a:ln>
            <a:noFill/>
          </a:ln>
        </p:spPr>
      </p:pic>
      <p:sp>
        <p:nvSpPr>
          <p:cNvPr id="272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5F6C569-9205-4ADF-B99E-D3D0DB6768B0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26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1209600" y="2537640"/>
            <a:ext cx="21565800" cy="231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200960" y="3977640"/>
            <a:ext cx="21504600" cy="8711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Роман Савин – «Тестирование Дот Ком, или Пособие по жестокому обращению с багами в интернет-стартапах»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Сэм Канер – «Тестирование программного обеспечения» 	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Джеймс Уиттакер – «Как тестируют в Google»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Стив Макконнелл – «Совершенный код»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Борис Бейзер – «Тестирование черного ящика. Технологии функционального тестирования программного обеспечения и систем»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Иан Соммервилл – «Инженерия программного обеспечения»</a:t>
            </a: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77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278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681DD69-E7F2-4CCF-8AE6-E65327C6FCA6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27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0508400" y="5922000"/>
            <a:ext cx="3193920" cy="3088080"/>
          </a:xfrm>
          <a:prstGeom prst="rect">
            <a:avLst/>
          </a:prstGeom>
          <a:ln w="12600"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1678680" y="2393640"/>
            <a:ext cx="21565800" cy="231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lang="en-US" sz="7000" b="1" strike="noStrike" cap="all" spc="-1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lang="ru-RU" sz="7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002060"/>
                </a:solidFill>
                <a:latin typeface="Arial Narrow"/>
                <a:ea typeface="Arial Narrow"/>
              </a:rPr>
              <a:t>Информация о преподавателе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00960" y="4625640"/>
            <a:ext cx="21504600" cy="7895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5400" b="1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Опыт работы</a:t>
            </a:r>
          </a:p>
          <a:p>
            <a:pPr>
              <a:lnSpc>
                <a:spcPct val="100000"/>
              </a:lnSpc>
            </a:pPr>
            <a:endParaRPr lang="ru-RU" sz="5400" b="1" i="1" spc="-1" dirty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914400" indent="-914400">
              <a:lnSpc>
                <a:spcPct val="100000"/>
              </a:lnSpc>
              <a:spcAft>
                <a:spcPts val="3600"/>
              </a:spcAft>
              <a:buFont typeface="+mj-lt"/>
              <a:buAutoNum type="arabicPeriod"/>
            </a:pPr>
            <a:r>
              <a:rPr lang="en-US" sz="5400" b="1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2005-2011. </a:t>
            </a:r>
            <a:r>
              <a:rPr lang="en-US" sz="5400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SmartBear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Software (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  <a:hlinkClick r:id="rId2"/>
              </a:rPr>
              <a:t>https://smartbear.com/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). QA Engineer (2005-2006), Tech Support (2006-2008), Software Developer (2008-2011).</a:t>
            </a:r>
          </a:p>
          <a:p>
            <a:pPr marL="914400" indent="-914400">
              <a:lnSpc>
                <a:spcPct val="100000"/>
              </a:lnSpc>
              <a:spcAft>
                <a:spcPts val="3600"/>
              </a:spcAft>
              <a:buFont typeface="+mj-lt"/>
              <a:buAutoNum type="arabicPeriod"/>
            </a:pPr>
            <a:r>
              <a:rPr lang="en-US" sz="5400" b="1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2011-2018. 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ISP RAS (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  <a:hlinkClick r:id="rId3"/>
              </a:rPr>
              <a:t>https://www.ispras.ru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). </a:t>
            </a:r>
            <a:r>
              <a:rPr lang="en-US" sz="5400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Researcher, Tech Lead.</a:t>
            </a:r>
          </a:p>
          <a:p>
            <a:pPr marL="914400" indent="-914400">
              <a:lnSpc>
                <a:spcPct val="100000"/>
              </a:lnSpc>
              <a:spcAft>
                <a:spcPts val="3600"/>
              </a:spcAft>
              <a:buFont typeface="+mj-lt"/>
              <a:buAutoNum type="arabicPeriod"/>
            </a:pPr>
            <a:r>
              <a:rPr lang="en-US" sz="5400" b="1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2018-2019. 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1C (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  <a:hlinkClick r:id="rId4"/>
              </a:rPr>
              <a:t>https://1c.ru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)</a:t>
            </a:r>
            <a:r>
              <a:rPr lang="en-US" sz="5400" b="1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. </a:t>
            </a:r>
            <a:r>
              <a:rPr lang="en-US" sz="5400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Senior Software Developer.</a:t>
            </a:r>
          </a:p>
          <a:p>
            <a:pPr marL="914400" indent="-914400">
              <a:lnSpc>
                <a:spcPct val="100000"/>
              </a:lnSpc>
              <a:spcAft>
                <a:spcPts val="3600"/>
              </a:spcAft>
              <a:buFont typeface="+mj-lt"/>
              <a:buAutoNum type="arabicPeriod"/>
            </a:pPr>
            <a:r>
              <a:rPr lang="en-US" sz="5400" b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2019-now. </a:t>
            </a:r>
            <a:r>
              <a:rPr lang="en-US" sz="5400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Huawei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(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  <a:hlinkClick r:id="rId5"/>
              </a:rPr>
              <a:t>https://www.huawei.com/</a:t>
            </a:r>
            <a:r>
              <a:rPr lang="en-US" sz="54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). </a:t>
            </a:r>
            <a:r>
              <a:rPr lang="en-US" sz="5400" i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Senior Software Engineer.</a:t>
            </a: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5" name="Изображение" descr="Изображение"/>
          <p:cNvPicPr/>
          <p:nvPr/>
        </p:nvPicPr>
        <p:blipFill>
          <a:blip r:embed="rId6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600" y="1231668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CDFC12A-9DA0-4E10-930D-F1B26A84D52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3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002060"/>
                </a:solidFill>
                <a:latin typeface="Arial Narrow"/>
                <a:ea typeface="Arial Narrow"/>
              </a:rPr>
              <a:t>Информация о КУРСЕ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00960" y="4648680"/>
            <a:ext cx="21504600" cy="818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</a:pPr>
            <a:r>
              <a:rPr lang="ru-RU" sz="60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Направленность занятий: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Получение практических навыков тестирования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Знакомство со средствами автоматизации процесса тестирования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Получения опыта разработки автоматизированных тестов</a:t>
            </a: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r>
              <a:rPr lang="ru-RU" sz="60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Основные средства: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en-US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Java, IntelliJ IDEA / Eclipse / Android Studio, Junit / TestNG, Gradle</a:t>
            </a:r>
            <a:endParaRPr lang="ru-RU" sz="60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en-US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Selenium</a:t>
            </a: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, </a:t>
            </a:r>
            <a:r>
              <a:rPr lang="en-US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JMeter </a:t>
            </a: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1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000E04D-98D0-475C-9927-662AD36A82A2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4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СТРУКТУРА занятий</a:t>
            </a:r>
            <a:r>
              <a:rPr lang="en-US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 / </a:t>
            </a: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БАЛЛЫ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200960" y="4648680"/>
            <a:ext cx="21504600" cy="818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51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Практические задания с оценкой</a:t>
            </a:r>
            <a:endParaRPr lang="ru-RU" sz="51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51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Сроки выполнения заданий (до следующего, иначе минус 2 балла еженедельно)</a:t>
            </a:r>
            <a:endParaRPr lang="ru-RU" sz="51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51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Работа на занятии</a:t>
            </a:r>
            <a:endParaRPr lang="ru-RU" sz="51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51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Посещаемость</a:t>
            </a:r>
            <a:endParaRPr lang="ru-RU" sz="51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51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Выставление оценки</a:t>
            </a:r>
            <a:endParaRPr lang="ru-RU" sz="51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endParaRPr lang="ru-RU" sz="5100" b="0" strike="noStrike" spc="-1">
              <a:latin typeface="Arial"/>
            </a:endParaRPr>
          </a:p>
          <a:p>
            <a:pPr marL="1143000" indent="-1141200" algn="ctr">
              <a:lnSpc>
                <a:spcPct val="100000"/>
              </a:lnSpc>
            </a:pPr>
            <a:r>
              <a:rPr lang="ru-RU" sz="48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О ауд</a:t>
            </a:r>
            <a:r>
              <a:rPr lang="en-US" sz="48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lang="ru-RU" sz="48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= </a:t>
            </a:r>
            <a:r>
              <a:rPr lang="ru-RU" sz="48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ДЗ </a:t>
            </a:r>
            <a:endParaRPr lang="ru-RU" sz="4800" b="0" strike="noStrike" spc="-1">
              <a:latin typeface="Arial"/>
            </a:endParaRPr>
          </a:p>
          <a:p>
            <a:pPr marL="1143000" indent="-1141200" algn="ctr">
              <a:lnSpc>
                <a:spcPct val="100000"/>
              </a:lnSpc>
            </a:pP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О накопл.  = 0,5</a:t>
            </a:r>
            <a:r>
              <a:rPr lang="ru-RU" sz="48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 * О ауд</a:t>
            </a:r>
            <a:r>
              <a:rPr lang="en-US" sz="48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lang="ru-RU" sz="48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+ 0,5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*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О контр.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работа</a:t>
            </a:r>
            <a:endParaRPr lang="ru-RU" sz="4800" b="0" strike="noStrike" spc="-1">
              <a:latin typeface="Arial"/>
            </a:endParaRPr>
          </a:p>
          <a:p>
            <a:pPr marL="1143000" indent="-1141200" algn="ctr">
              <a:lnSpc>
                <a:spcPct val="100000"/>
              </a:lnSpc>
            </a:pP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О результ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= 0,5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*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О накопл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+ 0,5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*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О экз</a:t>
            </a:r>
            <a:r>
              <a:rPr lang="en-US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.</a:t>
            </a:r>
            <a:r>
              <a:rPr lang="ru-RU" sz="4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endParaRPr lang="ru-RU" sz="48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endParaRPr lang="ru-RU" sz="4800" b="0" strike="noStrike" spc="-1">
              <a:latin typeface="Arial"/>
            </a:endParaRPr>
          </a:p>
          <a:p>
            <a:pPr marL="1143000" indent="-1141200">
              <a:lnSpc>
                <a:spcPct val="100000"/>
              </a:lnSpc>
            </a:pPr>
            <a:endParaRPr lang="ru-RU" sz="48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7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5688360" y="9288000"/>
            <a:ext cx="12743640" cy="2770200"/>
          </a:xfrm>
          <a:prstGeom prst="rect">
            <a:avLst/>
          </a:prstGeom>
          <a:noFill/>
          <a:ln w="25560">
            <a:solidFill>
              <a:schemeClr val="accent1"/>
            </a:solidFill>
            <a:miter/>
          </a:ln>
          <a:effectLst>
            <a:outerShdw blurRad="5080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11A7273-E8B4-45E3-9A7C-1AC0E74AA895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5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1209600" y="2972880"/>
            <a:ext cx="1607148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Информация о Студентах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5400" b="1" i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О группе:</a:t>
            </a:r>
            <a:endParaRPr lang="ru-RU" sz="5400" b="0" strike="noStrike" spc="-1" dirty="0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lang="ru-RU" sz="5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Номер (подгруппа)</a:t>
            </a:r>
            <a:endParaRPr lang="ru-RU" sz="5400" b="0" strike="noStrike" spc="-1" dirty="0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lang="en-US" sz="5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E-mail </a:t>
            </a:r>
            <a:r>
              <a:rPr lang="ru-RU" sz="5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группы</a:t>
            </a:r>
            <a:endParaRPr lang="ru-RU" sz="5400" b="0" strike="noStrike" spc="-1" dirty="0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lang="ru-RU" sz="5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Староста</a:t>
            </a:r>
            <a:endParaRPr lang="ru-RU" sz="5400" b="0" strike="noStrike" spc="-1" dirty="0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lang="ru-RU" sz="5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По возможности — список студентов</a:t>
            </a:r>
            <a:endParaRPr lang="ru-RU" sz="5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5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5400" b="1" i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Заголовки присланных ДЗ:</a:t>
            </a:r>
            <a:endParaRPr lang="ru-RU" sz="5400" b="0" strike="noStrike" spc="-1" dirty="0">
              <a:latin typeface="Arial"/>
            </a:endParaRPr>
          </a:p>
          <a:p>
            <a:pPr marL="1143000" indent="-1141200">
              <a:lnSpc>
                <a:spcPct val="100000"/>
              </a:lnSpc>
              <a:buClr>
                <a:srgbClr val="253957"/>
              </a:buClr>
              <a:buFont typeface="Helvetica Light"/>
              <a:buAutoNum type="arabicPeriod"/>
            </a:pPr>
            <a:r>
              <a:rPr lang="ru-RU" sz="5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ФИО, Группа, </a:t>
            </a:r>
            <a:r>
              <a:rPr lang="ru-RU" sz="5400" b="0" strike="noStrike" spc="-1" dirty="0" err="1">
                <a:solidFill>
                  <a:srgbClr val="253957"/>
                </a:solidFill>
                <a:latin typeface="Arial Narrow"/>
                <a:ea typeface="Arial Narrow"/>
              </a:rPr>
              <a:t>Номер_ДЗ</a:t>
            </a:r>
            <a:endParaRPr lang="ru-RU" sz="5400" b="0" strike="noStrike" spc="-1" dirty="0"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 пример — </a:t>
            </a:r>
            <a:r>
              <a:rPr lang="ru-RU" sz="5400" b="0" strike="noStrike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БПИ181 - Иванов - ДЗ №1</a:t>
            </a:r>
            <a:endParaRPr lang="ru-RU" sz="5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5400" b="0" strike="noStrike" spc="-1" dirty="0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4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732ED14-6A13-4BC4-9990-8867F5F1E10C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6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200960" y="4409640"/>
            <a:ext cx="21504600" cy="8351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5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«Качество — это проблема всего коллектива» </a:t>
            </a:r>
            <a:endParaRPr lang="ru-RU" sz="5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5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Джеймс Уиттакер - «Как тестируют в Google» </a:t>
            </a:r>
            <a:endParaRPr lang="ru-RU" sz="5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60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Тестирование</a:t>
            </a: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 – выполнение программы с целью найти баги</a:t>
            </a:r>
            <a:endParaRPr lang="ru-RU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6000" b="1" i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Обеспечение качества </a:t>
            </a:r>
            <a:r>
              <a:rPr lang="ru-RU" sz="6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– процессы, позволяющие предотвратить появление багов или обнаружить как можно раньше</a:t>
            </a:r>
            <a:endParaRPr lang="ru-RU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6000" b="0" strike="noStrike" spc="-1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0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5B9A1AF-EC95-4B19-8C4B-F479BE925AB9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7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ISO</a:t>
            </a:r>
            <a:endParaRPr lang="ru-RU" sz="7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9126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5" name="Изображение_12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721667C-74B3-4E0B-A869-8F7766A847C4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8</a:t>
            </a:fld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57" name="Table 5"/>
          <p:cNvGraphicFramePr/>
          <p:nvPr/>
        </p:nvGraphicFramePr>
        <p:xfrm>
          <a:off x="3809880" y="2467080"/>
          <a:ext cx="19832400" cy="10410076"/>
        </p:xfrm>
        <a:graphic>
          <a:graphicData uri="http://schemas.openxmlformats.org/drawingml/2006/table">
            <a:tbl>
              <a:tblPr/>
              <a:tblGrid>
                <a:gridCol w="5508360"/>
                <a:gridCol w="14324040"/>
              </a:tblGrid>
              <a:tr h="155700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Функциональность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Определенный круг задач. Функциональность определяет, что именно делает данная программа. 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35620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Надежность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Способность ПО поддерживать определенный уровень работоспособности в заданных условиях. Надежность является вероятностной характеристикой работоспособности ПО. 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95588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использования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использования показывает, насколько ПО привлекательно, удобно в обучении работе с ним и при выполнении самой работы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95588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Производительность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Способность ПО обеспечивать необходимую работоспособность по отношению к выделяемым для этого ресурсам. 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5992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Переносимость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Сохранение работоспособности ПО при изменении его окружения.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2404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сопровождения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Трудоемкость анализа, исправления ошибок и внесения изменений в ПО.</a:t>
                      </a:r>
                      <a:endParaRPr lang="ru-RU" sz="44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1209600" y="2972880"/>
            <a:ext cx="21349800" cy="157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ISO</a:t>
            </a:r>
            <a:endParaRPr lang="ru-RU" sz="7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25010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1338920" y="944640"/>
            <a:ext cx="1136448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Изображение_13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720" cy="119772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23142960" y="12317040"/>
            <a:ext cx="34243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C56B159-4D57-4EB4-8B40-66962525E1A2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9</a:t>
            </a:fld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63" name="Table 5"/>
          <p:cNvGraphicFramePr/>
          <p:nvPr/>
        </p:nvGraphicFramePr>
        <p:xfrm>
          <a:off x="3906360" y="2305800"/>
          <a:ext cx="18773640" cy="11383704"/>
        </p:xfrm>
        <a:graphic>
          <a:graphicData uri="http://schemas.openxmlformats.org/drawingml/2006/table">
            <a:tbl>
              <a:tblPr/>
              <a:tblGrid>
                <a:gridCol w="4309560"/>
                <a:gridCol w="14464080"/>
              </a:tblGrid>
              <a:tr h="258120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Надежность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(reliability)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Зрелость (maturity)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Способность к восстановлению (recoverability)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Устойчивость к ошибкам (fault tolerance)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Работоспособность (availability, иногда также переводится как доступность) 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13344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Защищенность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(security)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Конфиденциальность (confidentiality)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Целостность (integrity)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Строгое выполнение обязательств (неотвергаемость, non-repudiation)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Авторизуемость (операций, accountability)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Аутентичность (authenticity) 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13416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Удобство сопровождения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(maintainability)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Удобство проверки (testability)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Анализируемость (analyzability)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Модифицируемость (modifiability, удобство внесения изменений + стабильность)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Модульность (modularity)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Повторная используемость (reusability)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09340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Переносимость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Адаптируемость (adaptability)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Удобство замены (replaceability) </a:t>
                      </a:r>
                      <a:endParaRPr lang="ru-RU" sz="40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sz="4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Удобство установки (installability)</a:t>
                      </a:r>
                      <a:endParaRPr lang="ru-RU" sz="4000" b="0" strike="noStrike" spc="-1">
                        <a:latin typeface="Times New Roman"/>
                      </a:endParaRPr>
                    </a:p>
                  </a:txBody>
                  <a:tcPr marL="91080" marR="91080">
                    <a:lnL w="2160">
                      <a:solidFill>
                        <a:srgbClr val="9E9E9E"/>
                      </a:solidFill>
                    </a:lnL>
                    <a:lnR w="2160">
                      <a:solidFill>
                        <a:srgbClr val="9E9E9E"/>
                      </a:solidFill>
                    </a:lnR>
                    <a:lnT w="2160">
                      <a:solidFill>
                        <a:srgbClr val="9E9E9E"/>
                      </a:solidFill>
                    </a:lnT>
                    <a:lnB w="21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538</TotalTime>
  <Words>1325</Words>
  <Application>Microsoft Office PowerPoint</Application>
  <PresentationFormat>Произвольный</PresentationFormat>
  <Paragraphs>251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Sergey</cp:lastModifiedBy>
  <cp:revision>34</cp:revision>
  <dcterms:modified xsi:type="dcterms:W3CDTF">2020-09-11T07:50:36Z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