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media/image1.png" ContentType="image/png"/>
  <Override PartName="/ppt/media/image9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24384000" cy="13716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539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5230080" y="-37440"/>
            <a:ext cx="19216800" cy="1371492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160" cy="2289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160" cy="795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Второй уровень структуры</a:t>
            </a:r>
            <a:endParaRPr b="0" lang="ru-RU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Четвёртый уровень структуры</a:t>
            </a:r>
            <a:endParaRPr b="0" lang="ru-RU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Пятый уровень структуры</a:t>
            </a:r>
            <a:endParaRPr b="0" lang="ru-RU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Шестой уровень структуры</a:t>
            </a:r>
            <a:endParaRPr b="0" lang="ru-RU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Седьмой уровень структуры</a:t>
            </a:r>
            <a:endParaRPr b="0" lang="ru-R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539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www.jacoco.org/" TargetMode="External"/><Relationship Id="rId2" Type="http://schemas.openxmlformats.org/officeDocument/2006/relationships/hyperlink" Target="https://www.jacoco.org/" TargetMode="External"/><Relationship Id="rId3" Type="http://schemas.openxmlformats.org/officeDocument/2006/relationships/hyperlink" Target="https://ru.wikipedia.org/wiki/&#1062;&#1080;&#1082;&#1083;&#1086;&#1084;&#1072;&#1090;&#1080;&#1095;&#1077;&#1089;&#1082;&#1072;&#1103;_&#1089;&#1083;&#1086;&#1078;&#1085;&#1086;&#1089;&#1090;&#1100;" TargetMode="External"/><Relationship Id="rId4" Type="http://schemas.openxmlformats.org/officeDocument/2006/relationships/hyperlink" Target="https://ru.wikipedia.org/wiki/&#1062;&#1080;&#1082;&#1083;&#1086;&#1084;&#1072;&#1090;&#1080;&#1095;&#1077;&#1089;&#1082;&#1072;&#1103;_&#1089;&#1083;&#1086;&#1078;&#1085;&#1086;&#1089;&#1090;&#1100;" TargetMode="External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Line 1"/>
          <p:cNvSpPr/>
          <p:nvPr/>
        </p:nvSpPr>
        <p:spPr>
          <a:xfrm flipV="1">
            <a:off x="10370160" y="1604160"/>
            <a:ext cx="0" cy="2777040"/>
          </a:xfrm>
          <a:prstGeom prst="line">
            <a:avLst/>
          </a:prstGeom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2"/>
          <p:cNvSpPr/>
          <p:nvPr/>
        </p:nvSpPr>
        <p:spPr>
          <a:xfrm>
            <a:off x="7764840" y="4769640"/>
            <a:ext cx="12706920" cy="2570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b">
            <a:noAutofit/>
          </a:bodyPr>
          <a:p>
            <a:pPr algn="ctr"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002060"/>
                </a:solidFill>
                <a:latin typeface="Arial Narrow"/>
                <a:ea typeface="Arial Narrow"/>
              </a:rPr>
              <a:t>Обеспечение качества и тестирование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7116840" y="8442000"/>
            <a:ext cx="15443280" cy="1172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algn="ctr">
              <a:lnSpc>
                <a:spcPct val="100000"/>
              </a:lnSpc>
            </a:pP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Семинар 5: Модульное тестирование</a:t>
            </a:r>
            <a:r>
              <a:rPr b="0" lang="en-US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 (PyTest)</a:t>
            </a:r>
            <a:endParaRPr b="0" lang="ru-RU" sz="6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практика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18" name="CustomShape 4"/>
          <p:cNvSpPr/>
          <p:nvPr/>
        </p:nvSpPr>
        <p:spPr>
          <a:xfrm>
            <a:off x="7116840" y="1530720"/>
            <a:ext cx="9442440" cy="1422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>
              <a:lnSpc>
                <a:spcPct val="100000"/>
              </a:lnSpc>
            </a:pPr>
            <a:r>
              <a:rPr b="1" lang="ru-RU" sz="4200" spc="-1" strike="noStrike">
                <a:solidFill>
                  <a:srgbClr val="0070c0"/>
                </a:solidFill>
                <a:latin typeface="Arial Narrow"/>
                <a:ea typeface="Arial Narrow"/>
              </a:rPr>
              <a:t>Факультет компьютерных наук </a:t>
            </a:r>
            <a:br/>
            <a:r>
              <a:rPr b="1" lang="ru-RU" sz="4200" spc="-1" strike="noStrike">
                <a:solidFill>
                  <a:srgbClr val="0070c0"/>
                </a:solidFill>
                <a:latin typeface="Arial Narrow"/>
                <a:ea typeface="Arial Narrow"/>
              </a:rPr>
              <a:t>Департамент программной инженерии</a:t>
            </a:r>
            <a:endParaRPr b="0" lang="ru-RU" sz="4200" spc="-1" strike="noStrike">
              <a:latin typeface="Arial"/>
            </a:endParaRPr>
          </a:p>
        </p:txBody>
      </p:sp>
      <p:sp>
        <p:nvSpPr>
          <p:cNvPr id="119" name="CustomShape 5"/>
          <p:cNvSpPr/>
          <p:nvPr/>
        </p:nvSpPr>
        <p:spPr>
          <a:xfrm>
            <a:off x="7116840" y="11795760"/>
            <a:ext cx="15731280" cy="630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002060"/>
                </a:solidFill>
                <a:latin typeface="Arial Narrow"/>
                <a:ea typeface="Arial Narrow"/>
              </a:rPr>
              <a:t>Москва, 2020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120" name="Изображение" descr="Изображение"/>
          <p:cNvPicPr/>
          <p:nvPr/>
        </p:nvPicPr>
        <p:blipFill>
          <a:blip r:embed="rId1"/>
          <a:stretch/>
        </p:blipFill>
        <p:spPr>
          <a:xfrm>
            <a:off x="1221840" y="1330560"/>
            <a:ext cx="2734920" cy="2644560"/>
          </a:xfrm>
          <a:prstGeom prst="rect">
            <a:avLst/>
          </a:prstGeom>
          <a:ln w="126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2"/>
          <p:cNvSpPr/>
          <p:nvPr/>
        </p:nvSpPr>
        <p:spPr>
          <a:xfrm>
            <a:off x="1209600" y="2972880"/>
            <a:ext cx="21422520" cy="1580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Метки 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1209600" y="3910320"/>
            <a:ext cx="21505320" cy="8400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marL="216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1800" spc="-1" strike="noStrike">
              <a:latin typeface="Arial"/>
            </a:endParaRPr>
          </a:p>
          <a:p>
            <a:pPr marL="216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@pytest.mark.parametrize</a:t>
            </a:r>
            <a:endParaRPr b="0" lang="ru-RU" sz="5400" spc="-1" strike="noStrike">
              <a:latin typeface="Arial"/>
            </a:endParaRPr>
          </a:p>
          <a:p>
            <a:pPr marL="216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@pytest.mark.xfail</a:t>
            </a:r>
            <a:endParaRPr b="0" lang="ru-RU" sz="5400" spc="-1" strike="noStrike">
              <a:latin typeface="Arial"/>
            </a:endParaRPr>
          </a:p>
          <a:p>
            <a:pPr marL="216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@pytest.mark.skipif</a:t>
            </a:r>
            <a:endParaRPr b="0" lang="ru-RU" sz="5400" spc="-1" strike="noStrike">
              <a:latin typeface="Arial"/>
            </a:endParaRPr>
          </a:p>
          <a:p>
            <a:pPr marL="216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@pytest.mark.usefixtures</a:t>
            </a:r>
            <a:endParaRPr b="0" lang="ru-RU" sz="5400" spc="-1" strike="noStrike">
              <a:latin typeface="Arial"/>
            </a:endParaRPr>
          </a:p>
          <a:p>
            <a:pPr marL="216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… </a:t>
            </a: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py.test -s -v basic_marks.py</a:t>
            </a:r>
            <a:endParaRPr b="0" lang="ru-RU" sz="5400" spc="-1" strike="noStrike">
              <a:latin typeface="Arial"/>
            </a:endParaRPr>
          </a:p>
        </p:txBody>
      </p:sp>
      <p:sp>
        <p:nvSpPr>
          <p:cNvPr id="172" name="CustomShape 4"/>
          <p:cNvSpPr/>
          <p:nvPr/>
        </p:nvSpPr>
        <p:spPr>
          <a:xfrm>
            <a:off x="11338920" y="944640"/>
            <a:ext cx="11365200" cy="508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73" name="Изображение_8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8440" cy="1198440"/>
          </a:xfrm>
          <a:prstGeom prst="rect">
            <a:avLst/>
          </a:prstGeom>
          <a:ln w="12600">
            <a:noFill/>
          </a:ln>
        </p:spPr>
      </p:pic>
      <p:sp>
        <p:nvSpPr>
          <p:cNvPr id="174" name="CustomShape 5"/>
          <p:cNvSpPr/>
          <p:nvPr/>
        </p:nvSpPr>
        <p:spPr>
          <a:xfrm>
            <a:off x="23142960" y="12317040"/>
            <a:ext cx="342396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5471D611-9F1D-46A7-A563-EEBA2E83EE2B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2"/>
          <p:cNvSpPr/>
          <p:nvPr/>
        </p:nvSpPr>
        <p:spPr>
          <a:xfrm>
            <a:off x="1209600" y="2972880"/>
            <a:ext cx="21422520" cy="1580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Пользовательские метки 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1209600" y="3910320"/>
            <a:ext cx="21505320" cy="8400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marL="216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1800" spc="-1" strike="noStrike">
              <a:latin typeface="Arial"/>
            </a:endParaRPr>
          </a:p>
          <a:p>
            <a:pPr marL="216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@pytest.mark.some_tests</a:t>
            </a:r>
            <a:endParaRPr b="0" lang="ru-RU" sz="54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py.test -s -v -m "some_tests" tests.py</a:t>
            </a:r>
            <a:endParaRPr b="0" lang="ru-RU" sz="5400" spc="-1" strike="noStrike">
              <a:latin typeface="Arial"/>
            </a:endParaRPr>
          </a:p>
          <a:p>
            <a:pPr marL="216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# content of pytest.ini</a:t>
            </a:r>
            <a:endParaRPr b="0" lang="ru-RU" sz="5400" spc="-1" strike="noStrike">
              <a:latin typeface="Arial"/>
            </a:endParaRPr>
          </a:p>
          <a:p>
            <a:pPr marL="216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[pytest]</a:t>
            </a:r>
            <a:endParaRPr b="0" lang="ru-RU" sz="5400" spc="-1" strike="noStrike">
              <a:latin typeface="Arial"/>
            </a:endParaRPr>
          </a:p>
          <a:p>
            <a:pPr marL="216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markers =</a:t>
            </a:r>
            <a:endParaRPr b="0" lang="ru-RU" sz="5400" spc="-1" strike="noStrike">
              <a:latin typeface="Arial"/>
            </a:endParaRPr>
          </a:p>
          <a:p>
            <a:pPr marL="216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    </a:t>
            </a: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some_tests: mark test as some test</a:t>
            </a:r>
            <a:endParaRPr b="0" lang="ru-RU" sz="5400" spc="-1" strike="noStrike">
              <a:latin typeface="Arial"/>
            </a:endParaRPr>
          </a:p>
        </p:txBody>
      </p:sp>
      <p:sp>
        <p:nvSpPr>
          <p:cNvPr id="178" name="CustomShape 4"/>
          <p:cNvSpPr/>
          <p:nvPr/>
        </p:nvSpPr>
        <p:spPr>
          <a:xfrm>
            <a:off x="11338920" y="944640"/>
            <a:ext cx="11365200" cy="508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79" name="Изображение_9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8440" cy="1198440"/>
          </a:xfrm>
          <a:prstGeom prst="rect">
            <a:avLst/>
          </a:prstGeom>
          <a:ln w="12600">
            <a:noFill/>
          </a:ln>
        </p:spPr>
      </p:pic>
      <p:sp>
        <p:nvSpPr>
          <p:cNvPr id="180" name="CustomShape 5"/>
          <p:cNvSpPr/>
          <p:nvPr/>
        </p:nvSpPr>
        <p:spPr>
          <a:xfrm>
            <a:off x="23142960" y="12317040"/>
            <a:ext cx="342396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850F9F79-E8C7-43CB-A682-982F992C85C7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2"/>
          <p:cNvSpPr/>
          <p:nvPr/>
        </p:nvSpPr>
        <p:spPr>
          <a:xfrm>
            <a:off x="1209600" y="2537640"/>
            <a:ext cx="21566520" cy="2312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algn="ctr"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литература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1200960" y="3977640"/>
            <a:ext cx="21505320" cy="8712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marL="1143000" indent="-1141920">
              <a:lnSpc>
                <a:spcPct val="120000"/>
              </a:lnSpc>
              <a:spcAft>
                <a:spcPts val="601"/>
              </a:spcAft>
              <a:buClr>
                <a:srgbClr val="253957"/>
              </a:buClr>
              <a:buFont typeface="Helvetica Light"/>
              <a:buAutoNum type="arabicPeriod"/>
            </a:pPr>
            <a:r>
              <a:rPr b="0" lang="ru-RU" sz="5400" spc="-1" strike="noStrike">
                <a:solidFill>
                  <a:srgbClr val="253957"/>
                </a:solidFill>
                <a:latin typeface="Arial Narrow"/>
                <a:ea typeface="Arial Narrow"/>
              </a:rPr>
              <a:t>PyTest - https://habr.com/ru/post/269759/</a:t>
            </a:r>
            <a:endParaRPr b="0" lang="ru-RU" sz="5400" spc="-1" strike="noStrike">
              <a:latin typeface="Arial"/>
            </a:endParaRPr>
          </a:p>
          <a:p>
            <a:pPr marL="1143000" indent="-1141920">
              <a:lnSpc>
                <a:spcPct val="120000"/>
              </a:lnSpc>
              <a:spcAft>
                <a:spcPts val="601"/>
              </a:spcAft>
              <a:buClr>
                <a:srgbClr val="253957"/>
              </a:buClr>
              <a:buFont typeface="Helvetica Light"/>
              <a:buAutoNum type="arabicPeriod"/>
            </a:pPr>
            <a:r>
              <a:rPr b="0" lang="ru-RU" sz="5400" spc="-1" strike="noStrike">
                <a:solidFill>
                  <a:srgbClr val="253957"/>
                </a:solidFill>
                <a:latin typeface="Arial Narrow"/>
                <a:ea typeface="Arial Narrow"/>
              </a:rPr>
              <a:t>http://habrahabr.ru/company/yandex/blog/242795/</a:t>
            </a:r>
            <a:endParaRPr b="0" lang="ru-RU" sz="5400" spc="-1" strike="noStrike">
              <a:latin typeface="Arial"/>
            </a:endParaRPr>
          </a:p>
          <a:p>
            <a:pPr marL="1143000" indent="-1141920">
              <a:lnSpc>
                <a:spcPct val="120000"/>
              </a:lnSpc>
              <a:spcAft>
                <a:spcPts val="601"/>
              </a:spcAft>
              <a:buClr>
                <a:srgbClr val="253957"/>
              </a:buClr>
              <a:buFont typeface="Helvetica Light"/>
              <a:buAutoNum type="arabicPeriod"/>
            </a:pPr>
            <a:r>
              <a:rPr b="0" lang="ru-RU" sz="5400" spc="-1" strike="noStrike">
                <a:solidFill>
                  <a:srgbClr val="253957"/>
                </a:solidFill>
                <a:latin typeface="Arial Narrow"/>
                <a:ea typeface="Arial Narrow"/>
              </a:rPr>
              <a:t>JaCoCo – </a:t>
            </a:r>
            <a:r>
              <a:rPr b="0" lang="ru-RU" sz="5400" spc="-1" strike="noStrike" u="sng">
                <a:solidFill>
                  <a:srgbClr val="0000ff"/>
                </a:solidFill>
                <a:uFillTx/>
                <a:latin typeface="Arial Narrow"/>
                <a:ea typeface="Arial Narrow"/>
                <a:hlinkClick r:id="rId1"/>
              </a:rPr>
              <a:t>https://</a:t>
            </a:r>
            <a:r>
              <a:rPr b="0" lang="ru-RU" sz="5400" spc="-1" strike="noStrike" u="sng">
                <a:solidFill>
                  <a:srgbClr val="0000ff"/>
                </a:solidFill>
                <a:uFillTx/>
                <a:latin typeface="Arial Narrow"/>
                <a:ea typeface="Arial Narrow"/>
                <a:hlinkClick r:id="rId2"/>
              </a:rPr>
              <a:t>www.jacoco.org</a:t>
            </a:r>
            <a:endParaRPr b="0" lang="ru-RU" sz="5400" spc="-1" strike="noStrike">
              <a:latin typeface="Arial"/>
            </a:endParaRPr>
          </a:p>
          <a:p>
            <a:pPr marL="1143000" indent="-1141920">
              <a:lnSpc>
                <a:spcPct val="120000"/>
              </a:lnSpc>
              <a:spcAft>
                <a:spcPts val="601"/>
              </a:spcAft>
              <a:buClr>
                <a:srgbClr val="253957"/>
              </a:buClr>
              <a:buFont typeface="Helvetica Light"/>
              <a:buAutoNum type="arabicPeriod"/>
            </a:pPr>
            <a:r>
              <a:rPr b="0" lang="ru-RU" sz="5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Цикломатическая сложность – </a:t>
            </a:r>
            <a:r>
              <a:rPr b="0" lang="ru-RU" sz="5400" spc="-1" strike="noStrike" u="sng">
                <a:solidFill>
                  <a:srgbClr val="0000ff"/>
                </a:solidFill>
                <a:uFillTx/>
                <a:latin typeface="Arial Narrow"/>
                <a:ea typeface="Arial Narrow"/>
                <a:hlinkClick r:id="rId3"/>
              </a:rPr>
              <a:t>https://</a:t>
            </a:r>
            <a:r>
              <a:rPr b="0" lang="ru-RU" sz="5400" spc="-1" strike="noStrike" u="sng">
                <a:solidFill>
                  <a:srgbClr val="0000ff"/>
                </a:solidFill>
                <a:uFillTx/>
                <a:latin typeface="Arial Narrow"/>
                <a:ea typeface="Arial Narrow"/>
                <a:hlinkClick r:id="rId4"/>
              </a:rPr>
              <a:t>ru.wikipedia.org/wiki/Цикломатическая_сложность</a:t>
            </a:r>
            <a:endParaRPr b="0" lang="ru-RU" sz="5400" spc="-1" strike="noStrike">
              <a:latin typeface="Arial"/>
            </a:endParaRPr>
          </a:p>
        </p:txBody>
      </p:sp>
      <p:sp>
        <p:nvSpPr>
          <p:cNvPr id="184" name="CustomShape 4"/>
          <p:cNvSpPr/>
          <p:nvPr/>
        </p:nvSpPr>
        <p:spPr>
          <a:xfrm>
            <a:off x="11338920" y="944640"/>
            <a:ext cx="11365200" cy="508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85" name="Изображение" descr="Изображение"/>
          <p:cNvPicPr/>
          <p:nvPr/>
        </p:nvPicPr>
        <p:blipFill>
          <a:blip r:embed="rId5"/>
          <a:stretch/>
        </p:blipFill>
        <p:spPr>
          <a:xfrm>
            <a:off x="1226520" y="586080"/>
            <a:ext cx="1198440" cy="1198440"/>
          </a:xfrm>
          <a:prstGeom prst="rect">
            <a:avLst/>
          </a:prstGeom>
          <a:ln w="12600">
            <a:noFill/>
          </a:ln>
        </p:spPr>
      </p:pic>
      <p:sp>
        <p:nvSpPr>
          <p:cNvPr id="186" name="CustomShape 5"/>
          <p:cNvSpPr/>
          <p:nvPr/>
        </p:nvSpPr>
        <p:spPr>
          <a:xfrm>
            <a:off x="23142960" y="12317040"/>
            <a:ext cx="342396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7299F00C-5228-4EE9-B3AB-604A4E754C87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2"/>
          <p:cNvSpPr/>
          <p:nvPr/>
        </p:nvSpPr>
        <p:spPr>
          <a:xfrm>
            <a:off x="1209600" y="2972880"/>
            <a:ext cx="21422520" cy="1580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ДЗ4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1126800" y="3910320"/>
            <a:ext cx="21505320" cy="8400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marL="216000" indent="-21528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2060"/>
                </a:solidFill>
                <a:latin typeface="Arial Narrow"/>
                <a:ea typeface="Arial Narrow"/>
              </a:rPr>
              <a:t>Формулировка</a:t>
            </a:r>
            <a:endParaRPr b="0" lang="ru-RU" sz="3200" spc="-1" strike="noStrike">
              <a:latin typeface="Arial"/>
            </a:endParaRPr>
          </a:p>
          <a:p>
            <a:pPr lvl="1" marL="432000" indent="-2156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2060"/>
                </a:solidFill>
                <a:latin typeface="Arial Narrow"/>
                <a:ea typeface="Arial Narrow"/>
              </a:rPr>
              <a:t>Разработать набор тестов для реализации функции вычисления квадратного корня функции double sqrt (double x) в классе AdvSqrt. </a:t>
            </a:r>
            <a:endParaRPr b="0" lang="ru-RU" sz="3200" spc="-1" strike="noStrike">
              <a:latin typeface="Arial"/>
            </a:endParaRPr>
          </a:p>
          <a:p>
            <a:pPr lvl="1" marL="432000" indent="-2156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2060"/>
                </a:solidFill>
                <a:latin typeface="Arial Narrow"/>
                <a:ea typeface="Arial Narrow"/>
              </a:rPr>
              <a:t>Набор тестов должен покрывать все требования и все классы чисел с плавающей точкой, естественно выделяемые на основе их структуры (нормализованные, денормализованные, нули, бесконечности и NaN).</a:t>
            </a:r>
            <a:endParaRPr b="0" lang="ru-RU" sz="3200" spc="-1" strike="noStrike">
              <a:latin typeface="Arial"/>
            </a:endParaRPr>
          </a:p>
          <a:p>
            <a:pPr lvl="1" marL="432000" indent="-2156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2060"/>
                </a:solidFill>
                <a:latin typeface="Arial Narrow"/>
                <a:ea typeface="Arial Narrow"/>
              </a:rPr>
              <a:t>Кроме того, набор тестов должен обеспечивать покрытие всех ветвлений в коде и всех отдельных дизъюнктов в условиях ветвлений.</a:t>
            </a:r>
            <a:endParaRPr b="0" lang="ru-RU" sz="3200" spc="-1" strike="noStrike">
              <a:latin typeface="Arial"/>
            </a:endParaRPr>
          </a:p>
          <a:p>
            <a:pPr marL="216000" indent="-21528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2060"/>
                </a:solidFill>
                <a:latin typeface="Arial Narrow"/>
                <a:ea typeface="Arial Narrow"/>
              </a:rPr>
              <a:t>Принимается</a:t>
            </a:r>
            <a:endParaRPr b="0" lang="ru-RU" sz="3200" spc="-1" strike="noStrike">
              <a:latin typeface="Arial"/>
            </a:endParaRPr>
          </a:p>
          <a:p>
            <a:pPr lvl="1" marL="432000" indent="-2156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2060"/>
                </a:solidFill>
                <a:latin typeface="Arial Narrow"/>
                <a:ea typeface="Arial Narrow"/>
              </a:rPr>
              <a:t>Файл с тестами</a:t>
            </a:r>
            <a:endParaRPr b="0" lang="ru-RU" sz="3200" spc="-1" strike="noStrike">
              <a:latin typeface="Arial"/>
            </a:endParaRPr>
          </a:p>
          <a:p>
            <a:pPr lvl="1" marL="432000" indent="-2156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2060"/>
                </a:solidFill>
                <a:latin typeface="Arial Narrow"/>
                <a:ea typeface="Arial Narrow"/>
              </a:rPr>
              <a:t>Файл с описанием ошибок в требованиях и коде (если обнаружены)</a:t>
            </a:r>
            <a:endParaRPr b="0" lang="ru-RU" sz="3200" spc="-1" strike="noStrike">
              <a:latin typeface="Arial"/>
            </a:endParaRPr>
          </a:p>
          <a:p>
            <a:pPr lvl="1" marL="432000" indent="-2156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2060"/>
                </a:solidFill>
                <a:latin typeface="Arial Narrow"/>
                <a:ea typeface="Arial Narrow"/>
              </a:rPr>
              <a:t>Файл с информацией о покрытии тестами кода 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190" name="CustomShape 4"/>
          <p:cNvSpPr/>
          <p:nvPr/>
        </p:nvSpPr>
        <p:spPr>
          <a:xfrm>
            <a:off x="11338920" y="944640"/>
            <a:ext cx="11365200" cy="508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91" name="Изображение_2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8440" cy="1198440"/>
          </a:xfrm>
          <a:prstGeom prst="rect">
            <a:avLst/>
          </a:prstGeom>
          <a:ln w="12600">
            <a:noFill/>
          </a:ln>
        </p:spPr>
      </p:pic>
      <p:sp>
        <p:nvSpPr>
          <p:cNvPr id="192" name="CustomShape 5"/>
          <p:cNvSpPr/>
          <p:nvPr/>
        </p:nvSpPr>
        <p:spPr>
          <a:xfrm>
            <a:off x="23142960" y="12317040"/>
            <a:ext cx="342396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7F2703FA-7EA0-47B9-B31F-084083281268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Изображение" descr="Изображение"/>
          <p:cNvPicPr/>
          <p:nvPr/>
        </p:nvPicPr>
        <p:blipFill>
          <a:blip r:embed="rId1"/>
          <a:stretch/>
        </p:blipFill>
        <p:spPr>
          <a:xfrm>
            <a:off x="10508400" y="5922000"/>
            <a:ext cx="3194640" cy="3088800"/>
          </a:xfrm>
          <a:prstGeom prst="rect">
            <a:avLst/>
          </a:prstGeom>
          <a:ln w="12600">
            <a:noFill/>
          </a:ln>
        </p:spPr>
      </p:pic>
      <p:sp>
        <p:nvSpPr>
          <p:cNvPr id="194" name="CustomShape 1"/>
          <p:cNvSpPr/>
          <p:nvPr/>
        </p:nvSpPr>
        <p:spPr>
          <a:xfrm>
            <a:off x="1678680" y="2393640"/>
            <a:ext cx="21566520" cy="2312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algn="ctr"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ffffff"/>
                </a:solidFill>
                <a:latin typeface="Arial Narrow"/>
                <a:ea typeface="Arial Narrow"/>
              </a:rPr>
              <a:t>Спасибо! вопросы</a:t>
            </a:r>
            <a:r>
              <a:rPr b="1" lang="en-US" sz="7000" spc="-1" strike="noStrike" cap="all">
                <a:solidFill>
                  <a:srgbClr val="ffffff"/>
                </a:solidFill>
                <a:latin typeface="Arial Narrow"/>
                <a:ea typeface="Arial Narrow"/>
              </a:rPr>
              <a:t>?</a:t>
            </a:r>
            <a:endParaRPr b="0" lang="ru-RU" sz="7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2"/>
          <p:cNvSpPr/>
          <p:nvPr/>
        </p:nvSpPr>
        <p:spPr>
          <a:xfrm>
            <a:off x="1209600" y="2972880"/>
            <a:ext cx="21422520" cy="1580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методы 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1126800" y="3910320"/>
            <a:ext cx="21505320" cy="8400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marL="216000" indent="-21528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def setup_module(module):</a:t>
            </a:r>
            <a:endParaRPr b="0" lang="ru-RU" sz="5400" spc="-1" strike="noStrike">
              <a:latin typeface="Arial"/>
            </a:endParaRPr>
          </a:p>
          <a:p>
            <a:pPr marL="216000" indent="-21528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def teardown_module(module):</a:t>
            </a:r>
            <a:endParaRPr b="0" lang="ru-RU" sz="5400" spc="-1" strike="noStrike">
              <a:latin typeface="Arial"/>
            </a:endParaRPr>
          </a:p>
        </p:txBody>
      </p:sp>
      <p:sp>
        <p:nvSpPr>
          <p:cNvPr id="124" name="CustomShape 4"/>
          <p:cNvSpPr/>
          <p:nvPr/>
        </p:nvSpPr>
        <p:spPr>
          <a:xfrm>
            <a:off x="11338920" y="944640"/>
            <a:ext cx="11365200" cy="508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25" name="Изображение_5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8440" cy="1198440"/>
          </a:xfrm>
          <a:prstGeom prst="rect">
            <a:avLst/>
          </a:prstGeom>
          <a:ln w="12600">
            <a:noFill/>
          </a:ln>
        </p:spPr>
      </p:pic>
      <p:sp>
        <p:nvSpPr>
          <p:cNvPr id="126" name="CustomShape 5"/>
          <p:cNvSpPr/>
          <p:nvPr/>
        </p:nvSpPr>
        <p:spPr>
          <a:xfrm>
            <a:off x="23142960" y="12317040"/>
            <a:ext cx="342396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703584FF-6778-42D3-B1F7-AE3E5C723307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2"/>
          <p:cNvSpPr/>
          <p:nvPr/>
        </p:nvSpPr>
        <p:spPr>
          <a:xfrm>
            <a:off x="1209600" y="2972880"/>
            <a:ext cx="21422520" cy="1580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методы 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1126800" y="3910320"/>
            <a:ext cx="21505320" cy="8400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marL="216000" indent="-21528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def setup_function(function):</a:t>
            </a:r>
            <a:endParaRPr b="0" lang="ru-RU" sz="5400" spc="-1" strike="noStrike">
              <a:latin typeface="Arial"/>
            </a:endParaRPr>
          </a:p>
          <a:p>
            <a:pPr marL="216000" indent="-21528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def teardown_function(function):</a:t>
            </a:r>
            <a:endParaRPr b="0" lang="ru-RU" sz="5400" spc="-1" strike="noStrike">
              <a:latin typeface="Arial"/>
            </a:endParaRPr>
          </a:p>
        </p:txBody>
      </p:sp>
      <p:sp>
        <p:nvSpPr>
          <p:cNvPr id="130" name="CustomShape 4"/>
          <p:cNvSpPr/>
          <p:nvPr/>
        </p:nvSpPr>
        <p:spPr>
          <a:xfrm>
            <a:off x="11338920" y="944640"/>
            <a:ext cx="11365200" cy="508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31" name="Изображение_3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8440" cy="1198440"/>
          </a:xfrm>
          <a:prstGeom prst="rect">
            <a:avLst/>
          </a:prstGeom>
          <a:ln w="12600">
            <a:noFill/>
          </a:ln>
        </p:spPr>
      </p:pic>
      <p:sp>
        <p:nvSpPr>
          <p:cNvPr id="132" name="CustomShape 5"/>
          <p:cNvSpPr/>
          <p:nvPr/>
        </p:nvSpPr>
        <p:spPr>
          <a:xfrm>
            <a:off x="23142960" y="12317040"/>
            <a:ext cx="342396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541AE86F-A0B2-4BE5-BAC1-6B892A581A9A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2"/>
          <p:cNvSpPr/>
          <p:nvPr/>
        </p:nvSpPr>
        <p:spPr>
          <a:xfrm>
            <a:off x="1209600" y="2972880"/>
            <a:ext cx="21422520" cy="1580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Тесты 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1126800" y="3910320"/>
            <a:ext cx="21505320" cy="8400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marL="216000" indent="-21528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def test_some_test():</a:t>
            </a:r>
            <a:endParaRPr b="0" lang="ru-RU" sz="5400" spc="-1" strike="noStrike">
              <a:latin typeface="Arial"/>
            </a:endParaRPr>
          </a:p>
          <a:p>
            <a:pPr marL="216000" indent="-21528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Проверки производятся через assert</a:t>
            </a:r>
            <a:endParaRPr b="0" lang="ru-RU" sz="5400" spc="-1" strike="noStrike">
              <a:latin typeface="Arial"/>
            </a:endParaRPr>
          </a:p>
          <a:p>
            <a:pPr lvl="1" marL="432000" indent="-2160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Пример - assert 'b'*2 == 'bb'</a:t>
            </a:r>
            <a:endParaRPr b="0" lang="ru-RU" sz="5400" spc="-1" strike="noStrike"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11338920" y="944640"/>
            <a:ext cx="11365200" cy="508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37" name="Изображение_4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8440" cy="1198440"/>
          </a:xfrm>
          <a:prstGeom prst="rect">
            <a:avLst/>
          </a:prstGeom>
          <a:ln w="12600">
            <a:noFill/>
          </a:ln>
        </p:spPr>
      </p:pic>
      <p:sp>
        <p:nvSpPr>
          <p:cNvPr id="138" name="CustomShape 5"/>
          <p:cNvSpPr/>
          <p:nvPr/>
        </p:nvSpPr>
        <p:spPr>
          <a:xfrm>
            <a:off x="23142960" y="12317040"/>
            <a:ext cx="342396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04240D9D-96A2-40A3-9D41-9D1854CF80BA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2"/>
          <p:cNvSpPr/>
          <p:nvPr/>
        </p:nvSpPr>
        <p:spPr>
          <a:xfrm>
            <a:off x="1209600" y="2972880"/>
            <a:ext cx="21422520" cy="1580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Тест на эксепшн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1126800" y="3910320"/>
            <a:ext cx="21505320" cy="8400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def f():</a:t>
            </a:r>
            <a:endParaRPr b="0" lang="ru-RU" sz="5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    </a:t>
            </a: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print 1/0</a:t>
            </a:r>
            <a:endParaRPr b="0" lang="ru-RU" sz="5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5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def test_exception():</a:t>
            </a:r>
            <a:endParaRPr b="0" lang="ru-RU" sz="5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    </a:t>
            </a: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with pytest.raises(ZeroDivisionError):</a:t>
            </a:r>
            <a:endParaRPr b="0" lang="ru-RU" sz="5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        </a:t>
            </a: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f()</a:t>
            </a:r>
            <a:endParaRPr b="0" lang="ru-RU" sz="5400" spc="-1" strike="noStrike">
              <a:latin typeface="Arial"/>
            </a:endParaRPr>
          </a:p>
        </p:txBody>
      </p:sp>
      <p:sp>
        <p:nvSpPr>
          <p:cNvPr id="142" name="CustomShape 4"/>
          <p:cNvSpPr/>
          <p:nvPr/>
        </p:nvSpPr>
        <p:spPr>
          <a:xfrm>
            <a:off x="11338920" y="944640"/>
            <a:ext cx="11365200" cy="508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43" name="Изображение_10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8440" cy="1198440"/>
          </a:xfrm>
          <a:prstGeom prst="rect">
            <a:avLst/>
          </a:prstGeom>
          <a:ln w="12600">
            <a:noFill/>
          </a:ln>
        </p:spPr>
      </p:pic>
      <p:sp>
        <p:nvSpPr>
          <p:cNvPr id="144" name="CustomShape 5"/>
          <p:cNvSpPr/>
          <p:nvPr/>
        </p:nvSpPr>
        <p:spPr>
          <a:xfrm>
            <a:off x="23142960" y="12317040"/>
            <a:ext cx="342396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D59CA397-10C8-4712-BC09-3E3DF47792F6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2"/>
          <p:cNvSpPr/>
          <p:nvPr/>
        </p:nvSpPr>
        <p:spPr>
          <a:xfrm>
            <a:off x="1209600" y="2972880"/>
            <a:ext cx="21422520" cy="1580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Заглушки 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1126800" y="3910320"/>
            <a:ext cx="21505320" cy="8400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@pytest.fixture()</a:t>
            </a:r>
            <a:endParaRPr b="0" lang="ru-RU" sz="54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def resource_setup(request):</a:t>
            </a:r>
            <a:endParaRPr b="0" lang="ru-RU" sz="54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    </a:t>
            </a: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print("resource_setup")</a:t>
            </a:r>
            <a:endParaRPr b="0" lang="ru-RU" sz="54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    </a:t>
            </a: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def resource_teardown():</a:t>
            </a:r>
            <a:endParaRPr b="0" lang="ru-RU" sz="54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        </a:t>
            </a: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print("resource_teardown")</a:t>
            </a:r>
            <a:endParaRPr b="0" lang="ru-RU" sz="54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    </a:t>
            </a: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request.addfinalizer(resource_teardown)    </a:t>
            </a:r>
            <a:endParaRPr b="0" lang="ru-RU" sz="54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54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def test_1_that_needs_resource(resource_setup):</a:t>
            </a:r>
            <a:endParaRPr b="0" lang="ru-RU" sz="54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    </a:t>
            </a: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print("test_1_that_needs_resource")</a:t>
            </a:r>
            <a:endParaRPr b="0" lang="ru-RU" sz="5400" spc="-1" strike="noStrike">
              <a:latin typeface="Arial"/>
            </a:endParaRPr>
          </a:p>
        </p:txBody>
      </p:sp>
      <p:sp>
        <p:nvSpPr>
          <p:cNvPr id="148" name="CustomShape 4"/>
          <p:cNvSpPr/>
          <p:nvPr/>
        </p:nvSpPr>
        <p:spPr>
          <a:xfrm>
            <a:off x="11338920" y="944640"/>
            <a:ext cx="11365200" cy="508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49" name="Изображение_6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8440" cy="1198440"/>
          </a:xfrm>
          <a:prstGeom prst="rect">
            <a:avLst/>
          </a:prstGeom>
          <a:ln w="12600">
            <a:noFill/>
          </a:ln>
        </p:spPr>
      </p:pic>
      <p:sp>
        <p:nvSpPr>
          <p:cNvPr id="150" name="CustomShape 5"/>
          <p:cNvSpPr/>
          <p:nvPr/>
        </p:nvSpPr>
        <p:spPr>
          <a:xfrm>
            <a:off x="23142960" y="12317040"/>
            <a:ext cx="342396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F975460E-75D8-4ECC-878A-6B667BBD747A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2"/>
          <p:cNvSpPr/>
          <p:nvPr/>
        </p:nvSpPr>
        <p:spPr>
          <a:xfrm>
            <a:off x="1209600" y="2972880"/>
            <a:ext cx="21422520" cy="1580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Заглушки 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1209600" y="3910320"/>
            <a:ext cx="21505320" cy="8400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fixture.py resource_setup</a:t>
            </a:r>
            <a:endParaRPr b="0" lang="ru-RU" sz="5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test_1_that_needs_resource</a:t>
            </a:r>
            <a:endParaRPr b="0" lang="ru-RU" sz="5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.resource_teardown</a:t>
            </a:r>
            <a:endParaRPr b="0" lang="ru-RU" sz="5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test_2_that_does_not</a:t>
            </a:r>
            <a:endParaRPr b="0" lang="ru-RU" sz="5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.resource_setup</a:t>
            </a:r>
            <a:endParaRPr b="0" lang="ru-RU" sz="5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test_3_that_does_again</a:t>
            </a:r>
            <a:endParaRPr b="0" lang="ru-RU" sz="5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.resource_teardown</a:t>
            </a:r>
            <a:endParaRPr b="0" lang="ru-RU" sz="5400" spc="-1" strike="noStrike">
              <a:latin typeface="Arial"/>
            </a:endParaRPr>
          </a:p>
        </p:txBody>
      </p:sp>
      <p:sp>
        <p:nvSpPr>
          <p:cNvPr id="154" name="CustomShape 4"/>
          <p:cNvSpPr/>
          <p:nvPr/>
        </p:nvSpPr>
        <p:spPr>
          <a:xfrm>
            <a:off x="11338920" y="944640"/>
            <a:ext cx="11365200" cy="508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55" name="Изображение_7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8440" cy="1198440"/>
          </a:xfrm>
          <a:prstGeom prst="rect">
            <a:avLst/>
          </a:prstGeom>
          <a:ln w="12600">
            <a:noFill/>
          </a:ln>
        </p:spPr>
      </p:pic>
      <p:sp>
        <p:nvSpPr>
          <p:cNvPr id="156" name="CustomShape 5"/>
          <p:cNvSpPr/>
          <p:nvPr/>
        </p:nvSpPr>
        <p:spPr>
          <a:xfrm>
            <a:off x="23142960" y="12317040"/>
            <a:ext cx="342396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214984DE-017E-4DD3-87DC-725FAAAA0FF6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2"/>
          <p:cNvSpPr/>
          <p:nvPr/>
        </p:nvSpPr>
        <p:spPr>
          <a:xfrm>
            <a:off x="1209600" y="2972880"/>
            <a:ext cx="21422520" cy="1580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Параметризация 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1209600" y="3910320"/>
            <a:ext cx="21505320" cy="8400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marL="216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@pytest.fixture(scope="function", params=[</a:t>
            </a:r>
            <a:endParaRPr b="0" lang="ru-RU" sz="54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("abcdefg", "abcdefg?"),</a:t>
            </a:r>
            <a:endParaRPr b="0" lang="ru-RU" sz="54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("abc", "abc!"),</a:t>
            </a:r>
            <a:endParaRPr b="0" lang="ru-RU" sz="54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("abcde", "abcde.")],</a:t>
            </a:r>
            <a:endParaRPr b="0" lang="ru-RU" sz="54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ids=["len&gt;5","len&lt;5","len==5"]</a:t>
            </a:r>
            <a:endParaRPr b="0" lang="ru-RU" sz="54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)</a:t>
            </a:r>
            <a:endParaRPr b="0" lang="ru-RU" sz="5400" spc="-1" strike="noStrike">
              <a:latin typeface="Arial"/>
            </a:endParaRPr>
          </a:p>
          <a:p>
            <a:pPr marL="216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5400" spc="-1" strike="noStrike">
              <a:latin typeface="Arial"/>
            </a:endParaRPr>
          </a:p>
        </p:txBody>
      </p:sp>
      <p:sp>
        <p:nvSpPr>
          <p:cNvPr id="160" name="CustomShape 4"/>
          <p:cNvSpPr/>
          <p:nvPr/>
        </p:nvSpPr>
        <p:spPr>
          <a:xfrm>
            <a:off x="11338920" y="944640"/>
            <a:ext cx="11365200" cy="508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61" name="Изображение_0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8440" cy="1198440"/>
          </a:xfrm>
          <a:prstGeom prst="rect">
            <a:avLst/>
          </a:prstGeom>
          <a:ln w="12600">
            <a:noFill/>
          </a:ln>
        </p:spPr>
      </p:pic>
      <p:sp>
        <p:nvSpPr>
          <p:cNvPr id="162" name="CustomShape 5"/>
          <p:cNvSpPr/>
          <p:nvPr/>
        </p:nvSpPr>
        <p:spPr>
          <a:xfrm>
            <a:off x="23142960" y="12317040"/>
            <a:ext cx="342396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AAE1FDD8-19F7-4730-99AD-10EA60416E84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2"/>
          <p:cNvSpPr/>
          <p:nvPr/>
        </p:nvSpPr>
        <p:spPr>
          <a:xfrm>
            <a:off x="1209600" y="2972880"/>
            <a:ext cx="21422520" cy="1580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Параметризация 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1209600" y="3910320"/>
            <a:ext cx="21505320" cy="8400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marL="216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1800" spc="-1" strike="noStrike">
              <a:latin typeface="Arial"/>
            </a:endParaRPr>
          </a:p>
          <a:p>
            <a:pPr marL="216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@pytest.mark.parametrize("x", [-1,2], ids=["negative x","positive y"])</a:t>
            </a:r>
            <a:endParaRPr b="0" lang="ru-RU" sz="5400" spc="-1" strike="noStrike">
              <a:latin typeface="Arial"/>
            </a:endParaRPr>
          </a:p>
          <a:p>
            <a:pPr marL="216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@pytest.mark.parametrize("y", [-10,11], ids=["negative y","positive y"])</a:t>
            </a:r>
            <a:endParaRPr b="0" lang="ru-RU" sz="5400" spc="-1" strike="noStrike">
              <a:latin typeface="Arial"/>
            </a:endParaRPr>
          </a:p>
          <a:p>
            <a:pPr marL="216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def test_cross_params(x, y):</a:t>
            </a:r>
            <a:endParaRPr b="0" lang="ru-RU" sz="5400" spc="-1" strike="noStrike">
              <a:latin typeface="Arial"/>
            </a:endParaRPr>
          </a:p>
        </p:txBody>
      </p:sp>
      <p:sp>
        <p:nvSpPr>
          <p:cNvPr id="166" name="CustomShape 4"/>
          <p:cNvSpPr/>
          <p:nvPr/>
        </p:nvSpPr>
        <p:spPr>
          <a:xfrm>
            <a:off x="11338920" y="944640"/>
            <a:ext cx="11365200" cy="508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67" name="Изображение_1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8440" cy="1198440"/>
          </a:xfrm>
          <a:prstGeom prst="rect">
            <a:avLst/>
          </a:prstGeom>
          <a:ln w="12600">
            <a:noFill/>
          </a:ln>
        </p:spPr>
      </p:pic>
      <p:sp>
        <p:nvSpPr>
          <p:cNvPr id="168" name="CustomShape 5"/>
          <p:cNvSpPr/>
          <p:nvPr/>
        </p:nvSpPr>
        <p:spPr>
          <a:xfrm>
            <a:off x="23142960" y="12317040"/>
            <a:ext cx="342396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5BA440EC-31A0-49CB-8FC7-4513640CCECC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1981</TotalTime>
  <Application>LibreOffice/6.4.3.2$Windows_X86_64 LibreOffice_project/747b5d0ebf89f41c860ec2a39efd7cb15b54f2d8</Application>
  <Words>139</Words>
  <Paragraphs>33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2020-10-05T17:57:23Z</dcterms:modified>
  <cp:revision>68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Произвольный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