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media/image1.png" ContentType="image/png"/>
  <Override PartName="/ppt/media/image9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24384000" cy="13716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539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5230080" y="-37440"/>
            <a:ext cx="19216800" cy="1371492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160" cy="2289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160" cy="795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539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testng.org/" TargetMode="External"/><Relationship Id="rId2" Type="http://schemas.openxmlformats.org/officeDocument/2006/relationships/hyperlink" Target="https://testng.org/" TargetMode="External"/><Relationship Id="rId3" Type="http://schemas.openxmlformats.org/officeDocument/2006/relationships/hyperlink" Target="https://www.jacoco.org/" TargetMode="External"/><Relationship Id="rId4" Type="http://schemas.openxmlformats.org/officeDocument/2006/relationships/hyperlink" Target="https://www.jacoco.org/" TargetMode="External"/><Relationship Id="rId5" Type="http://schemas.openxmlformats.org/officeDocument/2006/relationships/hyperlink" Target="https://ru.wikipedia.org/wiki/&#1062;&#1080;&#1082;&#1083;&#1086;&#1084;&#1072;&#1090;&#1080;&#1095;&#1077;&#1089;&#1082;&#1072;&#1103;_&#1089;&#1083;&#1086;&#1078;&#1085;&#1086;&#1089;&#1090;&#1100;" TargetMode="External"/><Relationship Id="rId6" Type="http://schemas.openxmlformats.org/officeDocument/2006/relationships/hyperlink" Target="https://ru.wikipedia.org/wiki/&#1062;&#1080;&#1082;&#1083;&#1086;&#1084;&#1072;&#1090;&#1080;&#1095;&#1077;&#1089;&#1082;&#1072;&#1103;_&#1089;&#1083;&#1086;&#1078;&#1085;&#1086;&#1089;&#1090;&#1100;" TargetMode="External"/><Relationship Id="rId7" Type="http://schemas.openxmlformats.org/officeDocument/2006/relationships/image" Target="../media/image9.png"/><Relationship Id="rId8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Line 1"/>
          <p:cNvSpPr/>
          <p:nvPr/>
        </p:nvSpPr>
        <p:spPr>
          <a:xfrm flipV="1">
            <a:off x="10370160" y="1604160"/>
            <a:ext cx="0" cy="2777040"/>
          </a:xfrm>
          <a:prstGeom prst="line">
            <a:avLst/>
          </a:prstGeom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2"/>
          <p:cNvSpPr/>
          <p:nvPr/>
        </p:nvSpPr>
        <p:spPr>
          <a:xfrm>
            <a:off x="7764840" y="4769640"/>
            <a:ext cx="12706920" cy="2570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b">
            <a:noAutofit/>
          </a:bodyPr>
          <a:p>
            <a:pPr algn="ctr"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002060"/>
                </a:solidFill>
                <a:latin typeface="Arial Narrow"/>
                <a:ea typeface="Arial Narrow"/>
              </a:rPr>
              <a:t>Обеспечение качества и тестирование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7116840" y="8442000"/>
            <a:ext cx="15443280" cy="1172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algn="ctr">
              <a:lnSpc>
                <a:spcPct val="100000"/>
              </a:lnSpc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Семинар 5: Модульное тестирование</a:t>
            </a:r>
            <a:r>
              <a:rPr b="0" lang="en-US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 (TestNG)</a:t>
            </a:r>
            <a:endParaRPr b="0" lang="ru-RU" sz="6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практика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18" name="CustomShape 4"/>
          <p:cNvSpPr/>
          <p:nvPr/>
        </p:nvSpPr>
        <p:spPr>
          <a:xfrm>
            <a:off x="7116840" y="1530720"/>
            <a:ext cx="9442440" cy="1422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>
              <a:lnSpc>
                <a:spcPct val="100000"/>
              </a:lnSpc>
            </a:pPr>
            <a:r>
              <a:rPr b="1" lang="ru-RU" sz="4200" spc="-1" strike="noStrike">
                <a:solidFill>
                  <a:srgbClr val="0070c0"/>
                </a:solidFill>
                <a:latin typeface="Arial Narrow"/>
                <a:ea typeface="Arial Narrow"/>
              </a:rPr>
              <a:t>Факультет компьютерных наук </a:t>
            </a:r>
            <a:br/>
            <a:r>
              <a:rPr b="1" lang="ru-RU" sz="4200" spc="-1" strike="noStrike">
                <a:solidFill>
                  <a:srgbClr val="0070c0"/>
                </a:solidFill>
                <a:latin typeface="Arial Narrow"/>
                <a:ea typeface="Arial Narrow"/>
              </a:rPr>
              <a:t>Департамент программной инженерии</a:t>
            </a:r>
            <a:endParaRPr b="0" lang="ru-RU" sz="4200" spc="-1" strike="noStrike">
              <a:latin typeface="Arial"/>
            </a:endParaRPr>
          </a:p>
        </p:txBody>
      </p:sp>
      <p:sp>
        <p:nvSpPr>
          <p:cNvPr id="119" name="CustomShape 5"/>
          <p:cNvSpPr/>
          <p:nvPr/>
        </p:nvSpPr>
        <p:spPr>
          <a:xfrm>
            <a:off x="7116840" y="11795760"/>
            <a:ext cx="15731280" cy="630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002060"/>
                </a:solidFill>
                <a:latin typeface="Arial Narrow"/>
                <a:ea typeface="Arial Narrow"/>
              </a:rPr>
              <a:t>Москва, 2020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120" name="Изображение" descr="Изображение"/>
          <p:cNvPicPr/>
          <p:nvPr/>
        </p:nvPicPr>
        <p:blipFill>
          <a:blip r:embed="rId1"/>
          <a:stretch/>
        </p:blipFill>
        <p:spPr>
          <a:xfrm>
            <a:off x="1221840" y="1330560"/>
            <a:ext cx="2734920" cy="2644560"/>
          </a:xfrm>
          <a:prstGeom prst="rect">
            <a:avLst/>
          </a:prstGeom>
          <a:ln w="126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Изображение" descr="Изображение"/>
          <p:cNvPicPr/>
          <p:nvPr/>
        </p:nvPicPr>
        <p:blipFill>
          <a:blip r:embed="rId1"/>
          <a:stretch/>
        </p:blipFill>
        <p:spPr>
          <a:xfrm>
            <a:off x="10508400" y="5922000"/>
            <a:ext cx="3194640" cy="3088800"/>
          </a:xfrm>
          <a:prstGeom prst="rect">
            <a:avLst/>
          </a:prstGeom>
          <a:ln w="12600">
            <a:noFill/>
          </a:ln>
        </p:spPr>
      </p:pic>
      <p:sp>
        <p:nvSpPr>
          <p:cNvPr id="171" name="CustomShape 1"/>
          <p:cNvSpPr/>
          <p:nvPr/>
        </p:nvSpPr>
        <p:spPr>
          <a:xfrm>
            <a:off x="1678680" y="2393640"/>
            <a:ext cx="21566520" cy="2312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algn="ctr"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ffffff"/>
                </a:solidFill>
                <a:latin typeface="Arial Narrow"/>
                <a:ea typeface="Arial Narrow"/>
              </a:rPr>
              <a:t>Спасибо! вопросы</a:t>
            </a:r>
            <a:r>
              <a:rPr b="1" lang="en-US" sz="7000" spc="-1" strike="noStrike" cap="all">
                <a:solidFill>
                  <a:srgbClr val="ffffff"/>
                </a:solidFill>
                <a:latin typeface="Arial Narrow"/>
                <a:ea typeface="Arial Narrow"/>
              </a:rPr>
              <a:t>?</a:t>
            </a:r>
            <a:endParaRPr b="0" lang="ru-RU" sz="7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2"/>
          <p:cNvSpPr/>
          <p:nvPr/>
        </p:nvSpPr>
        <p:spPr>
          <a:xfrm>
            <a:off x="1209600" y="2972880"/>
            <a:ext cx="21422520" cy="1580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Иерархия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11338920" y="944640"/>
            <a:ext cx="11365200" cy="508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24" name="Изображение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8440" cy="1198440"/>
          </a:xfrm>
          <a:prstGeom prst="rect">
            <a:avLst/>
          </a:prstGeom>
          <a:ln w="12600">
            <a:noFill/>
          </a:ln>
        </p:spPr>
      </p:pic>
      <p:sp>
        <p:nvSpPr>
          <p:cNvPr id="125" name="CustomShape 4"/>
          <p:cNvSpPr/>
          <p:nvPr/>
        </p:nvSpPr>
        <p:spPr>
          <a:xfrm>
            <a:off x="23142960" y="12317040"/>
            <a:ext cx="342396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34FC5B33-0EC2-48A3-80B8-0A2257D9530E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2"/>
          <a:stretch/>
        </p:blipFill>
        <p:spPr>
          <a:xfrm>
            <a:off x="576000" y="4220640"/>
            <a:ext cx="21884400" cy="8235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2"/>
          <p:cNvSpPr/>
          <p:nvPr/>
        </p:nvSpPr>
        <p:spPr>
          <a:xfrm>
            <a:off x="1209600" y="2972880"/>
            <a:ext cx="21422520" cy="1580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Аннотации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11338920" y="944640"/>
            <a:ext cx="11365200" cy="508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30" name="Изображение_0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8440" cy="1198440"/>
          </a:xfrm>
          <a:prstGeom prst="rect">
            <a:avLst/>
          </a:prstGeom>
          <a:ln w="12600">
            <a:noFill/>
          </a:ln>
        </p:spPr>
      </p:pic>
      <p:sp>
        <p:nvSpPr>
          <p:cNvPr id="131" name="CustomShape 4"/>
          <p:cNvSpPr/>
          <p:nvPr/>
        </p:nvSpPr>
        <p:spPr>
          <a:xfrm>
            <a:off x="23142960" y="12317040"/>
            <a:ext cx="342396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4E1DF8D2-8DFB-464D-B293-3DEA38231B96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  <p:graphicFrame>
        <p:nvGraphicFramePr>
          <p:cNvPr id="132" name="Table 5"/>
          <p:cNvGraphicFramePr/>
          <p:nvPr/>
        </p:nvGraphicFramePr>
        <p:xfrm>
          <a:off x="6333480" y="2767680"/>
          <a:ext cx="16308000" cy="10073880"/>
        </p:xfrm>
        <a:graphic>
          <a:graphicData uri="http://schemas.openxmlformats.org/drawingml/2006/table">
            <a:tbl>
              <a:tblPr/>
              <a:tblGrid>
                <a:gridCol w="3269880"/>
                <a:gridCol w="13038480"/>
              </a:tblGrid>
              <a:tr h="16484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87000"/>
                        </a:lnSpc>
                      </a:pPr>
                      <a:r>
                        <a:rPr b="0" lang="ru-RU" sz="3600" spc="-1" strike="noStrike">
                          <a:latin typeface="Times New Roman"/>
                          <a:ea typeface="Microsoft YaHei"/>
                        </a:rPr>
                        <a:t>@BeforeSuite, @AfterSuite</a:t>
                      </a:r>
                      <a:endParaRPr b="0" lang="ru-RU" sz="3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87000"/>
                        </a:lnSpc>
                      </a:pPr>
                      <a:r>
                        <a:rPr b="0" lang="ru-RU" sz="3600" spc="-1" strike="noStrike">
                          <a:latin typeface="Times New Roman"/>
                          <a:ea typeface="Microsoft YaHei"/>
                        </a:rPr>
                        <a:t>методы, которые исполняются единожды до/после исполнения всех тестов. Здесь удобно располагать какие-либо тяжелые настройки общие для всех тестов</a:t>
                      </a:r>
                      <a:endParaRPr b="0" lang="ru-RU" sz="3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18298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87000"/>
                        </a:lnSpc>
                      </a:pPr>
                      <a:r>
                        <a:rPr b="0" lang="ru-RU" sz="3600" spc="-1" strike="noStrike">
                          <a:latin typeface="Times New Roman"/>
                          <a:ea typeface="Microsoft YaHei"/>
                        </a:rPr>
                        <a:t>@BeforeTest, @AfterTest</a:t>
                      </a:r>
                      <a:endParaRPr b="0" lang="ru-RU" sz="3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87000"/>
                        </a:lnSpc>
                      </a:pPr>
                      <a:r>
                        <a:rPr b="0" lang="ru-RU" sz="3600" spc="-1" strike="noStrike">
                          <a:latin typeface="Times New Roman"/>
                          <a:ea typeface="Microsoft YaHei"/>
                        </a:rPr>
                        <a:t>методы, которые исполняются единожды до/после исполнения теста. Настройки какой-либо группы взаимосвязанных сервисов, либо одного сервиса, если он тестируется несколькими тест-классами.</a:t>
                      </a:r>
                      <a:endParaRPr b="0" lang="ru-RU" sz="3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</a:tr>
              <a:tr h="16477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87000"/>
                        </a:lnSpc>
                      </a:pPr>
                      <a:r>
                        <a:rPr b="0" lang="ru-RU" sz="3600" spc="-1" strike="noStrike">
                          <a:latin typeface="Times New Roman"/>
                          <a:ea typeface="Microsoft YaHei"/>
                        </a:rPr>
                        <a:t>@BeforeClass, @AfterClass </a:t>
                      </a:r>
                      <a:endParaRPr b="0" lang="ru-RU" sz="3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87000"/>
                        </a:lnSpc>
                      </a:pPr>
                      <a:r>
                        <a:rPr b="0" lang="ru-RU" sz="3600" spc="-1" strike="noStrike">
                          <a:latin typeface="Times New Roman"/>
                          <a:ea typeface="Microsoft YaHei"/>
                        </a:rPr>
                        <a:t>обозначают методы, которые исполняются единожды до/после исполнения всех тестов в классе</a:t>
                      </a:r>
                      <a:endParaRPr b="0" lang="ru-RU" sz="3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16484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87000"/>
                        </a:lnSpc>
                      </a:pPr>
                      <a:r>
                        <a:rPr b="0" lang="ru-RU" sz="3600" spc="-1" strike="noStrike">
                          <a:latin typeface="Times New Roman"/>
                          <a:ea typeface="Microsoft YaHei"/>
                        </a:rPr>
                        <a:t>@BeforeMethod, @AfterMethod</a:t>
                      </a:r>
                      <a:endParaRPr b="0" lang="ru-RU" sz="3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87000"/>
                        </a:lnSpc>
                      </a:pPr>
                      <a:r>
                        <a:rPr b="0" lang="ru-RU" sz="3600" spc="-1" strike="noStrike">
                          <a:latin typeface="Times New Roman"/>
                          <a:ea typeface="Microsoft YaHei"/>
                        </a:rPr>
                        <a:t>обозначают методы, которые исполняются каждый раз до/после исполнения тестового метода</a:t>
                      </a:r>
                      <a:endParaRPr b="0" lang="ru-RU" sz="3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</a:tr>
              <a:tr h="16484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87000"/>
                        </a:lnSpc>
                      </a:pPr>
                      <a:r>
                        <a:rPr b="0" lang="ru-RU" sz="3600" spc="-1" strike="noStrike">
                          <a:latin typeface="Times New Roman"/>
                          <a:ea typeface="Microsoft YaHei"/>
                        </a:rPr>
                        <a:t>@BeforeGroups, @AfterGroups</a:t>
                      </a:r>
                      <a:endParaRPr b="0" lang="ru-RU" sz="3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87000"/>
                        </a:lnSpc>
                      </a:pPr>
                      <a:r>
                        <a:rPr b="0" lang="ru-RU" sz="3600" spc="-1" strike="noStrike">
                          <a:latin typeface="Times New Roman"/>
                          <a:ea typeface="Microsoft YaHei"/>
                        </a:rPr>
                        <a:t>которые исполняются до/после первого/последнего теста принадлежащего к заданным группам.</a:t>
                      </a:r>
                      <a:endParaRPr b="0" lang="ru-RU" sz="3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16513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87000"/>
                        </a:lnSpc>
                      </a:pPr>
                      <a:r>
                        <a:rPr b="0" lang="ru-RU" sz="3600" spc="-1" strike="noStrike">
                          <a:latin typeface="Times New Roman"/>
                          <a:ea typeface="Microsoft YaHei"/>
                        </a:rPr>
                        <a:t>@Test </a:t>
                      </a:r>
                      <a:endParaRPr b="0" lang="ru-RU" sz="3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87000"/>
                        </a:lnSpc>
                      </a:pPr>
                      <a:r>
                        <a:rPr b="0" lang="ru-RU" sz="3600" spc="-1" strike="noStrike">
                          <a:latin typeface="Times New Roman"/>
                          <a:ea typeface="Microsoft YaHei"/>
                        </a:rPr>
                        <a:t>обозначает сами тесты. Здесь размещаются проверки. Также применима к классам</a:t>
                      </a:r>
                      <a:endParaRPr b="0" lang="ru-RU" sz="3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2"/>
          <p:cNvSpPr/>
          <p:nvPr/>
        </p:nvSpPr>
        <p:spPr>
          <a:xfrm>
            <a:off x="1209600" y="2972880"/>
            <a:ext cx="21422520" cy="1580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Параметры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1126800" y="3910320"/>
            <a:ext cx="21505320" cy="8400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marL="216000" indent="-21528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000" spc="-1" strike="noStrike">
                <a:solidFill>
                  <a:srgbClr val="002060"/>
                </a:solidFill>
                <a:latin typeface="Arial Narrow"/>
                <a:ea typeface="Arial Narrow"/>
              </a:rPr>
              <a:t>.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11338920" y="944640"/>
            <a:ext cx="11365200" cy="508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37" name="Изображение_1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8440" cy="1198440"/>
          </a:xfrm>
          <a:prstGeom prst="rect">
            <a:avLst/>
          </a:prstGeom>
          <a:ln w="12600">
            <a:noFill/>
          </a:ln>
        </p:spPr>
      </p:pic>
      <p:sp>
        <p:nvSpPr>
          <p:cNvPr id="138" name="CustomShape 5"/>
          <p:cNvSpPr/>
          <p:nvPr/>
        </p:nvSpPr>
        <p:spPr>
          <a:xfrm>
            <a:off x="23142960" y="12317040"/>
            <a:ext cx="342396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A3C9F42B-297E-4D7B-8766-F924E3A8393F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  <p:graphicFrame>
        <p:nvGraphicFramePr>
          <p:cNvPr id="139" name="Table 6"/>
          <p:cNvGraphicFramePr/>
          <p:nvPr/>
        </p:nvGraphicFramePr>
        <p:xfrm>
          <a:off x="6316200" y="2867760"/>
          <a:ext cx="16363440" cy="10019880"/>
        </p:xfrm>
        <a:graphic>
          <a:graphicData uri="http://schemas.openxmlformats.org/drawingml/2006/table">
            <a:tbl>
              <a:tblPr/>
              <a:tblGrid>
                <a:gridCol w="3956760"/>
                <a:gridCol w="12407040"/>
              </a:tblGrid>
              <a:tr h="10728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87000"/>
                        </a:lnSpc>
                      </a:pPr>
                      <a:r>
                        <a:rPr b="0" lang="ru-RU" sz="4400" spc="-1" strike="noStrike">
                          <a:latin typeface="Times New Roman"/>
                          <a:ea typeface="Microsoft YaHei"/>
                        </a:rPr>
                        <a:t>enabled </a:t>
                      </a:r>
                      <a:endParaRPr b="0" lang="ru-RU" sz="4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87000"/>
                        </a:lnSpc>
                      </a:pPr>
                      <a:r>
                        <a:rPr b="0" lang="ru-RU" sz="4400" spc="-1" strike="noStrike">
                          <a:latin typeface="Times New Roman"/>
                          <a:ea typeface="Microsoft YaHei"/>
                        </a:rPr>
                        <a:t> </a:t>
                      </a:r>
                      <a:r>
                        <a:rPr b="0" lang="ru-RU" sz="4400" spc="-1" strike="noStrike">
                          <a:latin typeface="Times New Roman"/>
                          <a:ea typeface="Microsoft YaHei"/>
                        </a:rPr>
                        <a:t>можно временно отключить, установив значение в false</a:t>
                      </a:r>
                      <a:endParaRPr b="0" lang="ru-RU" sz="4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10728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87000"/>
                        </a:lnSpc>
                      </a:pPr>
                      <a:r>
                        <a:rPr b="0" lang="ru-RU" sz="4400" spc="-1" strike="noStrike">
                          <a:latin typeface="Times New Roman"/>
                          <a:ea typeface="Microsoft YaHei"/>
                        </a:rPr>
                        <a:t>groups</a:t>
                      </a:r>
                      <a:endParaRPr b="0" lang="ru-RU" sz="4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87000"/>
                        </a:lnSpc>
                      </a:pPr>
                      <a:r>
                        <a:rPr b="0" lang="ru-RU" sz="4400" spc="-1" strike="noStrike">
                          <a:latin typeface="Times New Roman"/>
                          <a:ea typeface="Microsoft YaHei"/>
                        </a:rPr>
                        <a:t>обозначает, для каких групп будет исполнен</a:t>
                      </a:r>
                      <a:endParaRPr b="0" lang="ru-RU" sz="4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</a:tr>
              <a:tr h="16729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87000"/>
                        </a:lnSpc>
                      </a:pPr>
                      <a:r>
                        <a:rPr b="0" lang="ru-RU" sz="4400" spc="-1" strike="noStrike">
                          <a:latin typeface="Times New Roman"/>
                          <a:ea typeface="Microsoft YaHei"/>
                        </a:rPr>
                        <a:t>timeOut</a:t>
                      </a:r>
                      <a:endParaRPr b="0" lang="ru-RU" sz="4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87000"/>
                        </a:lnSpc>
                      </a:pPr>
                      <a:r>
                        <a:rPr b="0" lang="ru-RU" sz="4400" spc="-1" strike="noStrike">
                          <a:latin typeface="Times New Roman"/>
                          <a:ea typeface="Microsoft YaHei"/>
                        </a:rPr>
                        <a:t>время, после которого метод «свалится» и потянет за собой все зависимые от него тесты</a:t>
                      </a:r>
                      <a:endParaRPr b="0" lang="ru-RU" sz="4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10728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87000"/>
                        </a:lnSpc>
                      </a:pPr>
                      <a:r>
                        <a:rPr b="0" lang="ru-RU" sz="4400" spc="-1" strike="noStrike">
                          <a:latin typeface="Times New Roman"/>
                          <a:ea typeface="Microsoft YaHei"/>
                        </a:rPr>
                        <a:t>description</a:t>
                      </a:r>
                      <a:endParaRPr b="0" lang="ru-RU" sz="4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87000"/>
                        </a:lnSpc>
                      </a:pPr>
                      <a:r>
                        <a:rPr b="0" lang="ru-RU" sz="4400" spc="-1" strike="noStrike">
                          <a:latin typeface="Times New Roman"/>
                          <a:ea typeface="Microsoft YaHei"/>
                        </a:rPr>
                        <a:t>название, используемое в отчете</a:t>
                      </a:r>
                      <a:endParaRPr b="0" lang="ru-RU" sz="4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</a:tr>
              <a:tr h="16729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87000"/>
                        </a:lnSpc>
                      </a:pPr>
                      <a:r>
                        <a:rPr b="0" lang="ru-RU" sz="4400" spc="-1" strike="noStrike">
                          <a:latin typeface="Times New Roman"/>
                          <a:ea typeface="Microsoft YaHei"/>
                        </a:rPr>
                        <a:t>dependsOnMethods</a:t>
                      </a:r>
                      <a:endParaRPr b="0" lang="ru-RU" sz="4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87000"/>
                        </a:lnSpc>
                      </a:pPr>
                      <a:r>
                        <a:rPr b="0" lang="ru-RU" sz="4400" spc="-1" strike="noStrike">
                          <a:latin typeface="Times New Roman"/>
                          <a:ea typeface="Microsoft YaHei"/>
                        </a:rPr>
                        <a:t>методы, от которых зависит, сначала будут выполнены они, а затем данный метод</a:t>
                      </a:r>
                      <a:endParaRPr b="0" lang="ru-RU" sz="4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10728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87000"/>
                        </a:lnSpc>
                      </a:pPr>
                      <a:r>
                        <a:rPr b="0" lang="ru-RU" sz="4400" spc="-1" strike="noStrike">
                          <a:latin typeface="Times New Roman"/>
                          <a:ea typeface="Microsoft YaHei"/>
                        </a:rPr>
                        <a:t>dependsOnGroups</a:t>
                      </a:r>
                      <a:endParaRPr b="0" lang="ru-RU" sz="4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87000"/>
                        </a:lnSpc>
                      </a:pPr>
                      <a:r>
                        <a:rPr b="0" lang="ru-RU" sz="4400" spc="-1" strike="noStrike">
                          <a:latin typeface="Times New Roman"/>
                          <a:ea typeface="Microsoft YaHei"/>
                        </a:rPr>
                        <a:t>группы, от которых зависит</a:t>
                      </a:r>
                      <a:endParaRPr b="0" lang="ru-RU" sz="4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</a:tr>
              <a:tr h="23832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87000"/>
                        </a:lnSpc>
                      </a:pPr>
                      <a:r>
                        <a:rPr b="0" lang="ru-RU" sz="4400" spc="-1" strike="noStrike">
                          <a:latin typeface="Times New Roman"/>
                          <a:ea typeface="Microsoft YaHei"/>
                        </a:rPr>
                        <a:t>alwaysRun </a:t>
                      </a:r>
                      <a:endParaRPr b="0" lang="ru-RU" sz="4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87000"/>
                        </a:lnSpc>
                      </a:pPr>
                      <a:r>
                        <a:rPr b="0" lang="ru-RU" sz="4400" spc="-1" strike="noStrike">
                          <a:latin typeface="Times New Roman"/>
                          <a:ea typeface="Microsoft YaHei"/>
                        </a:rPr>
                        <a:t>если установить в true, будет вызываться всегда независимо от того, к каким группам принадлежит, не применим к @BeforeGroups, @AfterGroups</a:t>
                      </a:r>
                      <a:endParaRPr b="0" lang="ru-RU" sz="4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2"/>
          <p:cNvSpPr/>
          <p:nvPr/>
        </p:nvSpPr>
        <p:spPr>
          <a:xfrm>
            <a:off x="1209600" y="2972880"/>
            <a:ext cx="21422520" cy="1580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методы класса Assert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1126800" y="3910320"/>
            <a:ext cx="21505320" cy="8400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marL="216000" indent="-21528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assertEquals(actual, expected, message);</a:t>
            </a:r>
            <a:endParaRPr b="0" lang="ru-RU" sz="54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11338920" y="944640"/>
            <a:ext cx="11365200" cy="508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44" name="Изображение_5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8440" cy="1198440"/>
          </a:xfrm>
          <a:prstGeom prst="rect">
            <a:avLst/>
          </a:prstGeom>
          <a:ln w="12600">
            <a:noFill/>
          </a:ln>
        </p:spPr>
      </p:pic>
      <p:sp>
        <p:nvSpPr>
          <p:cNvPr id="145" name="CustomShape 5"/>
          <p:cNvSpPr/>
          <p:nvPr/>
        </p:nvSpPr>
        <p:spPr>
          <a:xfrm>
            <a:off x="23142960" y="12317040"/>
            <a:ext cx="342396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DD045099-9472-4358-BDEC-EBA8860AAF83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2"/>
          <p:cNvSpPr/>
          <p:nvPr/>
        </p:nvSpPr>
        <p:spPr>
          <a:xfrm>
            <a:off x="1209600" y="2972880"/>
            <a:ext cx="21422520" cy="1580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Параметризованные тесты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1126800" y="3910320"/>
            <a:ext cx="21505320" cy="8400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marL="216000" indent="-21528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800" spc="-1" strike="noStrike">
                <a:solidFill>
                  <a:srgbClr val="002060"/>
                </a:solidFill>
                <a:latin typeface="Arial Narrow"/>
                <a:ea typeface="Arial Narrow"/>
              </a:rPr>
              <a:t>Объявляем метод, возвращающий Object[][] либо Iterator&lt;Object[]&gt;, содержащий список параметров для определенного теста. Аннотируем его с помощью @DataProvider </a:t>
            </a:r>
            <a:endParaRPr b="0" lang="ru-RU" sz="4800" spc="-1" strike="noStrike">
              <a:latin typeface="Arial"/>
            </a:endParaRPr>
          </a:p>
          <a:p>
            <a:pPr marL="216000" indent="-21528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800" spc="-1" strike="noStrike">
                <a:solidFill>
                  <a:srgbClr val="002060"/>
                </a:solidFill>
                <a:latin typeface="Arial Narrow"/>
                <a:ea typeface="Arial Narrow"/>
              </a:rPr>
              <a:t>Объявляем тестовый метод со всеми нужными ему параметрами, например входные и ожидаемые данные. В параметре dataProvider в аннотации @Test указываем имя метода возращающего данные.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149" name="CustomShape 4"/>
          <p:cNvSpPr/>
          <p:nvPr/>
        </p:nvSpPr>
        <p:spPr>
          <a:xfrm>
            <a:off x="11338920" y="944640"/>
            <a:ext cx="11365200" cy="508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50" name="Изображение_8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8440" cy="1198440"/>
          </a:xfrm>
          <a:prstGeom prst="rect">
            <a:avLst/>
          </a:prstGeom>
          <a:ln w="12600">
            <a:noFill/>
          </a:ln>
        </p:spPr>
      </p:pic>
      <p:sp>
        <p:nvSpPr>
          <p:cNvPr id="151" name="CustomShape 5"/>
          <p:cNvSpPr/>
          <p:nvPr/>
        </p:nvSpPr>
        <p:spPr>
          <a:xfrm>
            <a:off x="23142960" y="12317040"/>
            <a:ext cx="342396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18D2D72B-A828-4720-A9EE-D5B03FCCF25F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2"/>
          <p:cNvSpPr/>
          <p:nvPr/>
        </p:nvSpPr>
        <p:spPr>
          <a:xfrm>
            <a:off x="1209600" y="2972880"/>
            <a:ext cx="21422520" cy="1580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Test NG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1126800" y="3910320"/>
            <a:ext cx="21505320" cy="8400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marL="216000" indent="-21528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800" spc="-1" strike="noStrike">
                <a:solidFill>
                  <a:srgbClr val="002060"/>
                </a:solidFill>
                <a:latin typeface="Arial Narrow"/>
                <a:ea typeface="Arial Narrow"/>
              </a:rPr>
              <a:t>Подключить библиотеку TestNG</a:t>
            </a:r>
            <a:endParaRPr b="0" lang="ru-RU" sz="4800" spc="-1" strike="noStrike">
              <a:latin typeface="Arial"/>
            </a:endParaRPr>
          </a:p>
          <a:p>
            <a:pPr marL="216000" indent="-21528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800" spc="-1" strike="noStrike">
                <a:solidFill>
                  <a:srgbClr val="002060"/>
                </a:solidFill>
                <a:latin typeface="Arial Narrow"/>
                <a:ea typeface="Arial Narrow"/>
              </a:rPr>
              <a:t>Импортировать необходимые классы аннотаций</a:t>
            </a:r>
            <a:endParaRPr b="0" lang="ru-RU" sz="4800" spc="-1" strike="noStrike">
              <a:latin typeface="Arial"/>
            </a:endParaRPr>
          </a:p>
          <a:p>
            <a:pPr marL="216000" indent="-21528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800" spc="-1" strike="noStrike">
                <a:solidFill>
                  <a:srgbClr val="002060"/>
                </a:solidFill>
                <a:latin typeface="Arial Narrow"/>
                <a:ea typeface="Arial Narrow"/>
              </a:rPr>
              <a:t>Импортировать статические методов класса Assert</a:t>
            </a:r>
            <a:endParaRPr b="0" lang="ru-RU" sz="4800" spc="-1" strike="noStrike">
              <a:latin typeface="Arial"/>
            </a:endParaRPr>
          </a:p>
          <a:p>
            <a:pPr marL="216000" indent="-21528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800" spc="-1" strike="noStrike">
                <a:solidFill>
                  <a:srgbClr val="002060"/>
                </a:solidFill>
                <a:latin typeface="Arial Narrow"/>
                <a:ea typeface="Arial Narrow"/>
              </a:rPr>
              <a:t>Семинар — протестировать наименьший общий делитель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155" name="CustomShape 4"/>
          <p:cNvSpPr/>
          <p:nvPr/>
        </p:nvSpPr>
        <p:spPr>
          <a:xfrm>
            <a:off x="11338920" y="944640"/>
            <a:ext cx="11365200" cy="508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56" name="Изображение_9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8440" cy="1198440"/>
          </a:xfrm>
          <a:prstGeom prst="rect">
            <a:avLst/>
          </a:prstGeom>
          <a:ln w="12600">
            <a:noFill/>
          </a:ln>
        </p:spPr>
      </p:pic>
      <p:sp>
        <p:nvSpPr>
          <p:cNvPr id="157" name="CustomShape 5"/>
          <p:cNvSpPr/>
          <p:nvPr/>
        </p:nvSpPr>
        <p:spPr>
          <a:xfrm>
            <a:off x="23142960" y="12317040"/>
            <a:ext cx="342396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0064E847-5AAC-4F20-9030-59926FD4B088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2"/>
          <p:cNvSpPr/>
          <p:nvPr/>
        </p:nvSpPr>
        <p:spPr>
          <a:xfrm>
            <a:off x="1209600" y="2537640"/>
            <a:ext cx="21566520" cy="2312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algn="ctr"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литература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1200960" y="3977640"/>
            <a:ext cx="21505320" cy="8712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marL="1143000" indent="-1141920">
              <a:lnSpc>
                <a:spcPct val="120000"/>
              </a:lnSpc>
              <a:spcAft>
                <a:spcPts val="601"/>
              </a:spcAft>
              <a:buClr>
                <a:srgbClr val="253957"/>
              </a:buClr>
              <a:buFont typeface="Helvetica Light"/>
              <a:buAutoNum type="arabicPeriod"/>
            </a:pPr>
            <a:r>
              <a:rPr b="0" lang="ru-RU" sz="5400" spc="-1" strike="noStrike">
                <a:solidFill>
                  <a:srgbClr val="253957"/>
                </a:solidFill>
                <a:latin typeface="Arial Narrow"/>
                <a:ea typeface="Arial Narrow"/>
              </a:rPr>
              <a:t>Кент Бек – «Экстремальное программирование. Разработка через тестирование»</a:t>
            </a:r>
            <a:endParaRPr b="0" lang="ru-RU" sz="5400" spc="-1" strike="noStrike">
              <a:latin typeface="Arial"/>
            </a:endParaRPr>
          </a:p>
          <a:p>
            <a:pPr marL="1143000" indent="-1141920">
              <a:lnSpc>
                <a:spcPct val="120000"/>
              </a:lnSpc>
              <a:spcAft>
                <a:spcPts val="601"/>
              </a:spcAft>
              <a:buClr>
                <a:srgbClr val="253957"/>
              </a:buClr>
              <a:buFont typeface="Helvetica Light"/>
              <a:buAutoNum type="arabicPeriod"/>
            </a:pPr>
            <a:r>
              <a:rPr b="0" lang="ru-RU" sz="5400" spc="-1" strike="noStrike">
                <a:solidFill>
                  <a:srgbClr val="253957"/>
                </a:solidFill>
                <a:latin typeface="Arial Narrow"/>
                <a:ea typeface="Arial Narrow"/>
              </a:rPr>
              <a:t>Gerard Meszaros – «xUnit Test Patterns»</a:t>
            </a:r>
            <a:endParaRPr b="0" lang="ru-RU" sz="5400" spc="-1" strike="noStrike">
              <a:latin typeface="Arial"/>
            </a:endParaRPr>
          </a:p>
          <a:p>
            <a:pPr marL="1143000" indent="-1141920">
              <a:lnSpc>
                <a:spcPct val="120000"/>
              </a:lnSpc>
              <a:spcAft>
                <a:spcPts val="601"/>
              </a:spcAft>
              <a:buClr>
                <a:srgbClr val="253957"/>
              </a:buClr>
              <a:buFont typeface="Helvetica Light"/>
              <a:buAutoNum type="arabicPeriod"/>
            </a:pPr>
            <a:r>
              <a:rPr b="0" lang="ru-RU" sz="5400" spc="-1" strike="noStrike">
                <a:solidFill>
                  <a:srgbClr val="253957"/>
                </a:solidFill>
                <a:latin typeface="Arial Narrow"/>
                <a:ea typeface="Arial Narrow"/>
              </a:rPr>
              <a:t>TestNG – </a:t>
            </a:r>
            <a:r>
              <a:rPr b="0" lang="ru-RU" sz="5400" spc="-1" strike="noStrike" u="sng">
                <a:solidFill>
                  <a:srgbClr val="0000ff"/>
                </a:solidFill>
                <a:uFillTx/>
                <a:latin typeface="Arial Narrow"/>
                <a:ea typeface="Arial Narrow"/>
                <a:hlinkClick r:id="rId1"/>
              </a:rPr>
              <a:t>https://</a:t>
            </a:r>
            <a:r>
              <a:rPr b="0" lang="ru-RU" sz="5400" spc="-1" strike="noStrike" u="sng">
                <a:solidFill>
                  <a:srgbClr val="0000ff"/>
                </a:solidFill>
                <a:uFillTx/>
                <a:latin typeface="Arial Narrow"/>
                <a:ea typeface="Arial Narrow"/>
                <a:hlinkClick r:id="rId2"/>
              </a:rPr>
              <a:t>testng.org</a:t>
            </a:r>
            <a:endParaRPr b="0" lang="ru-RU" sz="5400" spc="-1" strike="noStrike">
              <a:latin typeface="Arial"/>
            </a:endParaRPr>
          </a:p>
          <a:p>
            <a:pPr marL="1143000" indent="-1141920">
              <a:lnSpc>
                <a:spcPct val="120000"/>
              </a:lnSpc>
              <a:spcAft>
                <a:spcPts val="601"/>
              </a:spcAft>
              <a:buClr>
                <a:srgbClr val="253957"/>
              </a:buClr>
              <a:buFont typeface="Helvetica Light"/>
              <a:buAutoNum type="arabicPeriod"/>
            </a:pPr>
            <a:r>
              <a:rPr b="0" lang="ru-RU" sz="5400" spc="-1" strike="noStrike">
                <a:solidFill>
                  <a:srgbClr val="253957"/>
                </a:solidFill>
                <a:latin typeface="Arial Narrow"/>
                <a:ea typeface="Arial Narrow"/>
              </a:rPr>
              <a:t>JaCoCo – </a:t>
            </a:r>
            <a:r>
              <a:rPr b="0" lang="ru-RU" sz="5400" spc="-1" strike="noStrike" u="sng">
                <a:solidFill>
                  <a:srgbClr val="0000ff"/>
                </a:solidFill>
                <a:uFillTx/>
                <a:latin typeface="Arial Narrow"/>
                <a:ea typeface="Arial Narrow"/>
                <a:hlinkClick r:id="rId3"/>
              </a:rPr>
              <a:t>https://</a:t>
            </a:r>
            <a:r>
              <a:rPr b="0" lang="ru-RU" sz="5400" spc="-1" strike="noStrike" u="sng">
                <a:solidFill>
                  <a:srgbClr val="0000ff"/>
                </a:solidFill>
                <a:uFillTx/>
                <a:latin typeface="Arial Narrow"/>
                <a:ea typeface="Arial Narrow"/>
                <a:hlinkClick r:id="rId4"/>
              </a:rPr>
              <a:t>www.jacoco.org</a:t>
            </a:r>
            <a:endParaRPr b="0" lang="ru-RU" sz="5400" spc="-1" strike="noStrike">
              <a:latin typeface="Arial"/>
            </a:endParaRPr>
          </a:p>
          <a:p>
            <a:pPr marL="1143000" indent="-1141920">
              <a:lnSpc>
                <a:spcPct val="120000"/>
              </a:lnSpc>
              <a:spcAft>
                <a:spcPts val="601"/>
              </a:spcAft>
              <a:buClr>
                <a:srgbClr val="253957"/>
              </a:buClr>
              <a:buFont typeface="Helvetica Light"/>
              <a:buAutoNum type="arabicPeriod"/>
            </a:pPr>
            <a:r>
              <a:rPr b="0" lang="ru-RU" sz="5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Цикломатическая сложность – </a:t>
            </a:r>
            <a:r>
              <a:rPr b="0" lang="ru-RU" sz="5400" spc="-1" strike="noStrike" u="sng">
                <a:solidFill>
                  <a:srgbClr val="0000ff"/>
                </a:solidFill>
                <a:uFillTx/>
                <a:latin typeface="Arial Narrow"/>
                <a:ea typeface="Arial Narrow"/>
                <a:hlinkClick r:id="rId5"/>
              </a:rPr>
              <a:t>https://</a:t>
            </a:r>
            <a:r>
              <a:rPr b="0" lang="ru-RU" sz="5400" spc="-1" strike="noStrike" u="sng">
                <a:solidFill>
                  <a:srgbClr val="0000ff"/>
                </a:solidFill>
                <a:uFillTx/>
                <a:latin typeface="Arial Narrow"/>
                <a:ea typeface="Arial Narrow"/>
                <a:hlinkClick r:id="rId6"/>
              </a:rPr>
              <a:t>ru.wikipedia.org/wiki/Цикломатическая_сложность</a:t>
            </a:r>
            <a:endParaRPr b="0" lang="ru-RU" sz="5400" spc="-1" strike="noStrike">
              <a:latin typeface="Arial"/>
            </a:endParaRPr>
          </a:p>
        </p:txBody>
      </p:sp>
      <p:sp>
        <p:nvSpPr>
          <p:cNvPr id="161" name="CustomShape 4"/>
          <p:cNvSpPr/>
          <p:nvPr/>
        </p:nvSpPr>
        <p:spPr>
          <a:xfrm>
            <a:off x="11338920" y="944640"/>
            <a:ext cx="11365200" cy="508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62" name="Изображение" descr="Изображение"/>
          <p:cNvPicPr/>
          <p:nvPr/>
        </p:nvPicPr>
        <p:blipFill>
          <a:blip r:embed="rId7"/>
          <a:stretch/>
        </p:blipFill>
        <p:spPr>
          <a:xfrm>
            <a:off x="1226520" y="586080"/>
            <a:ext cx="1198440" cy="1198440"/>
          </a:xfrm>
          <a:prstGeom prst="rect">
            <a:avLst/>
          </a:prstGeom>
          <a:ln w="12600">
            <a:noFill/>
          </a:ln>
        </p:spPr>
      </p:pic>
      <p:sp>
        <p:nvSpPr>
          <p:cNvPr id="163" name="CustomShape 5"/>
          <p:cNvSpPr/>
          <p:nvPr/>
        </p:nvSpPr>
        <p:spPr>
          <a:xfrm>
            <a:off x="23142960" y="12317040"/>
            <a:ext cx="342396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EFBD727D-809D-4C29-8577-405DF7943EA7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2"/>
          <p:cNvSpPr/>
          <p:nvPr/>
        </p:nvSpPr>
        <p:spPr>
          <a:xfrm>
            <a:off x="1209600" y="2972880"/>
            <a:ext cx="21422520" cy="1580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ДЗ4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1126800" y="3910320"/>
            <a:ext cx="21505320" cy="8400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marL="216000" indent="-21528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2060"/>
                </a:solidFill>
                <a:latin typeface="Arial Narrow"/>
                <a:ea typeface="Arial Narrow"/>
              </a:rPr>
              <a:t>Формулировка</a:t>
            </a:r>
            <a:endParaRPr b="0" lang="ru-RU" sz="3200" spc="-1" strike="noStrike">
              <a:latin typeface="Arial"/>
            </a:endParaRPr>
          </a:p>
          <a:p>
            <a:pPr lvl="1" marL="432000" indent="-2156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2060"/>
                </a:solidFill>
                <a:latin typeface="Arial Narrow"/>
                <a:ea typeface="Arial Narrow"/>
              </a:rPr>
              <a:t>Разработать набор тестов для реализации функции вычисления квадратного корня функции double sqrt (double x) в классе root.sqrt.AdvSqrt. </a:t>
            </a:r>
            <a:endParaRPr b="0" lang="ru-RU" sz="3200" spc="-1" strike="noStrike">
              <a:latin typeface="Arial"/>
            </a:endParaRPr>
          </a:p>
          <a:p>
            <a:pPr lvl="1" marL="432000" indent="-2156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2060"/>
                </a:solidFill>
                <a:latin typeface="Arial Narrow"/>
                <a:ea typeface="Arial Narrow"/>
              </a:rPr>
              <a:t>Набор тестов должен покрывать все требования и все классы чисел с плавающей точкой, естественно выделяемые на основе их структуры (нормализованные, денормализованные, нули, бесконечности и NaN).</a:t>
            </a:r>
            <a:endParaRPr b="0" lang="ru-RU" sz="3200" spc="-1" strike="noStrike">
              <a:latin typeface="Arial"/>
            </a:endParaRPr>
          </a:p>
          <a:p>
            <a:pPr lvl="1" marL="432000" indent="-2156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2060"/>
                </a:solidFill>
                <a:latin typeface="Arial Narrow"/>
                <a:ea typeface="Arial Narrow"/>
              </a:rPr>
              <a:t>Кроме того, набор тестов должен обеспечивать покрытие всех ветвлений в коде и всех отдельных дизъюнктов в условиях ветвлений.</a:t>
            </a:r>
            <a:endParaRPr b="0" lang="ru-RU" sz="3200" spc="-1" strike="noStrike">
              <a:latin typeface="Arial"/>
            </a:endParaRPr>
          </a:p>
          <a:p>
            <a:pPr marL="216000" indent="-21528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2060"/>
                </a:solidFill>
                <a:latin typeface="Arial Narrow"/>
                <a:ea typeface="Arial Narrow"/>
              </a:rPr>
              <a:t>Принимается</a:t>
            </a:r>
            <a:endParaRPr b="0" lang="ru-RU" sz="3200" spc="-1" strike="noStrike">
              <a:latin typeface="Arial"/>
            </a:endParaRPr>
          </a:p>
          <a:p>
            <a:pPr lvl="1" marL="432000" indent="-2156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2060"/>
                </a:solidFill>
                <a:latin typeface="Arial Narrow"/>
                <a:ea typeface="Arial Narrow"/>
              </a:rPr>
              <a:t>Файл с тестами</a:t>
            </a:r>
            <a:endParaRPr b="0" lang="ru-RU" sz="3200" spc="-1" strike="noStrike">
              <a:latin typeface="Arial"/>
            </a:endParaRPr>
          </a:p>
          <a:p>
            <a:pPr lvl="1" marL="432000" indent="-2156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2060"/>
                </a:solidFill>
                <a:latin typeface="Arial Narrow"/>
                <a:ea typeface="Arial Narrow"/>
              </a:rPr>
              <a:t>Файл с описанием ошибок в требованиях и коде (если обнаружены)</a:t>
            </a:r>
            <a:endParaRPr b="0" lang="ru-RU" sz="3200" spc="-1" strike="noStrike">
              <a:latin typeface="Arial"/>
            </a:endParaRPr>
          </a:p>
          <a:p>
            <a:pPr lvl="1" marL="432000" indent="-2156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2060"/>
                </a:solidFill>
                <a:latin typeface="Arial Narrow"/>
                <a:ea typeface="Arial Narrow"/>
              </a:rPr>
              <a:t>Файл с информацией о покрытии тестами кода  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167" name="CustomShape 4"/>
          <p:cNvSpPr/>
          <p:nvPr/>
        </p:nvSpPr>
        <p:spPr>
          <a:xfrm>
            <a:off x="11338920" y="944640"/>
            <a:ext cx="11365200" cy="508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68" name="Изображение_2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8440" cy="1198440"/>
          </a:xfrm>
          <a:prstGeom prst="rect">
            <a:avLst/>
          </a:prstGeom>
          <a:ln w="12600">
            <a:noFill/>
          </a:ln>
        </p:spPr>
      </p:pic>
      <p:sp>
        <p:nvSpPr>
          <p:cNvPr id="169" name="CustomShape 5"/>
          <p:cNvSpPr/>
          <p:nvPr/>
        </p:nvSpPr>
        <p:spPr>
          <a:xfrm>
            <a:off x="23142960" y="12317040"/>
            <a:ext cx="342396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FD83E6E3-E06B-4742-B7CD-26FD3769C07B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1933</TotalTime>
  <Application>LibreOffice/6.4.3.2$Windows_X86_64 LibreOffice_project/747b5d0ebf89f41c860ec2a39efd7cb15b54f2d8</Application>
  <Words>139</Words>
  <Paragraphs>33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2020-09-20T16:41:31Z</dcterms:modified>
  <cp:revision>58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Произвольный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