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65" r:id="rId4"/>
    <p:sldId id="268" r:id="rId5"/>
    <p:sldId id="269" r:id="rId6"/>
    <p:sldId id="271" r:id="rId7"/>
    <p:sldId id="267" r:id="rId8"/>
    <p:sldId id="270" r:id="rId9"/>
    <p:sldId id="272" r:id="rId10"/>
    <p:sldId id="266" r:id="rId11"/>
    <p:sldId id="264" r:id="rId12"/>
    <p:sldId id="263"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6" d="100"/>
          <a:sy n="46" d="100"/>
        </p:scale>
        <p:origin x="-1278" y="-102"/>
      </p:cViewPr>
      <p:guideLst>
        <p:guide orient="horz" pos="4320"/>
        <p:guide pos="76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xmlns=""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hyperlink" Target="http://1c.ru/" TargetMode="External"/><Relationship Id="rId3" Type="http://schemas.openxmlformats.org/officeDocument/2006/relationships/hyperlink" Target="mailto:andrewt0301@gmail.com" TargetMode="External"/><Relationship Id="rId7" Type="http://schemas.openxmlformats.org/officeDocument/2006/relationships/hyperlink" Target="http://www.microtesk.org/" TargetMode="External"/><Relationship Id="rId2" Type="http://schemas.openxmlformats.org/officeDocument/2006/relationships/hyperlink" Target="mailto:atatarnikov@hse.ru" TargetMode="External"/><Relationship Id="rId1" Type="http://schemas.openxmlformats.org/officeDocument/2006/relationships/slideLayout" Target="../slideLayouts/slideLayout3.xml"/><Relationship Id="rId6" Type="http://schemas.openxmlformats.org/officeDocument/2006/relationships/hyperlink" Target="http://www.ispras.ru/" TargetMode="External"/><Relationship Id="rId5" Type="http://schemas.openxmlformats.org/officeDocument/2006/relationships/hyperlink" Target="https://smartbear.ru/" TargetMode="External"/><Relationship Id="rId4" Type="http://schemas.openxmlformats.org/officeDocument/2006/relationships/hyperlink" Target="https://smartbear.com/" TargetMode="Externa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dirty="0"/>
          </a:p>
        </p:txBody>
      </p:sp>
      <p:sp>
        <p:nvSpPr>
          <p:cNvPr id="52" name="Очень крутой…"/>
          <p:cNvSpPr txBox="1"/>
          <p:nvPr/>
        </p:nvSpPr>
        <p:spPr>
          <a:xfrm>
            <a:off x="7764986" y="4769768"/>
            <a:ext cx="12707934" cy="2571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p>
            <a:pPr>
              <a:defRPr sz="7000" b="1" cap="all">
                <a:solidFill>
                  <a:srgbClr val="253957"/>
                </a:solidFill>
                <a:latin typeface="+mn-lt"/>
                <a:ea typeface="+mn-ea"/>
                <a:cs typeface="+mn-cs"/>
                <a:sym typeface="Arial Narrow"/>
              </a:defRPr>
            </a:pPr>
            <a:r>
              <a:rPr lang="ru-RU" dirty="0" smtClean="0">
                <a:solidFill>
                  <a:srgbClr val="002060"/>
                </a:solidFill>
              </a:rPr>
              <a:t>Обеспечение качества и тестирование</a:t>
            </a:r>
            <a:endParaRPr dirty="0">
              <a:solidFill>
                <a:srgbClr val="002060"/>
              </a:solidFill>
            </a:endParaRPr>
          </a:p>
        </p:txBody>
      </p:sp>
      <p:sp>
        <p:nvSpPr>
          <p:cNvPr id="53" name="Очень крутой подзаголовок презентации"/>
          <p:cNvSpPr txBox="1"/>
          <p:nvPr/>
        </p:nvSpPr>
        <p:spPr>
          <a:xfrm>
            <a:off x="7116914" y="8442176"/>
            <a:ext cx="15444237" cy="11732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algn="l">
              <a:defRPr sz="4200">
                <a:solidFill>
                  <a:srgbClr val="253957"/>
                </a:solidFill>
                <a:latin typeface="+mn-lt"/>
                <a:ea typeface="+mn-ea"/>
                <a:cs typeface="+mn-cs"/>
                <a:sym typeface="Arial Narrow"/>
              </a:defRPr>
            </a:lvl1pPr>
          </a:lstStyle>
          <a:p>
            <a:pPr algn="ctr"/>
            <a:r>
              <a:rPr lang="ru-RU" sz="6000" dirty="0" smtClean="0">
                <a:solidFill>
                  <a:srgbClr val="002060"/>
                </a:solidFill>
              </a:rPr>
              <a:t>Семинар 1: Вводное занятие</a:t>
            </a:r>
            <a:endParaRPr sz="6000" dirty="0">
              <a:solidFill>
                <a:srgbClr val="002060"/>
              </a:solidFill>
            </a:endParaRPr>
          </a:p>
        </p:txBody>
      </p:sp>
      <p:sp>
        <p:nvSpPr>
          <p:cNvPr id="54" name="Название подразделения,  лаборатории, факультета и т.д."/>
          <p:cNvSpPr txBox="1"/>
          <p:nvPr/>
        </p:nvSpPr>
        <p:spPr>
          <a:xfrm>
            <a:off x="7116915" y="1524282"/>
            <a:ext cx="9443423" cy="14369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algn="l">
              <a:defRPr sz="4200">
                <a:solidFill>
                  <a:srgbClr val="253957"/>
                </a:solidFill>
                <a:latin typeface="+mn-lt"/>
                <a:ea typeface="+mn-ea"/>
                <a:cs typeface="+mn-cs"/>
                <a:sym typeface="Arial Narrow"/>
              </a:defRPr>
            </a:pPr>
            <a:r>
              <a:rPr lang="ru-RU" b="1" dirty="0" smtClean="0">
                <a:solidFill>
                  <a:srgbClr val="0070C0"/>
                </a:solidFill>
              </a:rPr>
              <a:t>Факультет компьютерных наук </a:t>
            </a:r>
            <a:r>
              <a:rPr lang="en-US" b="1" dirty="0" smtClean="0">
                <a:solidFill>
                  <a:srgbClr val="0070C0"/>
                </a:solidFill>
              </a:rPr>
              <a:t/>
            </a:r>
            <a:br>
              <a:rPr lang="en-US" b="1" dirty="0" smtClean="0">
                <a:solidFill>
                  <a:srgbClr val="0070C0"/>
                </a:solidFill>
              </a:rPr>
            </a:br>
            <a:r>
              <a:rPr lang="ru-RU" b="1" dirty="0" smtClean="0">
                <a:solidFill>
                  <a:srgbClr val="0070C0"/>
                </a:solidFill>
              </a:rPr>
              <a:t>Департамент программной инженерии</a:t>
            </a:r>
            <a:endParaRPr b="1" dirty="0">
              <a:solidFill>
                <a:srgbClr val="0070C0"/>
              </a:solidFill>
            </a:endParaRPr>
          </a:p>
        </p:txBody>
      </p:sp>
      <p:sp>
        <p:nvSpPr>
          <p:cNvPr id="55" name="Москва, 2017"/>
          <p:cNvSpPr txBox="1"/>
          <p:nvPr/>
        </p:nvSpPr>
        <p:spPr>
          <a:xfrm>
            <a:off x="7116914" y="11792752"/>
            <a:ext cx="15732269" cy="6367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800">
                <a:solidFill>
                  <a:srgbClr val="253957"/>
                </a:solidFill>
                <a:latin typeface="+mn-lt"/>
                <a:ea typeface="+mn-ea"/>
                <a:cs typeface="+mn-cs"/>
                <a:sym typeface="Arial Narrow"/>
              </a:defRPr>
            </a:lvl1pPr>
          </a:lstStyle>
          <a:p>
            <a:pPr algn="ctr"/>
            <a:r>
              <a:rPr sz="3200" dirty="0" err="1">
                <a:solidFill>
                  <a:srgbClr val="002060"/>
                </a:solidFill>
              </a:rPr>
              <a:t>Москва</a:t>
            </a:r>
            <a:r>
              <a:rPr sz="3200" dirty="0">
                <a:solidFill>
                  <a:srgbClr val="002060"/>
                </a:solidFill>
              </a:rPr>
              <a:t>, </a:t>
            </a:r>
            <a:r>
              <a:rPr sz="3200" dirty="0" smtClean="0">
                <a:solidFill>
                  <a:srgbClr val="002060"/>
                </a:solidFill>
              </a:rPr>
              <a:t>201</a:t>
            </a:r>
            <a:r>
              <a:rPr lang="ru-RU" sz="3200" dirty="0" smtClean="0">
                <a:solidFill>
                  <a:srgbClr val="002060"/>
                </a:solidFill>
              </a:rPr>
              <a:t>9</a:t>
            </a:r>
            <a:endParaRPr sz="3200" dirty="0">
              <a:solidFill>
                <a:srgbClr val="002060"/>
              </a:solidFill>
            </a:endParaRPr>
          </a:p>
        </p:txBody>
      </p:sp>
      <p:pic>
        <p:nvPicPr>
          <p:cNvPr id="56" name="Изображение" descr="Изображение"/>
          <p:cNvPicPr>
            <a:picLocks noChangeAspect="1"/>
          </p:cNvPicPr>
          <p:nvPr/>
        </p:nvPicPr>
        <p:blipFill>
          <a:blip r:embed="rId2" cstate="print">
            <a:extLst/>
          </a:blip>
          <a:stretch>
            <a:fillRect/>
          </a:stretch>
        </p:blipFill>
        <p:spPr>
          <a:xfrm>
            <a:off x="1221970" y="1330739"/>
            <a:ext cx="2736119" cy="2645547"/>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7"/>
            <a:ext cx="16073440" cy="15809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РАБОТА С требованиями</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409728"/>
            <a:ext cx="21506374" cy="83529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2800">
                <a:solidFill>
                  <a:srgbClr val="253957"/>
                </a:solidFill>
                <a:latin typeface="+mn-lt"/>
                <a:ea typeface="+mn-ea"/>
                <a:cs typeface="+mn-cs"/>
                <a:sym typeface="Arial Narrow"/>
              </a:defRPr>
            </a:pPr>
            <a:endParaRPr lang="ru-RU" sz="6000" dirty="0" smtClean="0"/>
          </a:p>
          <a:p>
            <a:pPr marL="1143000" indent="-1143000" algn="l">
              <a:lnSpc>
                <a:spcPct val="150000"/>
              </a:lnSpc>
              <a:buFont typeface="+mj-lt"/>
              <a:buAutoNum type="arabicPeriod"/>
              <a:defRPr sz="2800">
                <a:solidFill>
                  <a:srgbClr val="253957"/>
                </a:solidFill>
                <a:latin typeface="+mn-lt"/>
                <a:ea typeface="+mn-ea"/>
                <a:cs typeface="+mn-cs"/>
                <a:sym typeface="Arial Narrow"/>
              </a:defRPr>
            </a:pPr>
            <a:r>
              <a:rPr lang="ru-RU" sz="6000" dirty="0" smtClean="0"/>
              <a:t>Спецификация требований</a:t>
            </a:r>
          </a:p>
          <a:p>
            <a:pPr marL="1143000" indent="-1143000" algn="l">
              <a:lnSpc>
                <a:spcPct val="150000"/>
              </a:lnSpc>
              <a:buFont typeface="+mj-lt"/>
              <a:buAutoNum type="arabicPeriod"/>
              <a:defRPr sz="2800">
                <a:solidFill>
                  <a:srgbClr val="253957"/>
                </a:solidFill>
                <a:latin typeface="+mn-lt"/>
                <a:ea typeface="+mn-ea"/>
                <a:cs typeface="+mn-cs"/>
                <a:sym typeface="Arial Narrow"/>
              </a:defRPr>
            </a:pPr>
            <a:r>
              <a:rPr lang="ru-RU" sz="6000" dirty="0" smtClean="0"/>
              <a:t>Цель проекта</a:t>
            </a:r>
          </a:p>
          <a:p>
            <a:pPr marL="1143000" indent="-1143000" algn="l">
              <a:lnSpc>
                <a:spcPct val="150000"/>
              </a:lnSpc>
              <a:buFont typeface="+mj-lt"/>
              <a:buAutoNum type="arabicPeriod"/>
              <a:defRPr sz="2800">
                <a:solidFill>
                  <a:srgbClr val="253957"/>
                </a:solidFill>
                <a:latin typeface="+mn-lt"/>
                <a:ea typeface="+mn-ea"/>
                <a:cs typeface="+mn-cs"/>
                <a:sym typeface="Arial Narrow"/>
              </a:defRPr>
            </a:pPr>
            <a:r>
              <a:rPr lang="ru-RU" sz="6000" dirty="0" smtClean="0"/>
              <a:t>Архитектура</a:t>
            </a:r>
          </a:p>
          <a:p>
            <a:pPr marL="1143000" indent="-1143000" algn="l">
              <a:lnSpc>
                <a:spcPct val="150000"/>
              </a:lnSpc>
              <a:buFont typeface="+mj-lt"/>
              <a:buAutoNum type="arabicPeriod"/>
              <a:defRPr sz="2800">
                <a:solidFill>
                  <a:srgbClr val="253957"/>
                </a:solidFill>
                <a:latin typeface="+mn-lt"/>
                <a:ea typeface="+mn-ea"/>
                <a:cs typeface="+mn-cs"/>
                <a:sym typeface="Arial Narrow"/>
              </a:defRPr>
            </a:pPr>
            <a:r>
              <a:rPr lang="ru-RU" sz="6000" dirty="0" smtClean="0"/>
              <a:t>Функциональные и нефункциональные требования</a:t>
            </a:r>
          </a:p>
          <a:p>
            <a:pPr marL="1143000" indent="-1143000" algn="l">
              <a:lnSpc>
                <a:spcPct val="150000"/>
              </a:lnSpc>
              <a:buFont typeface="+mj-lt"/>
              <a:buAutoNum type="arabicPeriod"/>
              <a:defRPr sz="2800">
                <a:solidFill>
                  <a:srgbClr val="253957"/>
                </a:solidFill>
                <a:latin typeface="+mn-lt"/>
                <a:ea typeface="+mn-ea"/>
                <a:cs typeface="+mn-cs"/>
                <a:sym typeface="Arial Narrow"/>
              </a:defRPr>
            </a:pPr>
            <a:r>
              <a:rPr lang="ru-RU" sz="6000" dirty="0" smtClean="0"/>
              <a:t>Неполнота / противоречивость</a:t>
            </a:r>
          </a:p>
          <a:p>
            <a:pPr algn="l">
              <a:defRPr sz="2800">
                <a:solidFill>
                  <a:srgbClr val="253957"/>
                </a:solidFill>
                <a:latin typeface="+mn-lt"/>
                <a:ea typeface="+mn-ea"/>
                <a:cs typeface="+mn-cs"/>
                <a:sym typeface="Arial Narrow"/>
              </a:defRPr>
            </a:pPr>
            <a:endParaRPr sz="60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2" cstate="print">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537520"/>
            <a:ext cx="21567727"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defRPr sz="7000" b="1" cap="all">
                <a:solidFill>
                  <a:srgbClr val="253957"/>
                </a:solidFill>
                <a:latin typeface="+mn-lt"/>
                <a:ea typeface="+mn-ea"/>
                <a:cs typeface="+mn-cs"/>
                <a:sym typeface="Arial Narrow"/>
              </a:defRPr>
            </a:pPr>
            <a:r>
              <a:rPr lang="ru-RU" dirty="0" smtClean="0"/>
              <a:t>литература</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3977680"/>
            <a:ext cx="21506374" cy="87129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1143000" indent="-1143000" algn="l">
              <a:spcAft>
                <a:spcPts val="600"/>
              </a:spcAft>
              <a:buFont typeface="+mj-lt"/>
              <a:buAutoNum type="arabicPeriod"/>
              <a:defRPr sz="2800">
                <a:solidFill>
                  <a:srgbClr val="253957"/>
                </a:solidFill>
                <a:latin typeface="+mn-lt"/>
                <a:ea typeface="+mn-ea"/>
                <a:cs typeface="+mn-cs"/>
                <a:sym typeface="Arial Narrow"/>
              </a:defRPr>
            </a:pPr>
            <a:r>
              <a:rPr lang="ru-RU" sz="6000" dirty="0" smtClean="0"/>
              <a:t>Роман </a:t>
            </a:r>
            <a:r>
              <a:rPr lang="ru-RU" sz="6000" dirty="0" smtClean="0"/>
              <a:t>Савин – «Тестирование Дот Ком, или Пособие по жестокому обращению с </a:t>
            </a:r>
            <a:r>
              <a:rPr lang="ru-RU" sz="6000" dirty="0" err="1" smtClean="0"/>
              <a:t>багами</a:t>
            </a:r>
            <a:r>
              <a:rPr lang="ru-RU" sz="6000" dirty="0" smtClean="0"/>
              <a:t> в </a:t>
            </a:r>
            <a:r>
              <a:rPr lang="ru-RU" sz="6000" dirty="0" err="1" smtClean="0"/>
              <a:t>интернет-стартапах</a:t>
            </a:r>
            <a:r>
              <a:rPr lang="ru-RU" sz="6000" dirty="0" smtClean="0"/>
              <a:t>»</a:t>
            </a:r>
          </a:p>
          <a:p>
            <a:pPr marL="1143000" indent="-1143000" algn="l">
              <a:spcAft>
                <a:spcPts val="600"/>
              </a:spcAft>
              <a:buFont typeface="+mj-lt"/>
              <a:buAutoNum type="arabicPeriod"/>
              <a:defRPr sz="2800">
                <a:solidFill>
                  <a:srgbClr val="253957"/>
                </a:solidFill>
                <a:latin typeface="+mn-lt"/>
                <a:ea typeface="+mn-ea"/>
                <a:cs typeface="+mn-cs"/>
                <a:sym typeface="Arial Narrow"/>
              </a:defRPr>
            </a:pPr>
            <a:r>
              <a:rPr lang="ru-RU" sz="6000" dirty="0" smtClean="0">
                <a:solidFill>
                  <a:srgbClr val="253957"/>
                </a:solidFill>
                <a:sym typeface="Arial Narrow"/>
              </a:rPr>
              <a:t>Сэм </a:t>
            </a:r>
            <a:r>
              <a:rPr lang="ru-RU" sz="6000" dirty="0" err="1" smtClean="0"/>
              <a:t>Канер</a:t>
            </a:r>
            <a:r>
              <a:rPr lang="ru-RU" sz="6000" dirty="0" smtClean="0"/>
              <a:t> – </a:t>
            </a:r>
            <a:r>
              <a:rPr lang="ru-RU" sz="6000" dirty="0" smtClean="0"/>
              <a:t>«Тестирование программного обеспечения» </a:t>
            </a:r>
            <a:r>
              <a:rPr lang="ru-RU" sz="6000" dirty="0" smtClean="0"/>
              <a:t>	</a:t>
            </a:r>
          </a:p>
          <a:p>
            <a:pPr marL="1143000" indent="-1143000" algn="l">
              <a:spcAft>
                <a:spcPts val="600"/>
              </a:spcAft>
              <a:buFont typeface="+mj-lt"/>
              <a:buAutoNum type="arabicPeriod"/>
              <a:defRPr sz="2800">
                <a:solidFill>
                  <a:srgbClr val="253957"/>
                </a:solidFill>
                <a:latin typeface="+mn-lt"/>
                <a:ea typeface="+mn-ea"/>
                <a:cs typeface="+mn-cs"/>
                <a:sym typeface="Arial Narrow"/>
              </a:defRPr>
            </a:pPr>
            <a:r>
              <a:rPr lang="ru-RU" sz="6000" dirty="0" smtClean="0"/>
              <a:t>Джеймс </a:t>
            </a:r>
            <a:r>
              <a:rPr lang="ru-RU" sz="6000" dirty="0" err="1" smtClean="0"/>
              <a:t>Уиттакер</a:t>
            </a:r>
            <a:r>
              <a:rPr lang="ru-RU" sz="6000" dirty="0" smtClean="0"/>
              <a:t> – «Как тестируют в </a:t>
            </a:r>
            <a:r>
              <a:rPr lang="ru-RU" sz="6000" dirty="0" err="1" smtClean="0"/>
              <a:t>Google</a:t>
            </a:r>
            <a:r>
              <a:rPr lang="ru-RU" sz="6000" dirty="0" smtClean="0"/>
              <a:t>»</a:t>
            </a:r>
          </a:p>
          <a:p>
            <a:pPr marL="1143000" indent="-1143000" algn="l">
              <a:spcAft>
                <a:spcPts val="600"/>
              </a:spcAft>
              <a:buFont typeface="+mj-lt"/>
              <a:buAutoNum type="arabicPeriod"/>
              <a:defRPr sz="2800">
                <a:solidFill>
                  <a:srgbClr val="253957"/>
                </a:solidFill>
                <a:latin typeface="+mn-lt"/>
                <a:ea typeface="+mn-ea"/>
                <a:cs typeface="+mn-cs"/>
                <a:sym typeface="Arial Narrow"/>
              </a:defRPr>
            </a:pPr>
            <a:r>
              <a:rPr lang="ru-RU" sz="6000" dirty="0" smtClean="0"/>
              <a:t>Стив </a:t>
            </a:r>
            <a:r>
              <a:rPr lang="ru-RU" sz="6000" dirty="0" err="1" smtClean="0"/>
              <a:t>Макконнелл</a:t>
            </a:r>
            <a:r>
              <a:rPr lang="ru-RU" sz="6000" dirty="0" smtClean="0"/>
              <a:t> – «Совершенный код»</a:t>
            </a:r>
          </a:p>
          <a:p>
            <a:pPr marL="1143000" indent="-1143000" algn="l">
              <a:spcAft>
                <a:spcPts val="600"/>
              </a:spcAft>
              <a:buFont typeface="+mj-lt"/>
              <a:buAutoNum type="arabicPeriod"/>
              <a:defRPr sz="2800">
                <a:solidFill>
                  <a:srgbClr val="253957"/>
                </a:solidFill>
                <a:latin typeface="+mn-lt"/>
                <a:ea typeface="+mn-ea"/>
                <a:cs typeface="+mn-cs"/>
                <a:sym typeface="Arial Narrow"/>
              </a:defRPr>
            </a:pPr>
            <a:r>
              <a:rPr lang="ru-RU" sz="6000" dirty="0" smtClean="0"/>
              <a:t>Борис </a:t>
            </a:r>
            <a:r>
              <a:rPr lang="ru-RU" sz="6000" dirty="0" err="1" smtClean="0"/>
              <a:t>Бейзер</a:t>
            </a:r>
            <a:r>
              <a:rPr lang="ru-RU" sz="6000" dirty="0" smtClean="0"/>
              <a:t> – «Тестирование черного ящика. Технологии функционального тестирования программного обеспечения и систем»</a:t>
            </a:r>
          </a:p>
          <a:p>
            <a:pPr marL="1143000" indent="-1143000" algn="l">
              <a:spcAft>
                <a:spcPts val="600"/>
              </a:spcAft>
              <a:buFont typeface="+mj-lt"/>
              <a:buAutoNum type="arabicPeriod"/>
              <a:defRPr sz="2800">
                <a:solidFill>
                  <a:srgbClr val="253957"/>
                </a:solidFill>
                <a:latin typeface="+mn-lt"/>
                <a:ea typeface="+mn-ea"/>
                <a:cs typeface="+mn-cs"/>
                <a:sym typeface="Arial Narrow"/>
              </a:defRPr>
            </a:pPr>
            <a:r>
              <a:rPr lang="ru-RU" sz="6000" dirty="0" err="1" smtClean="0"/>
              <a:t>Иан</a:t>
            </a:r>
            <a:r>
              <a:rPr lang="ru-RU" sz="6000" dirty="0" smtClean="0"/>
              <a:t> </a:t>
            </a:r>
            <a:r>
              <a:rPr lang="ru-RU" sz="6000" dirty="0" err="1" smtClean="0"/>
              <a:t>Соммервилл</a:t>
            </a:r>
            <a:r>
              <a:rPr lang="ru-RU" sz="6000" dirty="0" smtClean="0"/>
              <a:t> – «Инженерия программного обеспечения»</a:t>
            </a:r>
          </a:p>
          <a:p>
            <a:pPr algn="l">
              <a:defRPr sz="2800">
                <a:solidFill>
                  <a:srgbClr val="253957"/>
                </a:solidFill>
                <a:latin typeface="+mn-lt"/>
                <a:ea typeface="+mn-ea"/>
                <a:cs typeface="+mn-cs"/>
                <a:sym typeface="Arial Narrow"/>
              </a:defRPr>
            </a:pPr>
            <a:endParaRPr lang="ru-RU"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2" cstate="print">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Изображение" descr="Изображение"/>
          <p:cNvPicPr>
            <a:picLocks noChangeAspect="1"/>
          </p:cNvPicPr>
          <p:nvPr/>
        </p:nvPicPr>
        <p:blipFill>
          <a:blip r:embed="rId2" cstate="print">
            <a:extLst/>
          </a:blip>
          <a:stretch>
            <a:fillRect/>
          </a:stretch>
        </p:blipFill>
        <p:spPr>
          <a:xfrm>
            <a:off x="10508318" y="5921896"/>
            <a:ext cx="3195850" cy="3090059"/>
          </a:xfrm>
          <a:prstGeom prst="rect">
            <a:avLst/>
          </a:prstGeom>
          <a:ln w="12700">
            <a:miter lim="400000"/>
          </a:ln>
        </p:spPr>
      </p:pic>
      <p:sp>
        <p:nvSpPr>
          <p:cNvPr id="6" name="Очень крутой заголовок…"/>
          <p:cNvSpPr txBox="1"/>
          <p:nvPr/>
        </p:nvSpPr>
        <p:spPr>
          <a:xfrm>
            <a:off x="1678832" y="2393504"/>
            <a:ext cx="21567727"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defRPr sz="7000" b="1" cap="all">
                <a:solidFill>
                  <a:srgbClr val="253957"/>
                </a:solidFill>
                <a:latin typeface="+mn-lt"/>
                <a:ea typeface="+mn-ea"/>
                <a:cs typeface="+mn-cs"/>
                <a:sym typeface="Arial Narrow"/>
              </a:defRPr>
            </a:pPr>
            <a:r>
              <a:rPr lang="ru-RU" dirty="0" smtClean="0">
                <a:solidFill>
                  <a:schemeClr val="bg1"/>
                </a:solidFill>
              </a:rPr>
              <a:t>Спасибо! вопросы</a:t>
            </a:r>
            <a:r>
              <a:rPr lang="en-US" dirty="0" smtClean="0">
                <a:solidFill>
                  <a:schemeClr val="bg1"/>
                </a:solidFill>
              </a:rPr>
              <a:t>?</a:t>
            </a:r>
            <a:endParaRPr dirty="0">
              <a:solidFill>
                <a:schemeClr val="bg1"/>
              </a:solidFill>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7"/>
            <a:ext cx="16073440" cy="15809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solidFill>
                  <a:srgbClr val="002060"/>
                </a:solidFill>
              </a:rPr>
              <a:t>Информация о преподавателе</a:t>
            </a:r>
            <a:endParaRPr dirty="0">
              <a:solidFill>
                <a:srgbClr val="002060"/>
              </a:solidFill>
            </a:endParaRP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625752"/>
            <a:ext cx="21506374" cy="78978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2800">
                <a:solidFill>
                  <a:srgbClr val="253957"/>
                </a:solidFill>
                <a:latin typeface="+mn-lt"/>
                <a:ea typeface="+mn-ea"/>
                <a:cs typeface="+mn-cs"/>
                <a:sym typeface="Arial Narrow"/>
              </a:defRPr>
            </a:pPr>
            <a:r>
              <a:rPr lang="ru-RU" sz="5400" b="1" i="1" dirty="0" smtClean="0">
                <a:solidFill>
                  <a:srgbClr val="002060"/>
                </a:solidFill>
              </a:rPr>
              <a:t>Татарников Андрей Дмитриевич</a:t>
            </a:r>
          </a:p>
          <a:p>
            <a:pPr algn="l">
              <a:defRPr sz="2800">
                <a:solidFill>
                  <a:srgbClr val="253957"/>
                </a:solidFill>
                <a:latin typeface="+mn-lt"/>
                <a:ea typeface="+mn-ea"/>
                <a:cs typeface="+mn-cs"/>
                <a:sym typeface="Arial Narrow"/>
              </a:defRPr>
            </a:pPr>
            <a:r>
              <a:rPr lang="en-US" sz="5400" dirty="0" smtClean="0">
                <a:hlinkClick r:id="rId2"/>
              </a:rPr>
              <a:t>atatarnikov@hse.ru</a:t>
            </a:r>
            <a:endParaRPr lang="en-US" sz="5400" dirty="0" smtClean="0"/>
          </a:p>
          <a:p>
            <a:pPr algn="l">
              <a:defRPr sz="2800">
                <a:solidFill>
                  <a:srgbClr val="253957"/>
                </a:solidFill>
                <a:latin typeface="+mn-lt"/>
                <a:ea typeface="+mn-ea"/>
                <a:cs typeface="+mn-cs"/>
                <a:sym typeface="Arial Narrow"/>
              </a:defRPr>
            </a:pPr>
            <a:r>
              <a:rPr lang="en-US" sz="5400" dirty="0" smtClean="0">
                <a:hlinkClick r:id="rId3"/>
              </a:rPr>
              <a:t>andrewt0301@gmail.com</a:t>
            </a:r>
            <a:endParaRPr lang="en-US" sz="5400" dirty="0" smtClean="0"/>
          </a:p>
          <a:p>
            <a:pPr algn="l">
              <a:defRPr sz="2800">
                <a:solidFill>
                  <a:srgbClr val="253957"/>
                </a:solidFill>
                <a:latin typeface="+mn-lt"/>
                <a:ea typeface="+mn-ea"/>
                <a:cs typeface="+mn-cs"/>
                <a:sym typeface="Arial Narrow"/>
              </a:defRPr>
            </a:pPr>
            <a:r>
              <a:rPr lang="en-US" sz="5400" dirty="0" smtClean="0"/>
              <a:t>+7 985 170 18 25 (Telegram)</a:t>
            </a:r>
          </a:p>
          <a:p>
            <a:pPr algn="l">
              <a:defRPr sz="2800">
                <a:solidFill>
                  <a:srgbClr val="253957"/>
                </a:solidFill>
                <a:latin typeface="+mn-lt"/>
                <a:ea typeface="+mn-ea"/>
                <a:cs typeface="+mn-cs"/>
                <a:sym typeface="Arial Narrow"/>
              </a:defRPr>
            </a:pPr>
            <a:endParaRPr lang="en-US" sz="5400" dirty="0" smtClean="0"/>
          </a:p>
          <a:p>
            <a:pPr algn="l">
              <a:spcAft>
                <a:spcPts val="1200"/>
              </a:spcAft>
              <a:defRPr sz="2800">
                <a:solidFill>
                  <a:srgbClr val="253957"/>
                </a:solidFill>
                <a:latin typeface="+mn-lt"/>
                <a:ea typeface="+mn-ea"/>
                <a:cs typeface="+mn-cs"/>
                <a:sym typeface="Arial Narrow"/>
              </a:defRPr>
            </a:pPr>
            <a:r>
              <a:rPr lang="ru-RU" sz="5400" b="1" i="1" dirty="0" smtClean="0">
                <a:solidFill>
                  <a:srgbClr val="002060"/>
                </a:solidFill>
              </a:rPr>
              <a:t>Опыт работы:</a:t>
            </a:r>
          </a:p>
          <a:p>
            <a:pPr marL="1143000" indent="-1143000" algn="l">
              <a:buFont typeface="+mj-lt"/>
              <a:buAutoNum type="arabicPeriod"/>
              <a:defRPr sz="2800">
                <a:solidFill>
                  <a:srgbClr val="253957"/>
                </a:solidFill>
                <a:latin typeface="+mn-lt"/>
                <a:ea typeface="+mn-ea"/>
                <a:cs typeface="+mn-cs"/>
                <a:sym typeface="Arial Narrow"/>
              </a:defRPr>
            </a:pPr>
            <a:r>
              <a:rPr lang="ru-RU" sz="5400" dirty="0" smtClean="0"/>
              <a:t>2005-2011 </a:t>
            </a:r>
            <a:r>
              <a:rPr lang="en-US" sz="5400" dirty="0" smtClean="0"/>
              <a:t> </a:t>
            </a:r>
            <a:r>
              <a:rPr lang="en-US" sz="5400" dirty="0" err="1" smtClean="0"/>
              <a:t>SmartBear</a:t>
            </a:r>
            <a:r>
              <a:rPr lang="en-US" sz="5400" dirty="0" smtClean="0"/>
              <a:t> Software (</a:t>
            </a:r>
            <a:r>
              <a:rPr lang="en-US" sz="5400" dirty="0" smtClean="0">
                <a:hlinkClick r:id="rId4"/>
              </a:rPr>
              <a:t>https://smartbear.com/</a:t>
            </a:r>
            <a:r>
              <a:rPr lang="en-US" sz="5400" dirty="0" smtClean="0"/>
              <a:t>, </a:t>
            </a:r>
            <a:r>
              <a:rPr lang="en-US" sz="5400" dirty="0" smtClean="0">
                <a:hlinkClick r:id="rId5"/>
              </a:rPr>
              <a:t>https://smartbear.ru/</a:t>
            </a:r>
            <a:r>
              <a:rPr lang="en-US" sz="5400" dirty="0" smtClean="0"/>
              <a:t>)</a:t>
            </a:r>
          </a:p>
          <a:p>
            <a:pPr marL="1143000" indent="-1143000" algn="l">
              <a:buFont typeface="+mj-lt"/>
              <a:buAutoNum type="arabicPeriod"/>
              <a:defRPr sz="2800">
                <a:solidFill>
                  <a:srgbClr val="253957"/>
                </a:solidFill>
                <a:latin typeface="+mn-lt"/>
                <a:ea typeface="+mn-ea"/>
                <a:cs typeface="+mn-cs"/>
                <a:sym typeface="Arial Narrow"/>
              </a:defRPr>
            </a:pPr>
            <a:r>
              <a:rPr lang="en-US" sz="5400" dirty="0" smtClean="0"/>
              <a:t>2011-2018 </a:t>
            </a:r>
            <a:r>
              <a:rPr lang="ru-RU" sz="5400" dirty="0" smtClean="0"/>
              <a:t> ИСП РАН (</a:t>
            </a:r>
            <a:r>
              <a:rPr lang="en-US" sz="5400" dirty="0" smtClean="0">
                <a:hlinkClick r:id="rId6"/>
              </a:rPr>
              <a:t>http://www.ispras.ru/</a:t>
            </a:r>
            <a:r>
              <a:rPr lang="ru-RU" sz="5400" dirty="0" smtClean="0"/>
              <a:t>, </a:t>
            </a:r>
            <a:r>
              <a:rPr lang="en-US" sz="5400" dirty="0" smtClean="0">
                <a:hlinkClick r:id="rId7"/>
              </a:rPr>
              <a:t>http://www.microtesk.org/</a:t>
            </a:r>
            <a:r>
              <a:rPr lang="ru-RU" sz="5400" dirty="0" smtClean="0"/>
              <a:t>)</a:t>
            </a:r>
          </a:p>
          <a:p>
            <a:pPr marL="1143000" indent="-1143000" algn="l">
              <a:buFont typeface="+mj-lt"/>
              <a:buAutoNum type="arabicPeriod"/>
              <a:defRPr sz="2800">
                <a:solidFill>
                  <a:srgbClr val="253957"/>
                </a:solidFill>
                <a:latin typeface="+mn-lt"/>
                <a:ea typeface="+mn-ea"/>
                <a:cs typeface="+mn-cs"/>
                <a:sym typeface="Arial Narrow"/>
              </a:defRPr>
            </a:pPr>
            <a:r>
              <a:rPr lang="ru-RU" sz="5400" dirty="0" smtClean="0"/>
              <a:t>2018- </a:t>
            </a:r>
            <a:r>
              <a:rPr lang="en-US" sz="5400" dirty="0" smtClean="0"/>
              <a:t> </a:t>
            </a:r>
            <a:r>
              <a:rPr lang="ru-RU" sz="5400" dirty="0" smtClean="0"/>
              <a:t>…    1С (</a:t>
            </a:r>
            <a:r>
              <a:rPr lang="en-US" sz="5400" dirty="0" smtClean="0">
                <a:hlinkClick r:id="rId8"/>
              </a:rPr>
              <a:t>http://1c.ru/</a:t>
            </a:r>
            <a:r>
              <a:rPr lang="ru-RU" sz="5400" dirty="0" smtClean="0"/>
              <a:t>)</a:t>
            </a:r>
            <a:endParaRPr lang="en-US" sz="5400" dirty="0" smtClean="0"/>
          </a:p>
          <a:p>
            <a:pPr marL="1143000" indent="-1143000" algn="l">
              <a:buFont typeface="+mj-lt"/>
              <a:buAutoNum type="arabicPeriod"/>
              <a:defRPr sz="2800">
                <a:solidFill>
                  <a:srgbClr val="253957"/>
                </a:solidFill>
                <a:latin typeface="+mn-lt"/>
                <a:ea typeface="+mn-ea"/>
                <a:cs typeface="+mn-cs"/>
                <a:sym typeface="Arial Narrow"/>
              </a:defRPr>
            </a:pPr>
            <a:endParaRPr lang="ru-RU" sz="5400" dirty="0" smtClean="0"/>
          </a:p>
          <a:p>
            <a:pPr algn="l">
              <a:defRPr sz="2800">
                <a:solidFill>
                  <a:srgbClr val="253957"/>
                </a:solidFill>
                <a:latin typeface="+mn-lt"/>
                <a:ea typeface="+mn-ea"/>
                <a:cs typeface="+mn-cs"/>
                <a:sym typeface="Arial Narrow"/>
              </a:defRPr>
            </a:pPr>
            <a:endParaRPr sz="54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9" cstate="print">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7"/>
            <a:ext cx="16073440" cy="15809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solidFill>
                  <a:srgbClr val="002060"/>
                </a:solidFill>
              </a:rPr>
              <a:t>Информация о КУРСЕ</a:t>
            </a:r>
            <a:endParaRPr dirty="0">
              <a:solidFill>
                <a:srgbClr val="002060"/>
              </a:solidFill>
            </a:endParaRP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648784"/>
            <a:ext cx="21506374" cy="81858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spcAft>
                <a:spcPts val="1200"/>
              </a:spcAft>
              <a:defRPr sz="2800">
                <a:solidFill>
                  <a:srgbClr val="253957"/>
                </a:solidFill>
                <a:latin typeface="+mn-lt"/>
                <a:ea typeface="+mn-ea"/>
                <a:cs typeface="+mn-cs"/>
                <a:sym typeface="Arial Narrow"/>
              </a:defRPr>
            </a:pPr>
            <a:r>
              <a:rPr lang="ru-RU" sz="6000" b="1" i="1" dirty="0" smtClean="0"/>
              <a:t>Направленность занятий:</a:t>
            </a:r>
          </a:p>
          <a:p>
            <a:pPr marL="1143000" indent="-1143000" algn="l">
              <a:buFont typeface="+mj-lt"/>
              <a:buAutoNum type="arabicPeriod"/>
              <a:defRPr sz="2800">
                <a:solidFill>
                  <a:srgbClr val="253957"/>
                </a:solidFill>
                <a:latin typeface="+mn-lt"/>
                <a:ea typeface="+mn-ea"/>
                <a:cs typeface="+mn-cs"/>
                <a:sym typeface="Arial Narrow"/>
              </a:defRPr>
            </a:pPr>
            <a:r>
              <a:rPr lang="ru-RU" sz="6000" dirty="0" smtClean="0"/>
              <a:t>Получение практических навыков тестирования</a:t>
            </a:r>
          </a:p>
          <a:p>
            <a:pPr marL="1143000" indent="-1143000" algn="l">
              <a:buFont typeface="+mj-lt"/>
              <a:buAutoNum type="arabicPeriod"/>
              <a:defRPr sz="2800">
                <a:solidFill>
                  <a:srgbClr val="253957"/>
                </a:solidFill>
                <a:latin typeface="+mn-lt"/>
                <a:ea typeface="+mn-ea"/>
                <a:cs typeface="+mn-cs"/>
                <a:sym typeface="Arial Narrow"/>
              </a:defRPr>
            </a:pPr>
            <a:r>
              <a:rPr lang="ru-RU" sz="6000" dirty="0" smtClean="0"/>
              <a:t>Знакомство со средствами автоматизации процесса тестирования</a:t>
            </a:r>
          </a:p>
          <a:p>
            <a:pPr marL="1143000" indent="-1143000" algn="l">
              <a:buFont typeface="+mj-lt"/>
              <a:buAutoNum type="arabicPeriod"/>
              <a:defRPr sz="2800">
                <a:solidFill>
                  <a:srgbClr val="253957"/>
                </a:solidFill>
                <a:latin typeface="+mn-lt"/>
                <a:ea typeface="+mn-ea"/>
                <a:cs typeface="+mn-cs"/>
                <a:sym typeface="Arial Narrow"/>
              </a:defRPr>
            </a:pPr>
            <a:r>
              <a:rPr lang="ru-RU" sz="6000" dirty="0" smtClean="0"/>
              <a:t>Получения опыта разработки автоматизированных тестов</a:t>
            </a:r>
          </a:p>
          <a:p>
            <a:pPr marL="1143000" indent="-1143000" algn="l">
              <a:buFont typeface="+mj-lt"/>
              <a:buAutoNum type="arabicPeriod"/>
              <a:defRPr sz="2800">
                <a:solidFill>
                  <a:srgbClr val="253957"/>
                </a:solidFill>
                <a:latin typeface="+mn-lt"/>
                <a:ea typeface="+mn-ea"/>
                <a:cs typeface="+mn-cs"/>
                <a:sym typeface="Arial Narrow"/>
              </a:defRPr>
            </a:pPr>
            <a:endParaRPr lang="ru-RU" sz="6000" dirty="0" smtClean="0"/>
          </a:p>
          <a:p>
            <a:pPr marL="1143000" indent="-1143000" algn="l">
              <a:defRPr sz="2800">
                <a:solidFill>
                  <a:srgbClr val="253957"/>
                </a:solidFill>
                <a:latin typeface="+mn-lt"/>
                <a:ea typeface="+mn-ea"/>
                <a:cs typeface="+mn-cs"/>
                <a:sym typeface="Arial Narrow"/>
              </a:defRPr>
            </a:pPr>
            <a:r>
              <a:rPr lang="ru-RU" sz="6000" b="1" i="1" dirty="0" smtClean="0"/>
              <a:t>Основные средства:</a:t>
            </a:r>
          </a:p>
          <a:p>
            <a:pPr marL="1143000" indent="-1143000" algn="l">
              <a:buFont typeface="+mj-lt"/>
              <a:buAutoNum type="arabicPeriod"/>
              <a:defRPr sz="2800">
                <a:solidFill>
                  <a:srgbClr val="253957"/>
                </a:solidFill>
                <a:latin typeface="+mn-lt"/>
                <a:ea typeface="+mn-ea"/>
                <a:cs typeface="+mn-cs"/>
                <a:sym typeface="Arial Narrow"/>
              </a:defRPr>
            </a:pPr>
            <a:r>
              <a:rPr lang="en-US" sz="6000" dirty="0" smtClean="0"/>
              <a:t>Java, </a:t>
            </a:r>
            <a:r>
              <a:rPr lang="en-US" sz="6000" dirty="0" err="1" smtClean="0"/>
              <a:t>IntelliJ</a:t>
            </a:r>
            <a:r>
              <a:rPr lang="en-US" sz="6000" dirty="0" smtClean="0"/>
              <a:t> IDEA / Eclipse / Android Studio, </a:t>
            </a:r>
            <a:r>
              <a:rPr lang="en-US" sz="6000" dirty="0" err="1" smtClean="0"/>
              <a:t>Junit</a:t>
            </a:r>
            <a:r>
              <a:rPr lang="en-US" sz="6000" dirty="0" smtClean="0"/>
              <a:t> / </a:t>
            </a:r>
            <a:r>
              <a:rPr lang="en-US" sz="6000" dirty="0" err="1" smtClean="0"/>
              <a:t>TestNG</a:t>
            </a:r>
            <a:r>
              <a:rPr lang="en-US" sz="6000" dirty="0" smtClean="0"/>
              <a:t>, </a:t>
            </a:r>
            <a:r>
              <a:rPr lang="en-US" sz="6000" dirty="0" err="1" smtClean="0"/>
              <a:t>Gradle</a:t>
            </a:r>
            <a:endParaRPr lang="ru-RU" sz="6000" dirty="0" smtClean="0"/>
          </a:p>
          <a:p>
            <a:pPr marL="1143000" indent="-1143000" algn="l">
              <a:buFont typeface="+mj-lt"/>
              <a:buAutoNum type="arabicPeriod"/>
              <a:defRPr sz="2800">
                <a:solidFill>
                  <a:srgbClr val="253957"/>
                </a:solidFill>
                <a:latin typeface="+mn-lt"/>
                <a:ea typeface="+mn-ea"/>
                <a:cs typeface="+mn-cs"/>
                <a:sym typeface="Arial Narrow"/>
              </a:defRPr>
            </a:pPr>
            <a:r>
              <a:rPr lang="en-US" sz="6000" dirty="0" smtClean="0"/>
              <a:t>Selenium</a:t>
            </a:r>
            <a:r>
              <a:rPr lang="ru-RU" sz="6000" dirty="0" smtClean="0"/>
              <a:t>, </a:t>
            </a:r>
            <a:r>
              <a:rPr lang="en-US" sz="6000" dirty="0" err="1" smtClean="0"/>
              <a:t>JMeter</a:t>
            </a:r>
            <a:endParaRPr lang="ru-RU" sz="6000" dirty="0" smtClean="0"/>
          </a:p>
          <a:p>
            <a:pPr marL="1143000" indent="-1143000" algn="l">
              <a:buFont typeface="+mj-lt"/>
              <a:buAutoNum type="arabicPeriod"/>
              <a:defRPr sz="2800">
                <a:solidFill>
                  <a:srgbClr val="253957"/>
                </a:solidFill>
                <a:latin typeface="+mn-lt"/>
                <a:ea typeface="+mn-ea"/>
                <a:cs typeface="+mn-cs"/>
                <a:sym typeface="Arial Narrow"/>
              </a:defRPr>
            </a:pPr>
            <a:endParaRPr lang="ru-RU" sz="6000" dirty="0" smtClean="0"/>
          </a:p>
          <a:p>
            <a:pPr marL="1143000" indent="-1143000" algn="l">
              <a:buFont typeface="+mj-lt"/>
              <a:buAutoNum type="arabicPeriod"/>
              <a:defRPr sz="2800">
                <a:solidFill>
                  <a:srgbClr val="253957"/>
                </a:solidFill>
                <a:latin typeface="+mn-lt"/>
                <a:ea typeface="+mn-ea"/>
                <a:cs typeface="+mn-cs"/>
                <a:sym typeface="Arial Narrow"/>
              </a:defRPr>
            </a:pPr>
            <a:endParaRPr lang="en-US" sz="6000" dirty="0" smtClean="0"/>
          </a:p>
          <a:p>
            <a:pPr marL="1143000" indent="-1143000" algn="l">
              <a:buFont typeface="+mj-lt"/>
              <a:buAutoNum type="arabicPeriod"/>
              <a:defRPr sz="2800">
                <a:solidFill>
                  <a:srgbClr val="253957"/>
                </a:solidFill>
                <a:latin typeface="+mn-lt"/>
                <a:ea typeface="+mn-ea"/>
                <a:cs typeface="+mn-cs"/>
                <a:sym typeface="Arial Narrow"/>
              </a:defRPr>
            </a:pPr>
            <a:endParaRPr lang="ru-RU" sz="6000" dirty="0" smtClean="0"/>
          </a:p>
          <a:p>
            <a:pPr algn="l">
              <a:defRPr sz="2800">
                <a:solidFill>
                  <a:srgbClr val="253957"/>
                </a:solidFill>
                <a:latin typeface="+mn-lt"/>
                <a:ea typeface="+mn-ea"/>
                <a:cs typeface="+mn-cs"/>
                <a:sym typeface="Arial Narrow"/>
              </a:defRPr>
            </a:pPr>
            <a:endParaRPr sz="60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2" cstate="print">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7"/>
            <a:ext cx="16073440" cy="15809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СТРУКТУРА </a:t>
            </a:r>
            <a:r>
              <a:rPr lang="ru-RU" dirty="0" smtClean="0"/>
              <a:t>занятий</a:t>
            </a:r>
            <a:r>
              <a:rPr lang="en-US" dirty="0" smtClean="0"/>
              <a:t> / </a:t>
            </a:r>
            <a:r>
              <a:rPr lang="ru-RU" dirty="0" smtClean="0"/>
              <a:t>БАЛЛЫ</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648784"/>
            <a:ext cx="21506374" cy="81858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1143000" indent="-1143000" algn="l">
              <a:buFont typeface="+mj-lt"/>
              <a:buAutoNum type="arabicPeriod"/>
              <a:defRPr sz="2800">
                <a:solidFill>
                  <a:srgbClr val="253957"/>
                </a:solidFill>
                <a:latin typeface="+mn-lt"/>
                <a:ea typeface="+mn-ea"/>
                <a:cs typeface="+mn-cs"/>
                <a:sym typeface="Arial Narrow"/>
              </a:defRPr>
            </a:pPr>
            <a:r>
              <a:rPr lang="ru-RU" sz="6000" dirty="0" smtClean="0"/>
              <a:t>Практические </a:t>
            </a:r>
            <a:r>
              <a:rPr lang="ru-RU" sz="6000" dirty="0" smtClean="0"/>
              <a:t>задания с </a:t>
            </a:r>
            <a:r>
              <a:rPr lang="ru-RU" sz="6000" dirty="0" smtClean="0"/>
              <a:t>оценкой</a:t>
            </a:r>
            <a:endParaRPr lang="ru-RU" sz="6000" dirty="0" smtClean="0"/>
          </a:p>
          <a:p>
            <a:pPr marL="1143000" indent="-1143000" algn="l">
              <a:buFont typeface="+mj-lt"/>
              <a:buAutoNum type="arabicPeriod"/>
              <a:defRPr sz="2800">
                <a:solidFill>
                  <a:srgbClr val="253957"/>
                </a:solidFill>
                <a:latin typeface="+mn-lt"/>
                <a:ea typeface="+mn-ea"/>
                <a:cs typeface="+mn-cs"/>
                <a:sym typeface="Arial Narrow"/>
              </a:defRPr>
            </a:pPr>
            <a:r>
              <a:rPr lang="ru-RU" sz="6000" dirty="0" smtClean="0"/>
              <a:t>Сроки выполнения заданий</a:t>
            </a:r>
          </a:p>
          <a:p>
            <a:pPr marL="1143000" indent="-1143000" algn="l">
              <a:buFont typeface="+mj-lt"/>
              <a:buAutoNum type="arabicPeriod"/>
              <a:defRPr sz="2800">
                <a:solidFill>
                  <a:srgbClr val="253957"/>
                </a:solidFill>
                <a:latin typeface="+mn-lt"/>
                <a:ea typeface="+mn-ea"/>
                <a:cs typeface="+mn-cs"/>
                <a:sym typeface="Arial Narrow"/>
              </a:defRPr>
            </a:pPr>
            <a:r>
              <a:rPr lang="ru-RU" sz="6000" dirty="0" smtClean="0"/>
              <a:t>Работа на занятии</a:t>
            </a:r>
          </a:p>
          <a:p>
            <a:pPr marL="1143000" indent="-1143000" algn="l">
              <a:buFont typeface="+mj-lt"/>
              <a:buAutoNum type="arabicPeriod"/>
              <a:defRPr sz="2800">
                <a:solidFill>
                  <a:srgbClr val="253957"/>
                </a:solidFill>
                <a:latin typeface="+mn-lt"/>
                <a:ea typeface="+mn-ea"/>
                <a:cs typeface="+mn-cs"/>
                <a:sym typeface="Arial Narrow"/>
              </a:defRPr>
            </a:pPr>
            <a:r>
              <a:rPr lang="ru-RU" sz="6000" dirty="0" smtClean="0"/>
              <a:t>Посещаемость</a:t>
            </a:r>
          </a:p>
          <a:p>
            <a:pPr marL="1143000" indent="-1143000" algn="l">
              <a:buFont typeface="+mj-lt"/>
              <a:buAutoNum type="arabicPeriod"/>
              <a:defRPr sz="2800">
                <a:solidFill>
                  <a:srgbClr val="253957"/>
                </a:solidFill>
                <a:latin typeface="+mn-lt"/>
                <a:ea typeface="+mn-ea"/>
                <a:cs typeface="+mn-cs"/>
                <a:sym typeface="Arial Narrow"/>
              </a:defRPr>
            </a:pPr>
            <a:r>
              <a:rPr lang="ru-RU" sz="6000" dirty="0" smtClean="0"/>
              <a:t>Выставление оценки</a:t>
            </a:r>
            <a:endParaRPr lang="en-US" sz="6000" dirty="0" smtClean="0"/>
          </a:p>
          <a:p>
            <a:pPr marL="1143000" indent="-1143000" algn="l">
              <a:defRPr sz="2800">
                <a:solidFill>
                  <a:srgbClr val="253957"/>
                </a:solidFill>
                <a:latin typeface="+mn-lt"/>
                <a:ea typeface="+mn-ea"/>
                <a:cs typeface="+mn-cs"/>
                <a:sym typeface="Arial Narrow"/>
              </a:defRPr>
            </a:pPr>
            <a:endParaRPr lang="ru-RU" sz="3600" dirty="0" smtClean="0"/>
          </a:p>
          <a:p>
            <a:pPr marL="1143000" indent="-1143000">
              <a:defRPr sz="2800">
                <a:solidFill>
                  <a:srgbClr val="253957"/>
                </a:solidFill>
                <a:latin typeface="+mn-lt"/>
                <a:ea typeface="+mn-ea"/>
                <a:cs typeface="+mn-cs"/>
                <a:sym typeface="Arial Narrow"/>
              </a:defRPr>
            </a:pPr>
            <a:r>
              <a:rPr lang="ru-RU" sz="4800" b="1" dirty="0" smtClean="0">
                <a:solidFill>
                  <a:srgbClr val="253957"/>
                </a:solidFill>
                <a:sym typeface="Arial Narrow"/>
              </a:rPr>
              <a:t>О </a:t>
            </a:r>
            <a:r>
              <a:rPr lang="ru-RU" sz="4800" b="1" dirty="0" err="1" smtClean="0">
                <a:solidFill>
                  <a:srgbClr val="253957"/>
                </a:solidFill>
                <a:sym typeface="Arial Narrow"/>
              </a:rPr>
              <a:t>ауд</a:t>
            </a:r>
            <a:r>
              <a:rPr lang="en-US" sz="4800" b="1" dirty="0" smtClean="0">
                <a:solidFill>
                  <a:srgbClr val="253957"/>
                </a:solidFill>
                <a:sym typeface="Arial Narrow"/>
              </a:rPr>
              <a:t>.</a:t>
            </a:r>
            <a:r>
              <a:rPr lang="ru-RU" sz="4800" b="1" dirty="0" smtClean="0">
                <a:solidFill>
                  <a:srgbClr val="253957"/>
                </a:solidFill>
                <a:sym typeface="Arial Narrow"/>
              </a:rPr>
              <a:t> </a:t>
            </a:r>
            <a:r>
              <a:rPr lang="ru-RU" sz="4800" dirty="0" smtClean="0">
                <a:solidFill>
                  <a:srgbClr val="253957"/>
                </a:solidFill>
                <a:sym typeface="Arial Narrow"/>
              </a:rPr>
              <a:t>= 0</a:t>
            </a:r>
            <a:r>
              <a:rPr lang="en-US" sz="4800" dirty="0" smtClean="0">
                <a:solidFill>
                  <a:srgbClr val="253957"/>
                </a:solidFill>
                <a:sym typeface="Arial Narrow"/>
              </a:rPr>
              <a:t>,</a:t>
            </a:r>
            <a:r>
              <a:rPr lang="ru-RU" sz="4800" dirty="0" smtClean="0">
                <a:solidFill>
                  <a:srgbClr val="253957"/>
                </a:solidFill>
                <a:sym typeface="Arial Narrow"/>
              </a:rPr>
              <a:t>8 * </a:t>
            </a:r>
            <a:r>
              <a:rPr lang="ru-RU" sz="4800" b="1" dirty="0" smtClean="0">
                <a:solidFill>
                  <a:srgbClr val="253957"/>
                </a:solidFill>
                <a:sym typeface="Arial Narrow"/>
              </a:rPr>
              <a:t>ДЗ </a:t>
            </a:r>
            <a:r>
              <a:rPr lang="ru-RU" sz="4800" dirty="0" smtClean="0">
                <a:solidFill>
                  <a:srgbClr val="253957"/>
                </a:solidFill>
                <a:sym typeface="Arial Narrow"/>
              </a:rPr>
              <a:t>+ </a:t>
            </a:r>
            <a:r>
              <a:rPr lang="en-US" sz="4800" dirty="0" smtClean="0">
                <a:solidFill>
                  <a:srgbClr val="253957"/>
                </a:solidFill>
                <a:sym typeface="Arial Narrow"/>
              </a:rPr>
              <a:t>0,</a:t>
            </a:r>
            <a:r>
              <a:rPr lang="ru-RU" sz="4800" dirty="0" smtClean="0">
                <a:solidFill>
                  <a:srgbClr val="253957"/>
                </a:solidFill>
                <a:sym typeface="Arial Narrow"/>
              </a:rPr>
              <a:t>2 * </a:t>
            </a:r>
            <a:r>
              <a:rPr lang="ru-RU" sz="4800" b="1" dirty="0" smtClean="0">
                <a:solidFill>
                  <a:srgbClr val="253957"/>
                </a:solidFill>
                <a:sym typeface="Arial Narrow"/>
              </a:rPr>
              <a:t>посещаемость</a:t>
            </a:r>
            <a:r>
              <a:rPr lang="ru-RU" sz="4800" dirty="0" smtClean="0">
                <a:solidFill>
                  <a:srgbClr val="253957"/>
                </a:solidFill>
                <a:sym typeface="Arial Narrow"/>
              </a:rPr>
              <a:t> + </a:t>
            </a:r>
            <a:r>
              <a:rPr lang="ru-RU" sz="4800" b="1" dirty="0" smtClean="0">
                <a:solidFill>
                  <a:srgbClr val="253957"/>
                </a:solidFill>
                <a:sym typeface="Arial Narrow"/>
              </a:rPr>
              <a:t>бонусы</a:t>
            </a:r>
            <a:endParaRPr lang="ru-RU" sz="4800" b="1" dirty="0" smtClean="0"/>
          </a:p>
          <a:p>
            <a:pPr marL="1143000" indent="-1143000">
              <a:defRPr sz="2800">
                <a:solidFill>
                  <a:srgbClr val="253957"/>
                </a:solidFill>
                <a:latin typeface="+mn-lt"/>
                <a:ea typeface="+mn-ea"/>
                <a:cs typeface="+mn-cs"/>
                <a:sym typeface="Arial Narrow"/>
              </a:defRPr>
            </a:pPr>
            <a:r>
              <a:rPr lang="ru-RU" sz="4800" dirty="0" smtClean="0"/>
              <a:t>О </a:t>
            </a:r>
            <a:r>
              <a:rPr lang="ru-RU" sz="4800" dirty="0" err="1" smtClean="0"/>
              <a:t>накопл</a:t>
            </a:r>
            <a:r>
              <a:rPr lang="ru-RU" sz="4800" dirty="0" smtClean="0"/>
              <a:t>.  = 0,5</a:t>
            </a:r>
            <a:r>
              <a:rPr lang="ru-RU" sz="4800" b="1" dirty="0" smtClean="0"/>
              <a:t> * О </a:t>
            </a:r>
            <a:r>
              <a:rPr lang="ru-RU" sz="4800" b="1" dirty="0" err="1" smtClean="0"/>
              <a:t>ауд</a:t>
            </a:r>
            <a:r>
              <a:rPr lang="en-US" sz="4800" b="1" dirty="0" smtClean="0"/>
              <a:t>.</a:t>
            </a:r>
            <a:r>
              <a:rPr lang="ru-RU" sz="4800" b="1" dirty="0" smtClean="0"/>
              <a:t> </a:t>
            </a:r>
            <a:r>
              <a:rPr lang="ru-RU" sz="4800" dirty="0" smtClean="0"/>
              <a:t>+ </a:t>
            </a:r>
            <a:r>
              <a:rPr lang="ru-RU" sz="4800" dirty="0" smtClean="0"/>
              <a:t>0,5</a:t>
            </a:r>
            <a:r>
              <a:rPr lang="en-US" sz="4800" dirty="0" smtClean="0"/>
              <a:t> </a:t>
            </a:r>
            <a:r>
              <a:rPr lang="ru-RU" sz="4800" dirty="0" smtClean="0"/>
              <a:t>*</a:t>
            </a:r>
            <a:r>
              <a:rPr lang="en-US" sz="4800" dirty="0" smtClean="0"/>
              <a:t> </a:t>
            </a:r>
            <a:r>
              <a:rPr lang="ru-RU" sz="4800" dirty="0" smtClean="0"/>
              <a:t>О </a:t>
            </a:r>
            <a:r>
              <a:rPr lang="ru-RU" sz="4800" dirty="0" smtClean="0"/>
              <a:t>контр.</a:t>
            </a:r>
            <a:r>
              <a:rPr lang="en-US" sz="4800" dirty="0" smtClean="0"/>
              <a:t> </a:t>
            </a:r>
            <a:r>
              <a:rPr lang="ru-RU" sz="4800" dirty="0" smtClean="0"/>
              <a:t>работа</a:t>
            </a:r>
            <a:endParaRPr lang="en-US" sz="4800" dirty="0" smtClean="0"/>
          </a:p>
          <a:p>
            <a:pPr marL="1143000" indent="-1143000">
              <a:defRPr sz="2800">
                <a:solidFill>
                  <a:srgbClr val="253957"/>
                </a:solidFill>
                <a:latin typeface="+mn-lt"/>
                <a:ea typeface="+mn-ea"/>
                <a:cs typeface="+mn-cs"/>
                <a:sym typeface="Arial Narrow"/>
              </a:defRPr>
            </a:pPr>
            <a:r>
              <a:rPr lang="ru-RU" sz="4800" dirty="0" smtClean="0"/>
              <a:t>О </a:t>
            </a:r>
            <a:r>
              <a:rPr lang="ru-RU" sz="4800" dirty="0" err="1" smtClean="0"/>
              <a:t>результ</a:t>
            </a:r>
            <a:r>
              <a:rPr lang="en-US" sz="4800" dirty="0" smtClean="0"/>
              <a:t>.</a:t>
            </a:r>
            <a:r>
              <a:rPr lang="ru-RU" sz="4800" dirty="0" smtClean="0"/>
              <a:t> </a:t>
            </a:r>
            <a:r>
              <a:rPr lang="ru-RU" sz="4800" dirty="0" smtClean="0"/>
              <a:t>= </a:t>
            </a:r>
            <a:r>
              <a:rPr lang="ru-RU" sz="4800" dirty="0" smtClean="0"/>
              <a:t>0,5</a:t>
            </a:r>
            <a:r>
              <a:rPr lang="en-US" sz="4800" dirty="0" smtClean="0"/>
              <a:t> </a:t>
            </a:r>
            <a:r>
              <a:rPr lang="ru-RU" sz="4800" dirty="0" smtClean="0"/>
              <a:t>*</a:t>
            </a:r>
            <a:r>
              <a:rPr lang="en-US" sz="4800" dirty="0" smtClean="0"/>
              <a:t> </a:t>
            </a:r>
            <a:r>
              <a:rPr lang="ru-RU" sz="4800" dirty="0" smtClean="0"/>
              <a:t>О </a:t>
            </a:r>
            <a:r>
              <a:rPr lang="ru-RU" sz="4800" dirty="0" err="1" smtClean="0"/>
              <a:t>накопл</a:t>
            </a:r>
            <a:r>
              <a:rPr lang="en-US" sz="4800" dirty="0" smtClean="0"/>
              <a:t>.</a:t>
            </a:r>
            <a:r>
              <a:rPr lang="ru-RU" sz="4800" dirty="0" smtClean="0"/>
              <a:t> </a:t>
            </a:r>
            <a:r>
              <a:rPr lang="ru-RU" sz="4800" dirty="0" smtClean="0"/>
              <a:t>+ </a:t>
            </a:r>
            <a:r>
              <a:rPr lang="ru-RU" sz="4800" dirty="0" smtClean="0"/>
              <a:t>0,5</a:t>
            </a:r>
            <a:r>
              <a:rPr lang="en-US" sz="4800" dirty="0" smtClean="0"/>
              <a:t> </a:t>
            </a:r>
            <a:r>
              <a:rPr lang="ru-RU" sz="4800" dirty="0" smtClean="0"/>
              <a:t>*</a:t>
            </a:r>
            <a:r>
              <a:rPr lang="en-US" sz="4800" dirty="0" smtClean="0"/>
              <a:t> </a:t>
            </a:r>
            <a:r>
              <a:rPr lang="ru-RU" sz="4800" dirty="0" smtClean="0"/>
              <a:t>О </a:t>
            </a:r>
            <a:r>
              <a:rPr lang="ru-RU" sz="4800" dirty="0" err="1" smtClean="0"/>
              <a:t>экз</a:t>
            </a:r>
            <a:r>
              <a:rPr lang="en-US" sz="4800" dirty="0" smtClean="0"/>
              <a:t>.</a:t>
            </a:r>
            <a:r>
              <a:rPr lang="ru-RU" sz="4800" dirty="0" smtClean="0"/>
              <a:t> </a:t>
            </a:r>
            <a:endParaRPr lang="en-US" sz="4800" dirty="0" smtClean="0"/>
          </a:p>
          <a:p>
            <a:pPr marL="1143000" indent="-1143000" algn="l">
              <a:buFont typeface="+mj-lt"/>
              <a:buAutoNum type="arabicPeriod"/>
              <a:defRPr sz="2800">
                <a:solidFill>
                  <a:srgbClr val="253957"/>
                </a:solidFill>
                <a:latin typeface="+mn-lt"/>
                <a:ea typeface="+mn-ea"/>
                <a:cs typeface="+mn-cs"/>
                <a:sym typeface="Arial Narrow"/>
              </a:defRPr>
            </a:pPr>
            <a:endParaRPr lang="ru-RU" sz="6000" dirty="0" smtClean="0"/>
          </a:p>
          <a:p>
            <a:pPr algn="l">
              <a:defRPr sz="2800">
                <a:solidFill>
                  <a:srgbClr val="253957"/>
                </a:solidFill>
                <a:latin typeface="+mn-lt"/>
                <a:ea typeface="+mn-ea"/>
                <a:cs typeface="+mn-cs"/>
                <a:sym typeface="Arial Narrow"/>
              </a:defRPr>
            </a:pPr>
            <a:endParaRPr sz="60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2" cstate="print">
            <a:extLst/>
          </a:blip>
          <a:stretch>
            <a:fillRect/>
          </a:stretch>
        </p:blipFill>
        <p:spPr>
          <a:xfrm>
            <a:off x="1226606" y="586180"/>
            <a:ext cx="1199579" cy="1199579"/>
          </a:xfrm>
          <a:prstGeom prst="rect">
            <a:avLst/>
          </a:prstGeom>
          <a:ln w="12700">
            <a:miter lim="400000"/>
          </a:ln>
        </p:spPr>
      </p:pic>
      <p:sp>
        <p:nvSpPr>
          <p:cNvPr id="7" name="Прямоугольник 6"/>
          <p:cNvSpPr/>
          <p:nvPr/>
        </p:nvSpPr>
        <p:spPr>
          <a:xfrm>
            <a:off x="5639272" y="9648069"/>
            <a:ext cx="12745416" cy="2772000"/>
          </a:xfrm>
          <a:prstGeom prst="rect">
            <a:avLst/>
          </a:prstGeom>
          <a:noFill/>
          <a:ln w="25400" cap="flat">
            <a:solidFill>
              <a:schemeClr val="accent1"/>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7"/>
            <a:ext cx="16073440" cy="15809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Информация о Студентах</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409728"/>
            <a:ext cx="21506374" cy="83529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2800">
                <a:solidFill>
                  <a:srgbClr val="253957"/>
                </a:solidFill>
                <a:latin typeface="+mn-lt"/>
                <a:ea typeface="+mn-ea"/>
                <a:cs typeface="+mn-cs"/>
                <a:sym typeface="Arial Narrow"/>
              </a:defRPr>
            </a:pPr>
            <a:r>
              <a:rPr lang="ru-RU" sz="5400" b="1" i="1" dirty="0" smtClean="0"/>
              <a:t>О группе:</a:t>
            </a:r>
          </a:p>
          <a:p>
            <a:pPr marL="1143000" indent="-1143000" algn="l">
              <a:buAutoNum type="arabicPeriod"/>
              <a:defRPr sz="2800">
                <a:solidFill>
                  <a:srgbClr val="253957"/>
                </a:solidFill>
                <a:latin typeface="+mn-lt"/>
                <a:ea typeface="+mn-ea"/>
                <a:cs typeface="+mn-cs"/>
                <a:sym typeface="Arial Narrow"/>
              </a:defRPr>
            </a:pPr>
            <a:r>
              <a:rPr lang="ru-RU" sz="5400" dirty="0" smtClean="0"/>
              <a:t>Номер (подгруппа)</a:t>
            </a:r>
          </a:p>
          <a:p>
            <a:pPr marL="1143000" indent="-1143000" algn="l">
              <a:buAutoNum type="arabicPeriod"/>
              <a:defRPr sz="2800">
                <a:solidFill>
                  <a:srgbClr val="253957"/>
                </a:solidFill>
                <a:latin typeface="+mn-lt"/>
                <a:ea typeface="+mn-ea"/>
                <a:cs typeface="+mn-cs"/>
                <a:sym typeface="Arial Narrow"/>
              </a:defRPr>
            </a:pPr>
            <a:r>
              <a:rPr lang="en-US" sz="5400" dirty="0" smtClean="0"/>
              <a:t>E-mail </a:t>
            </a:r>
            <a:r>
              <a:rPr lang="ru-RU" sz="5400" dirty="0" smtClean="0"/>
              <a:t>группы</a:t>
            </a:r>
          </a:p>
          <a:p>
            <a:pPr marL="1143000" indent="-1143000" algn="l">
              <a:buAutoNum type="arabicPeriod"/>
              <a:defRPr sz="2800">
                <a:solidFill>
                  <a:srgbClr val="253957"/>
                </a:solidFill>
                <a:latin typeface="+mn-lt"/>
                <a:ea typeface="+mn-ea"/>
                <a:cs typeface="+mn-cs"/>
                <a:sym typeface="Arial Narrow"/>
              </a:defRPr>
            </a:pPr>
            <a:r>
              <a:rPr lang="ru-RU" sz="5400" dirty="0" smtClean="0"/>
              <a:t>Староста</a:t>
            </a:r>
            <a:endParaRPr lang="en-US" sz="5400" dirty="0" smtClean="0"/>
          </a:p>
          <a:p>
            <a:pPr algn="l">
              <a:defRPr sz="2800">
                <a:solidFill>
                  <a:srgbClr val="253957"/>
                </a:solidFill>
                <a:latin typeface="+mn-lt"/>
                <a:ea typeface="+mn-ea"/>
                <a:cs typeface="+mn-cs"/>
                <a:sym typeface="Arial Narrow"/>
              </a:defRPr>
            </a:pPr>
            <a:endParaRPr lang="ru-RU" sz="5400" dirty="0" smtClean="0"/>
          </a:p>
          <a:p>
            <a:pPr algn="l">
              <a:defRPr sz="2800">
                <a:solidFill>
                  <a:srgbClr val="253957"/>
                </a:solidFill>
                <a:latin typeface="+mn-lt"/>
                <a:ea typeface="+mn-ea"/>
                <a:cs typeface="+mn-cs"/>
                <a:sym typeface="Arial Narrow"/>
              </a:defRPr>
            </a:pPr>
            <a:r>
              <a:rPr lang="ru-RU" sz="5400" b="1" i="1" dirty="0" smtClean="0"/>
              <a:t>О студентах:</a:t>
            </a:r>
          </a:p>
          <a:p>
            <a:pPr marL="1143000" indent="-1143000" algn="l">
              <a:buFont typeface="+mj-lt"/>
              <a:buAutoNum type="arabicPeriod"/>
              <a:defRPr sz="2800">
                <a:solidFill>
                  <a:srgbClr val="253957"/>
                </a:solidFill>
                <a:latin typeface="+mn-lt"/>
                <a:ea typeface="+mn-ea"/>
                <a:cs typeface="+mn-cs"/>
                <a:sym typeface="Arial Narrow"/>
              </a:defRPr>
            </a:pPr>
            <a:r>
              <a:rPr lang="ru-RU" sz="5400" dirty="0" smtClean="0"/>
              <a:t>ФИО</a:t>
            </a:r>
          </a:p>
          <a:p>
            <a:pPr marL="1143000" indent="-1143000" algn="l">
              <a:buFont typeface="+mj-lt"/>
              <a:buAutoNum type="arabicPeriod"/>
              <a:defRPr sz="2800">
                <a:solidFill>
                  <a:srgbClr val="253957"/>
                </a:solidFill>
                <a:latin typeface="+mn-lt"/>
                <a:ea typeface="+mn-ea"/>
                <a:cs typeface="+mn-cs"/>
                <a:sym typeface="Arial Narrow"/>
              </a:defRPr>
            </a:pPr>
            <a:r>
              <a:rPr lang="ru-RU" sz="5400" dirty="0" smtClean="0"/>
              <a:t>Опыт программирования (языки, технологии)</a:t>
            </a:r>
          </a:p>
          <a:p>
            <a:pPr marL="1143000" indent="-1143000" algn="l">
              <a:buFont typeface="+mj-lt"/>
              <a:buAutoNum type="arabicPeriod"/>
              <a:defRPr sz="2800">
                <a:solidFill>
                  <a:srgbClr val="253957"/>
                </a:solidFill>
                <a:latin typeface="+mn-lt"/>
                <a:ea typeface="+mn-ea"/>
                <a:cs typeface="+mn-cs"/>
                <a:sym typeface="Arial Narrow"/>
              </a:defRPr>
            </a:pPr>
            <a:r>
              <a:rPr lang="ru-RU" sz="5400" dirty="0" smtClean="0"/>
              <a:t>Опыт тестировании</a:t>
            </a:r>
          </a:p>
          <a:p>
            <a:pPr marL="1143000" indent="-1143000" algn="l">
              <a:buFont typeface="+mj-lt"/>
              <a:buAutoNum type="arabicPeriod"/>
              <a:defRPr sz="2800">
                <a:solidFill>
                  <a:srgbClr val="253957"/>
                </a:solidFill>
                <a:latin typeface="+mn-lt"/>
                <a:ea typeface="+mn-ea"/>
                <a:cs typeface="+mn-cs"/>
                <a:sym typeface="Arial Narrow"/>
              </a:defRPr>
            </a:pPr>
            <a:r>
              <a:rPr lang="ru-RU" sz="5400" dirty="0" smtClean="0"/>
              <a:t>Интересы</a:t>
            </a:r>
          </a:p>
          <a:p>
            <a:pPr algn="l">
              <a:defRPr sz="2800">
                <a:solidFill>
                  <a:srgbClr val="253957"/>
                </a:solidFill>
                <a:latin typeface="+mn-lt"/>
                <a:ea typeface="+mn-ea"/>
                <a:cs typeface="+mn-cs"/>
                <a:sym typeface="Arial Narrow"/>
              </a:defRPr>
            </a:pPr>
            <a:endParaRPr sz="54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2" cstate="print">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7"/>
            <a:ext cx="21351703" cy="15809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обеспечение </a:t>
            </a:r>
            <a:r>
              <a:rPr lang="ru-RU" dirty="0" smtClean="0"/>
              <a:t>качества и </a:t>
            </a:r>
            <a:r>
              <a:rPr lang="ru-RU" dirty="0" smtClean="0"/>
              <a:t>тестирование</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409728"/>
            <a:ext cx="21506374" cy="83529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2800">
                <a:solidFill>
                  <a:srgbClr val="253957"/>
                </a:solidFill>
                <a:latin typeface="+mn-lt"/>
                <a:ea typeface="+mn-ea"/>
                <a:cs typeface="+mn-cs"/>
                <a:sym typeface="Arial Narrow"/>
              </a:defRPr>
            </a:pPr>
            <a:endParaRPr lang="ru-RU" sz="6000" dirty="0" smtClean="0"/>
          </a:p>
          <a:p>
            <a:pPr algn="r">
              <a:defRPr sz="2800">
                <a:solidFill>
                  <a:srgbClr val="253957"/>
                </a:solidFill>
                <a:latin typeface="+mn-lt"/>
                <a:ea typeface="+mn-ea"/>
                <a:cs typeface="+mn-cs"/>
                <a:sym typeface="Arial Narrow"/>
              </a:defRPr>
            </a:pPr>
            <a:r>
              <a:rPr lang="ru-RU" sz="5400" dirty="0" smtClean="0"/>
              <a:t>«Качество — это проблема всего коллектива» </a:t>
            </a:r>
          </a:p>
          <a:p>
            <a:pPr algn="r">
              <a:defRPr sz="2800">
                <a:solidFill>
                  <a:srgbClr val="253957"/>
                </a:solidFill>
                <a:latin typeface="+mn-lt"/>
                <a:ea typeface="+mn-ea"/>
                <a:cs typeface="+mn-cs"/>
                <a:sym typeface="Arial Narrow"/>
              </a:defRPr>
            </a:pPr>
            <a:r>
              <a:rPr lang="ru-RU" sz="5400" dirty="0" smtClean="0">
                <a:solidFill>
                  <a:srgbClr val="253957"/>
                </a:solidFill>
                <a:sym typeface="Arial Narrow"/>
              </a:rPr>
              <a:t>Джеймс </a:t>
            </a:r>
            <a:r>
              <a:rPr lang="ru-RU" sz="5400" dirty="0" err="1" smtClean="0">
                <a:solidFill>
                  <a:srgbClr val="253957"/>
                </a:solidFill>
                <a:sym typeface="Arial Narrow"/>
              </a:rPr>
              <a:t>Уиттакер</a:t>
            </a:r>
            <a:r>
              <a:rPr lang="ru-RU" sz="5400" dirty="0" smtClean="0">
                <a:solidFill>
                  <a:srgbClr val="253957"/>
                </a:solidFill>
                <a:sym typeface="Arial Narrow"/>
              </a:rPr>
              <a:t> - «Как тестируют в </a:t>
            </a:r>
            <a:r>
              <a:rPr lang="ru-RU" sz="5400" dirty="0" err="1" smtClean="0">
                <a:solidFill>
                  <a:srgbClr val="253957"/>
                </a:solidFill>
                <a:sym typeface="Arial Narrow"/>
              </a:rPr>
              <a:t>Google</a:t>
            </a:r>
            <a:r>
              <a:rPr lang="ru-RU" sz="5400" dirty="0" smtClean="0">
                <a:solidFill>
                  <a:srgbClr val="253957"/>
                </a:solidFill>
                <a:sym typeface="Arial Narrow"/>
              </a:rPr>
              <a:t>» </a:t>
            </a:r>
            <a:endParaRPr lang="en-US" sz="5400" dirty="0" smtClean="0"/>
          </a:p>
          <a:p>
            <a:pPr algn="l">
              <a:defRPr sz="2800">
                <a:solidFill>
                  <a:srgbClr val="253957"/>
                </a:solidFill>
                <a:latin typeface="+mn-lt"/>
                <a:ea typeface="+mn-ea"/>
                <a:cs typeface="+mn-cs"/>
                <a:sym typeface="Arial Narrow"/>
              </a:defRPr>
            </a:pPr>
            <a:endParaRPr lang="en-US" sz="6000" dirty="0" smtClean="0"/>
          </a:p>
          <a:p>
            <a:pPr>
              <a:defRPr sz="2800">
                <a:solidFill>
                  <a:srgbClr val="253957"/>
                </a:solidFill>
                <a:latin typeface="+mn-lt"/>
                <a:ea typeface="+mn-ea"/>
                <a:cs typeface="+mn-cs"/>
                <a:sym typeface="Arial Narrow"/>
              </a:defRPr>
            </a:pPr>
            <a:r>
              <a:rPr lang="ru-RU" sz="6000" b="1" i="1" dirty="0" smtClean="0"/>
              <a:t>Тестирование</a:t>
            </a:r>
            <a:r>
              <a:rPr lang="ru-RU" sz="6000" dirty="0" smtClean="0"/>
              <a:t> – выполнение программы с целью найти </a:t>
            </a:r>
            <a:r>
              <a:rPr lang="ru-RU" sz="6000" dirty="0" err="1" smtClean="0"/>
              <a:t>баги</a:t>
            </a:r>
            <a:endParaRPr lang="ru-RU" sz="6000" dirty="0" smtClean="0"/>
          </a:p>
          <a:p>
            <a:pPr lvl="1">
              <a:defRPr sz="2800">
                <a:solidFill>
                  <a:srgbClr val="253957"/>
                </a:solidFill>
                <a:latin typeface="+mn-lt"/>
                <a:ea typeface="+mn-ea"/>
                <a:cs typeface="+mn-cs"/>
                <a:sym typeface="Arial Narrow"/>
              </a:defRPr>
            </a:pPr>
            <a:endParaRPr lang="ru-RU" sz="6000" dirty="0" smtClean="0"/>
          </a:p>
          <a:p>
            <a:pPr>
              <a:defRPr sz="2800">
                <a:solidFill>
                  <a:srgbClr val="253957"/>
                </a:solidFill>
                <a:latin typeface="+mn-lt"/>
                <a:ea typeface="+mn-ea"/>
                <a:cs typeface="+mn-cs"/>
                <a:sym typeface="Arial Narrow"/>
              </a:defRPr>
            </a:pPr>
            <a:r>
              <a:rPr lang="ru-RU" sz="6000" b="1" i="1" dirty="0" smtClean="0"/>
              <a:t>Обеспечение качества </a:t>
            </a:r>
            <a:r>
              <a:rPr lang="ru-RU" sz="6000" dirty="0" smtClean="0">
                <a:solidFill>
                  <a:srgbClr val="253957"/>
                </a:solidFill>
                <a:sym typeface="Arial Narrow"/>
              </a:rPr>
              <a:t>– </a:t>
            </a:r>
            <a:r>
              <a:rPr lang="ru-RU" sz="6000" dirty="0" smtClean="0">
                <a:solidFill>
                  <a:srgbClr val="253957"/>
                </a:solidFill>
                <a:sym typeface="Arial Narrow"/>
              </a:rPr>
              <a:t>процессы, позволяющие предотвратить появление </a:t>
            </a:r>
            <a:r>
              <a:rPr lang="ru-RU" sz="6000" dirty="0" err="1" smtClean="0">
                <a:solidFill>
                  <a:srgbClr val="253957"/>
                </a:solidFill>
                <a:sym typeface="Arial Narrow"/>
              </a:rPr>
              <a:t>багов</a:t>
            </a:r>
            <a:r>
              <a:rPr lang="ru-RU" sz="6000" dirty="0" smtClean="0">
                <a:solidFill>
                  <a:srgbClr val="253957"/>
                </a:solidFill>
                <a:sym typeface="Arial Narrow"/>
              </a:rPr>
              <a:t> или обнаружить как можно раньше</a:t>
            </a:r>
            <a:endParaRPr lang="en-US" sz="6000" dirty="0" smtClean="0"/>
          </a:p>
          <a:p>
            <a:pPr algn="l">
              <a:defRPr sz="2800">
                <a:solidFill>
                  <a:srgbClr val="253957"/>
                </a:solidFill>
                <a:latin typeface="+mn-lt"/>
                <a:ea typeface="+mn-ea"/>
                <a:cs typeface="+mn-cs"/>
                <a:sym typeface="Arial Narrow"/>
              </a:defRPr>
            </a:pPr>
            <a:endParaRPr sz="60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2" cstate="print">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7"/>
            <a:ext cx="21423711" cy="15809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ТЕСТИРОВАНИЕ в процессе разработки</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504768"/>
            <a:ext cx="21506374" cy="84019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1143000" indent="-1143000" algn="l">
              <a:lnSpc>
                <a:spcPct val="200000"/>
              </a:lnSpc>
              <a:defRPr sz="2800">
                <a:solidFill>
                  <a:srgbClr val="253957"/>
                </a:solidFill>
                <a:latin typeface="+mn-lt"/>
                <a:ea typeface="+mn-ea"/>
                <a:cs typeface="+mn-cs"/>
                <a:sym typeface="Arial Narrow"/>
              </a:defRPr>
            </a:pPr>
            <a:r>
              <a:rPr lang="ru-RU" sz="5400" dirty="0" smtClean="0">
                <a:solidFill>
                  <a:srgbClr val="002060"/>
                </a:solidFill>
              </a:rPr>
              <a:t>1.  </a:t>
            </a:r>
            <a:r>
              <a:rPr lang="ru-RU" sz="5400" dirty="0" smtClean="0">
                <a:solidFill>
                  <a:srgbClr val="002060"/>
                </a:solidFill>
              </a:rPr>
              <a:t>	А</a:t>
            </a:r>
            <a:r>
              <a:rPr lang="ru-RU" sz="5400" dirty="0" smtClean="0">
                <a:solidFill>
                  <a:srgbClr val="002060"/>
                </a:solidFill>
              </a:rPr>
              <a:t>нализ </a:t>
            </a:r>
            <a:r>
              <a:rPr lang="ru-RU" sz="5400" dirty="0" smtClean="0">
                <a:solidFill>
                  <a:srgbClr val="002060"/>
                </a:solidFill>
              </a:rPr>
              <a:t>требований</a:t>
            </a:r>
          </a:p>
          <a:p>
            <a:pPr marL="1143000" indent="-1143000" algn="l">
              <a:lnSpc>
                <a:spcPct val="200000"/>
              </a:lnSpc>
              <a:buAutoNum type="arabicPeriod" startAt="2"/>
              <a:defRPr sz="2800">
                <a:solidFill>
                  <a:srgbClr val="253957"/>
                </a:solidFill>
                <a:latin typeface="+mn-lt"/>
                <a:ea typeface="+mn-ea"/>
                <a:cs typeface="+mn-cs"/>
                <a:sym typeface="Arial Narrow"/>
              </a:defRPr>
            </a:pPr>
            <a:r>
              <a:rPr lang="ru-RU" sz="5400" dirty="0" smtClean="0">
                <a:solidFill>
                  <a:srgbClr val="002060"/>
                </a:solidFill>
              </a:rPr>
              <a:t>Разработка тестового плана</a:t>
            </a:r>
          </a:p>
          <a:p>
            <a:pPr marL="1143000" indent="-1143000" algn="l">
              <a:lnSpc>
                <a:spcPct val="200000"/>
              </a:lnSpc>
              <a:buAutoNum type="arabicPeriod" startAt="2"/>
              <a:defRPr sz="2800">
                <a:solidFill>
                  <a:srgbClr val="253957"/>
                </a:solidFill>
                <a:latin typeface="+mn-lt"/>
                <a:ea typeface="+mn-ea"/>
                <a:cs typeface="+mn-cs"/>
                <a:sym typeface="Arial Narrow"/>
              </a:defRPr>
            </a:pPr>
            <a:r>
              <a:rPr lang="ru-RU" sz="5400" dirty="0" smtClean="0">
                <a:solidFill>
                  <a:srgbClr val="002060"/>
                </a:solidFill>
              </a:rPr>
              <a:t>Разработка тестов разного уровня</a:t>
            </a:r>
          </a:p>
          <a:p>
            <a:pPr marL="1143000" indent="-1143000" algn="l">
              <a:lnSpc>
                <a:spcPct val="200000"/>
              </a:lnSpc>
              <a:buAutoNum type="arabicPeriod" startAt="2"/>
              <a:defRPr sz="2800">
                <a:solidFill>
                  <a:srgbClr val="253957"/>
                </a:solidFill>
                <a:latin typeface="+mn-lt"/>
                <a:ea typeface="+mn-ea"/>
                <a:cs typeface="+mn-cs"/>
                <a:sym typeface="Arial Narrow"/>
              </a:defRPr>
            </a:pPr>
            <a:r>
              <a:rPr lang="ru-RU" sz="5400" dirty="0" smtClean="0">
                <a:solidFill>
                  <a:srgbClr val="002060"/>
                </a:solidFill>
              </a:rPr>
              <a:t>Тестирование</a:t>
            </a:r>
          </a:p>
          <a:p>
            <a:pPr marL="1143000" indent="-1143000" algn="l">
              <a:lnSpc>
                <a:spcPct val="200000"/>
              </a:lnSpc>
              <a:buAutoNum type="arabicPeriod" startAt="2"/>
              <a:defRPr sz="2800">
                <a:solidFill>
                  <a:srgbClr val="253957"/>
                </a:solidFill>
                <a:latin typeface="+mn-lt"/>
                <a:ea typeface="+mn-ea"/>
                <a:cs typeface="+mn-cs"/>
                <a:sym typeface="Arial Narrow"/>
              </a:defRPr>
            </a:pPr>
            <a:r>
              <a:rPr lang="ru-RU" sz="5400" dirty="0" smtClean="0">
                <a:solidFill>
                  <a:srgbClr val="002060"/>
                </a:solidFill>
              </a:rPr>
              <a:t>Анализ результатов тестирования</a:t>
            </a:r>
            <a:endParaRPr sz="5400" dirty="0">
              <a:solidFill>
                <a:srgbClr val="002060"/>
              </a:solidFill>
            </a:endParaRP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2" cstate="print">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7"/>
            <a:ext cx="21351703" cy="15809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РОЛИ В обеспечении качества и тестировании</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409728"/>
            <a:ext cx="21506374" cy="83529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2800">
                <a:solidFill>
                  <a:srgbClr val="253957"/>
                </a:solidFill>
                <a:latin typeface="+mn-lt"/>
                <a:ea typeface="+mn-ea"/>
                <a:cs typeface="+mn-cs"/>
                <a:sym typeface="Arial Narrow"/>
              </a:defRPr>
            </a:pPr>
            <a:endParaRPr lang="ru-RU" sz="6000" dirty="0" smtClean="0"/>
          </a:p>
          <a:p>
            <a:pPr algn="l">
              <a:defRPr sz="2800">
                <a:solidFill>
                  <a:srgbClr val="253957"/>
                </a:solidFill>
                <a:latin typeface="+mn-lt"/>
                <a:ea typeface="+mn-ea"/>
                <a:cs typeface="+mn-cs"/>
                <a:sym typeface="Arial Narrow"/>
              </a:defRPr>
            </a:pPr>
            <a:endParaRPr lang="en-US" sz="6000" dirty="0" smtClean="0"/>
          </a:p>
          <a:p>
            <a:pPr lvl="1" algn="l">
              <a:lnSpc>
                <a:spcPct val="200000"/>
              </a:lnSpc>
              <a:buFont typeface="Arial" pitchFamily="34" charset="0"/>
              <a:buChar char="•"/>
              <a:defRPr sz="2800">
                <a:solidFill>
                  <a:srgbClr val="253957"/>
                </a:solidFill>
                <a:latin typeface="+mn-lt"/>
                <a:ea typeface="+mn-ea"/>
                <a:cs typeface="+mn-cs"/>
                <a:sym typeface="Arial Narrow"/>
              </a:defRPr>
            </a:pPr>
            <a:r>
              <a:rPr lang="ru-RU" sz="6000" dirty="0" smtClean="0">
                <a:sym typeface="Arial Narrow"/>
              </a:rPr>
              <a:t>   </a:t>
            </a:r>
            <a:r>
              <a:rPr lang="ru-RU" sz="6000" b="1" i="1" dirty="0" smtClean="0">
                <a:sym typeface="Arial Narrow"/>
              </a:rPr>
              <a:t>Разработчик</a:t>
            </a:r>
            <a:r>
              <a:rPr lang="ru-RU" sz="6000" dirty="0" smtClean="0">
                <a:sym typeface="Arial Narrow"/>
              </a:rPr>
              <a:t> (</a:t>
            </a:r>
            <a:r>
              <a:rPr lang="en-US" sz="6000" dirty="0" smtClean="0">
                <a:sym typeface="Arial Narrow"/>
              </a:rPr>
              <a:t>Software Engineer, SWE)</a:t>
            </a:r>
          </a:p>
          <a:p>
            <a:pPr lvl="1" algn="l">
              <a:lnSpc>
                <a:spcPct val="200000"/>
              </a:lnSpc>
              <a:buFont typeface="Arial" pitchFamily="34" charset="0"/>
              <a:buChar char="•"/>
              <a:defRPr sz="2800">
                <a:solidFill>
                  <a:srgbClr val="253957"/>
                </a:solidFill>
                <a:latin typeface="+mn-lt"/>
                <a:ea typeface="+mn-ea"/>
                <a:cs typeface="+mn-cs"/>
                <a:sym typeface="Arial Narrow"/>
              </a:defRPr>
            </a:pPr>
            <a:r>
              <a:rPr lang="ru-RU" sz="6000" dirty="0" smtClean="0"/>
              <a:t>   </a:t>
            </a:r>
            <a:r>
              <a:rPr lang="ru-RU" sz="6000" b="1" i="1" dirty="0" smtClean="0"/>
              <a:t>Разработчик в тестировании </a:t>
            </a:r>
            <a:r>
              <a:rPr lang="ru-RU" sz="6000" dirty="0" smtClean="0"/>
              <a:t>(</a:t>
            </a:r>
            <a:r>
              <a:rPr lang="ru-RU" sz="6000" dirty="0" err="1" smtClean="0"/>
              <a:t>Software</a:t>
            </a:r>
            <a:r>
              <a:rPr lang="ru-RU" sz="6000" dirty="0" smtClean="0"/>
              <a:t> </a:t>
            </a:r>
            <a:r>
              <a:rPr lang="ru-RU" sz="6000" dirty="0" err="1" smtClean="0"/>
              <a:t>Engineer</a:t>
            </a:r>
            <a:r>
              <a:rPr lang="ru-RU" sz="6000" dirty="0" smtClean="0"/>
              <a:t> </a:t>
            </a:r>
            <a:r>
              <a:rPr lang="ru-RU" sz="6000" dirty="0" err="1" smtClean="0"/>
              <a:t>in</a:t>
            </a:r>
            <a:r>
              <a:rPr lang="ru-RU" sz="6000" dirty="0" smtClean="0"/>
              <a:t> </a:t>
            </a:r>
            <a:r>
              <a:rPr lang="ru-RU" sz="6000" dirty="0" err="1" smtClean="0"/>
              <a:t>Test</a:t>
            </a:r>
            <a:r>
              <a:rPr lang="ru-RU" sz="6000" dirty="0" smtClean="0"/>
              <a:t>, SET)</a:t>
            </a:r>
            <a:endParaRPr lang="en-US" sz="6000" dirty="0" smtClean="0"/>
          </a:p>
          <a:p>
            <a:pPr lvl="1" algn="l">
              <a:lnSpc>
                <a:spcPct val="200000"/>
              </a:lnSpc>
              <a:buFont typeface="Arial" pitchFamily="34" charset="0"/>
              <a:buChar char="•"/>
              <a:defRPr sz="2800">
                <a:solidFill>
                  <a:srgbClr val="253957"/>
                </a:solidFill>
                <a:latin typeface="+mn-lt"/>
                <a:ea typeface="+mn-ea"/>
                <a:cs typeface="+mn-cs"/>
                <a:sym typeface="Arial Narrow"/>
              </a:defRPr>
            </a:pPr>
            <a:r>
              <a:rPr lang="ru-RU" sz="6000" dirty="0" smtClean="0"/>
              <a:t>   </a:t>
            </a:r>
            <a:r>
              <a:rPr lang="ru-RU" sz="6000" b="1" i="1" dirty="0" smtClean="0"/>
              <a:t>Инженер по тестированию </a:t>
            </a:r>
            <a:r>
              <a:rPr lang="ru-RU" sz="6000" dirty="0" smtClean="0"/>
              <a:t>(</a:t>
            </a:r>
            <a:r>
              <a:rPr lang="ru-RU" sz="6000" dirty="0" err="1" smtClean="0"/>
              <a:t>Test</a:t>
            </a:r>
            <a:r>
              <a:rPr lang="ru-RU" sz="6000" dirty="0" smtClean="0"/>
              <a:t> </a:t>
            </a:r>
            <a:r>
              <a:rPr lang="ru-RU" sz="6000" dirty="0" err="1" smtClean="0"/>
              <a:t>Engineer</a:t>
            </a:r>
            <a:r>
              <a:rPr lang="ru-RU" sz="6000" dirty="0" smtClean="0"/>
              <a:t>, TE)</a:t>
            </a:r>
            <a:endParaRPr lang="en-US" sz="6000" dirty="0" smtClean="0"/>
          </a:p>
          <a:p>
            <a:pPr algn="l">
              <a:defRPr sz="2800">
                <a:solidFill>
                  <a:srgbClr val="253957"/>
                </a:solidFill>
                <a:latin typeface="+mn-lt"/>
                <a:ea typeface="+mn-ea"/>
                <a:cs typeface="+mn-cs"/>
                <a:sym typeface="Arial Narrow"/>
              </a:defRPr>
            </a:pPr>
            <a:endParaRPr sz="60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2" cstate="print">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7"/>
            <a:ext cx="21423711" cy="15809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МЕТОДЫ обеспечения качества и тестирования</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504768"/>
            <a:ext cx="21506374" cy="84019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1143000" indent="-1143000" algn="l">
              <a:defRPr sz="2800">
                <a:solidFill>
                  <a:srgbClr val="253957"/>
                </a:solidFill>
                <a:latin typeface="+mn-lt"/>
                <a:ea typeface="+mn-ea"/>
                <a:cs typeface="+mn-cs"/>
                <a:sym typeface="Arial Narrow"/>
              </a:defRPr>
            </a:pPr>
            <a:r>
              <a:rPr lang="ru-RU" sz="5400" dirty="0" smtClean="0">
                <a:solidFill>
                  <a:srgbClr val="002060"/>
                </a:solidFill>
              </a:rPr>
              <a:t>1.  Анализ требований</a:t>
            </a:r>
          </a:p>
          <a:p>
            <a:pPr marL="1143000" indent="-1143000" algn="l">
              <a:defRPr sz="2800">
                <a:solidFill>
                  <a:srgbClr val="253957"/>
                </a:solidFill>
                <a:latin typeface="+mn-lt"/>
                <a:ea typeface="+mn-ea"/>
                <a:cs typeface="+mn-cs"/>
                <a:sym typeface="Arial Narrow"/>
              </a:defRPr>
            </a:pPr>
            <a:r>
              <a:rPr lang="ru-RU" sz="5400" dirty="0" smtClean="0">
                <a:solidFill>
                  <a:srgbClr val="002060"/>
                </a:solidFill>
              </a:rPr>
              <a:t>2.  Инспекции </a:t>
            </a:r>
            <a:r>
              <a:rPr lang="ru-RU" sz="5400" dirty="0" smtClean="0">
                <a:solidFill>
                  <a:srgbClr val="002060"/>
                </a:solidFill>
              </a:rPr>
              <a:t>кода </a:t>
            </a:r>
            <a:endParaRPr lang="ru-RU" sz="5400" dirty="0" smtClean="0">
              <a:solidFill>
                <a:srgbClr val="002060"/>
              </a:solidFill>
            </a:endParaRPr>
          </a:p>
          <a:p>
            <a:pPr marL="1143000" indent="-1143000" algn="l">
              <a:defRPr sz="2800">
                <a:solidFill>
                  <a:srgbClr val="253957"/>
                </a:solidFill>
                <a:latin typeface="+mn-lt"/>
                <a:ea typeface="+mn-ea"/>
                <a:cs typeface="+mn-cs"/>
                <a:sym typeface="Arial Narrow"/>
              </a:defRPr>
            </a:pPr>
            <a:r>
              <a:rPr lang="ru-RU" sz="5400" dirty="0" smtClean="0">
                <a:solidFill>
                  <a:srgbClr val="002060"/>
                </a:solidFill>
              </a:rPr>
              <a:t>3.  </a:t>
            </a:r>
            <a:r>
              <a:rPr lang="ru-RU" sz="5400" dirty="0" smtClean="0">
                <a:solidFill>
                  <a:srgbClr val="002060"/>
                </a:solidFill>
              </a:rPr>
              <a:t>Статический анализ</a:t>
            </a:r>
          </a:p>
          <a:p>
            <a:pPr marL="1143000" indent="-1143000" algn="l">
              <a:defRPr sz="2800">
                <a:solidFill>
                  <a:srgbClr val="253957"/>
                </a:solidFill>
                <a:latin typeface="+mn-lt"/>
                <a:ea typeface="+mn-ea"/>
                <a:cs typeface="+mn-cs"/>
                <a:sym typeface="Arial Narrow"/>
              </a:defRPr>
            </a:pPr>
            <a:r>
              <a:rPr lang="ru-RU" sz="5400" dirty="0" smtClean="0">
                <a:solidFill>
                  <a:srgbClr val="002060"/>
                </a:solidFill>
              </a:rPr>
              <a:t>4.  Функциональное тестирование</a:t>
            </a:r>
          </a:p>
          <a:p>
            <a:pPr marL="1143000" lvl="1" indent="-1143000" algn="l">
              <a:defRPr sz="2800">
                <a:solidFill>
                  <a:srgbClr val="253957"/>
                </a:solidFill>
                <a:latin typeface="+mn-lt"/>
                <a:ea typeface="+mn-ea"/>
                <a:cs typeface="+mn-cs"/>
                <a:sym typeface="Arial Narrow"/>
              </a:defRPr>
            </a:pPr>
            <a:r>
              <a:rPr lang="ru-RU" sz="5400" dirty="0" smtClean="0">
                <a:solidFill>
                  <a:srgbClr val="002060"/>
                </a:solidFill>
              </a:rPr>
              <a:t>        </a:t>
            </a:r>
            <a:r>
              <a:rPr lang="ru-RU" sz="5400" dirty="0" smtClean="0">
                <a:solidFill>
                  <a:srgbClr val="002060"/>
                </a:solidFill>
              </a:rPr>
              <a:t>		4.1.  Ручное</a:t>
            </a:r>
          </a:p>
          <a:p>
            <a:pPr marL="1143000" indent="-1143000" algn="l">
              <a:defRPr sz="2800">
                <a:solidFill>
                  <a:srgbClr val="253957"/>
                </a:solidFill>
                <a:latin typeface="+mn-lt"/>
                <a:ea typeface="+mn-ea"/>
                <a:cs typeface="+mn-cs"/>
                <a:sym typeface="Arial Narrow"/>
              </a:defRPr>
            </a:pPr>
            <a:r>
              <a:rPr lang="ru-RU" sz="5400" dirty="0" smtClean="0">
                <a:solidFill>
                  <a:srgbClr val="002060"/>
                </a:solidFill>
              </a:rPr>
              <a:t>       		     4.2.  </a:t>
            </a:r>
            <a:r>
              <a:rPr lang="ru-RU" sz="5400" dirty="0" smtClean="0">
                <a:solidFill>
                  <a:srgbClr val="002060"/>
                </a:solidFill>
              </a:rPr>
              <a:t>Автоматизирова</a:t>
            </a:r>
            <a:r>
              <a:rPr lang="ru-RU" sz="5400" dirty="0" smtClean="0">
                <a:solidFill>
                  <a:srgbClr val="002060"/>
                </a:solidFill>
              </a:rPr>
              <a:t>н</a:t>
            </a:r>
            <a:r>
              <a:rPr lang="ru-RU" sz="5400" dirty="0" smtClean="0">
                <a:solidFill>
                  <a:srgbClr val="002060"/>
                </a:solidFill>
              </a:rPr>
              <a:t>ное</a:t>
            </a:r>
            <a:endParaRPr lang="ru-RU" sz="5400" dirty="0" smtClean="0">
              <a:solidFill>
                <a:srgbClr val="002060"/>
              </a:solidFill>
            </a:endParaRPr>
          </a:p>
          <a:p>
            <a:pPr marL="1143000" indent="-1143000" algn="l">
              <a:defRPr sz="2800">
                <a:solidFill>
                  <a:srgbClr val="253957"/>
                </a:solidFill>
                <a:latin typeface="+mn-lt"/>
                <a:ea typeface="+mn-ea"/>
                <a:cs typeface="+mn-cs"/>
                <a:sym typeface="Arial Narrow"/>
              </a:defRPr>
            </a:pPr>
            <a:r>
              <a:rPr lang="ru-RU" sz="5400" dirty="0" smtClean="0">
                <a:solidFill>
                  <a:srgbClr val="002060"/>
                </a:solidFill>
              </a:rPr>
              <a:t>                             4.2.1.  Модульное</a:t>
            </a:r>
          </a:p>
          <a:p>
            <a:pPr marL="1143000" indent="-1143000" algn="l">
              <a:defRPr sz="2800">
                <a:solidFill>
                  <a:srgbClr val="253957"/>
                </a:solidFill>
                <a:latin typeface="+mn-lt"/>
                <a:ea typeface="+mn-ea"/>
                <a:cs typeface="+mn-cs"/>
                <a:sym typeface="Arial Narrow"/>
              </a:defRPr>
            </a:pPr>
            <a:r>
              <a:rPr lang="ru-RU" sz="5400" dirty="0" smtClean="0">
                <a:solidFill>
                  <a:srgbClr val="002060"/>
                </a:solidFill>
                <a:sym typeface="Arial Narrow"/>
              </a:rPr>
              <a:t>                             4.2.2.  Интеграционное</a:t>
            </a:r>
            <a:endParaRPr lang="ru-RU" sz="5400" dirty="0" smtClean="0">
              <a:solidFill>
                <a:srgbClr val="002060"/>
              </a:solidFill>
            </a:endParaRPr>
          </a:p>
          <a:p>
            <a:pPr marL="1143000" indent="-1143000" algn="l">
              <a:defRPr sz="2800">
                <a:solidFill>
                  <a:srgbClr val="253957"/>
                </a:solidFill>
                <a:latin typeface="+mn-lt"/>
                <a:ea typeface="+mn-ea"/>
                <a:cs typeface="+mn-cs"/>
                <a:sym typeface="Arial Narrow"/>
              </a:defRPr>
            </a:pPr>
            <a:r>
              <a:rPr lang="ru-RU" sz="5400" dirty="0" smtClean="0">
                <a:solidFill>
                  <a:srgbClr val="002060"/>
                </a:solidFill>
              </a:rPr>
              <a:t>                             4.2.3.  Системное</a:t>
            </a:r>
          </a:p>
          <a:p>
            <a:pPr marL="1143000" indent="-1143000" algn="l">
              <a:defRPr sz="2800">
                <a:solidFill>
                  <a:srgbClr val="253957"/>
                </a:solidFill>
                <a:latin typeface="+mn-lt"/>
                <a:ea typeface="+mn-ea"/>
                <a:cs typeface="+mn-cs"/>
                <a:sym typeface="Arial Narrow"/>
              </a:defRPr>
            </a:pPr>
            <a:r>
              <a:rPr lang="ru-RU" sz="5400" dirty="0" smtClean="0">
                <a:solidFill>
                  <a:srgbClr val="002060"/>
                </a:solidFill>
              </a:rPr>
              <a:t>5. Тестирование производительности / нагрузочное тестирование</a:t>
            </a:r>
            <a:endParaRPr sz="5400" dirty="0">
              <a:solidFill>
                <a:srgbClr val="002060"/>
              </a:solidFill>
            </a:endParaRP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2" cstate="print">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Urban</Template>
  <TotalTime>349</TotalTime>
  <Words>427</Words>
  <Application>Microsoft Office PowerPoint</Application>
  <PresentationFormat>Произвольный</PresentationFormat>
  <Paragraphs>102</Paragraphs>
  <Slides>12</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12</vt:i4>
      </vt:variant>
    </vt:vector>
  </HeadingPairs>
  <TitlesOfParts>
    <vt:vector size="13" baseType="lpstr">
      <vt:lpstr>White</vt:lpstr>
      <vt:lpstr>Слайд 1</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Sergey</cp:lastModifiedBy>
  <cp:revision>19</cp:revision>
  <dcterms:modified xsi:type="dcterms:W3CDTF">2019-09-06T20:45:03Z</dcterms:modified>
</cp:coreProperties>
</file>