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33"/>
  </p:notesMasterIdLst>
  <p:sldIdLst>
    <p:sldId id="256" r:id="rId3"/>
    <p:sldId id="257" r:id="rId4"/>
    <p:sldId id="260" r:id="rId5"/>
    <p:sldId id="265" r:id="rId6"/>
    <p:sldId id="266" r:id="rId7"/>
    <p:sldId id="278" r:id="rId8"/>
    <p:sldId id="267" r:id="rId9"/>
    <p:sldId id="261" r:id="rId10"/>
    <p:sldId id="262" r:id="rId11"/>
    <p:sldId id="270" r:id="rId12"/>
    <p:sldId id="264" r:id="rId13"/>
    <p:sldId id="287" r:id="rId14"/>
    <p:sldId id="272" r:id="rId15"/>
    <p:sldId id="288" r:id="rId16"/>
    <p:sldId id="292" r:id="rId17"/>
    <p:sldId id="269" r:id="rId18"/>
    <p:sldId id="271" r:id="rId19"/>
    <p:sldId id="290" r:id="rId20"/>
    <p:sldId id="273" r:id="rId21"/>
    <p:sldId id="274" r:id="rId22"/>
    <p:sldId id="291" r:id="rId23"/>
    <p:sldId id="289" r:id="rId24"/>
    <p:sldId id="275" r:id="rId25"/>
    <p:sldId id="282" r:id="rId26"/>
    <p:sldId id="277" r:id="rId27"/>
    <p:sldId id="258" r:id="rId28"/>
    <p:sldId id="279" r:id="rId29"/>
    <p:sldId id="280" r:id="rId30"/>
    <p:sldId id="281" r:id="rId31"/>
    <p:sldId id="276" r:id="rId32"/>
  </p:sldIdLst>
  <p:sldSz cx="9144000" cy="6858000" type="screen4x3"/>
  <p:notesSz cx="6858000" cy="9144000"/>
  <p:defaultTextStyle>
    <a:defPPr>
      <a:defRPr lang="sv-S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000"/>
    <a:srgbClr val="FFF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45" autoAdjust="0"/>
    <p:restoredTop sz="65421" autoAdjust="0"/>
  </p:normalViewPr>
  <p:slideViewPr>
    <p:cSldViewPr>
      <p:cViewPr varScale="1">
        <p:scale>
          <a:sx n="68" d="100"/>
          <a:sy n="68" d="100"/>
        </p:scale>
        <p:origin x="22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9ECC9-C951-4D23-812B-6F5AA49FD81D}" type="datetimeFigureOut">
              <a:rPr lang="en-GB" smtClean="0"/>
              <a:t>29/05/2018</a:t>
            </a:fld>
            <a:endParaRPr lang="en-GB"/>
          </a:p>
        </p:txBody>
      </p:sp>
      <p:sp>
        <p:nvSpPr>
          <p:cNvPr id="4" name="Platshållare för bildobjekt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endParaRPr lang="en-GB"/>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60E43-880A-421A-A99B-64B6208949EE}" type="slidenum">
              <a:rPr lang="en-GB" smtClean="0"/>
              <a:t>‹#›</a:t>
            </a:fld>
            <a:endParaRPr lang="en-GB"/>
          </a:p>
        </p:txBody>
      </p:sp>
    </p:spTree>
    <p:extLst>
      <p:ext uri="{BB962C8B-B14F-4D97-AF65-F5344CB8AC3E}">
        <p14:creationId xmlns:p14="http://schemas.microsoft.com/office/powerpoint/2010/main" val="374444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6C360E43-880A-421A-A99B-64B6208949EE}" type="slidenum">
              <a:rPr lang="en-GB" smtClean="0"/>
              <a:t>1</a:t>
            </a:fld>
            <a:endParaRPr lang="en-GB"/>
          </a:p>
        </p:txBody>
      </p:sp>
    </p:spTree>
    <p:extLst>
      <p:ext uri="{BB962C8B-B14F-4D97-AF65-F5344CB8AC3E}">
        <p14:creationId xmlns:p14="http://schemas.microsoft.com/office/powerpoint/2010/main" val="3600749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171450" indent="-171450">
              <a:buFont typeface="Arial" panose="020B0604020202020204" pitchFamily="34" charset="0"/>
              <a:buChar char="•"/>
            </a:pPr>
            <a:r>
              <a:rPr lang="en-US" dirty="0"/>
              <a:t>So what does the server provide us with?</a:t>
            </a:r>
          </a:p>
          <a:p>
            <a:pPr marL="628650" lvl="1" indent="-171450">
              <a:buFont typeface="Arial" panose="020B0604020202020204" pitchFamily="34" charset="0"/>
              <a:buChar char="•"/>
            </a:pPr>
            <a:r>
              <a:rPr lang="en-US" dirty="0"/>
              <a:t>It is the </a:t>
            </a:r>
            <a:r>
              <a:rPr lang="en-US" dirty="0" err="1"/>
              <a:t>RESTApi</a:t>
            </a:r>
            <a:r>
              <a:rPr lang="en-US" dirty="0"/>
              <a:t> that handles all the requests to the online database</a:t>
            </a:r>
          </a:p>
          <a:p>
            <a:pPr marL="1085850" lvl="2" indent="-171450">
              <a:buFont typeface="Arial" panose="020B0604020202020204" pitchFamily="34" charset="0"/>
              <a:buChar char="•"/>
            </a:pPr>
            <a:r>
              <a:rPr lang="en-US" dirty="0"/>
              <a:t>It of course gives us the online database</a:t>
            </a:r>
          </a:p>
          <a:p>
            <a:pPr marL="1543050" lvl="3" indent="-171450">
              <a:buFont typeface="Arial" panose="020B0604020202020204" pitchFamily="34" charset="0"/>
              <a:buChar char="•"/>
            </a:pPr>
            <a:r>
              <a:rPr lang="en-US" dirty="0"/>
              <a:t>And with that all the crud functionality of it.</a:t>
            </a:r>
          </a:p>
          <a:p>
            <a:pPr marL="628650" lvl="1" indent="-171450">
              <a:buFont typeface="Arial" panose="020B0604020202020204" pitchFamily="34" charset="0"/>
              <a:buChar char="•"/>
            </a:pPr>
            <a:r>
              <a:rPr lang="en-US" dirty="0"/>
              <a:t>But it also has the implementation for the merge rules, that will be explained a bit more later.</a:t>
            </a:r>
          </a:p>
          <a:p>
            <a:pPr marL="1085850" lvl="2" indent="-171450">
              <a:buFont typeface="Arial" panose="020B0604020202020204" pitchFamily="34" charset="0"/>
              <a:buChar char="•"/>
            </a:pPr>
            <a:endParaRPr lang="en-US" dirty="0"/>
          </a:p>
        </p:txBody>
      </p:sp>
      <p:sp>
        <p:nvSpPr>
          <p:cNvPr id="4" name="Platshållare för bildnummer 3"/>
          <p:cNvSpPr>
            <a:spLocks noGrp="1"/>
          </p:cNvSpPr>
          <p:nvPr>
            <p:ph type="sldNum" sz="quarter" idx="10"/>
          </p:nvPr>
        </p:nvSpPr>
        <p:spPr/>
        <p:txBody>
          <a:bodyPr/>
          <a:lstStyle/>
          <a:p>
            <a:fld id="{6C360E43-880A-421A-A99B-64B6208949EE}" type="slidenum">
              <a:rPr lang="en-GB" smtClean="0"/>
              <a:t>10</a:t>
            </a:fld>
            <a:endParaRPr lang="en-GB"/>
          </a:p>
        </p:txBody>
      </p:sp>
    </p:spTree>
    <p:extLst>
      <p:ext uri="{BB962C8B-B14F-4D97-AF65-F5344CB8AC3E}">
        <p14:creationId xmlns:p14="http://schemas.microsoft.com/office/powerpoint/2010/main" val="1487351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So on to the implementation of the client framework, in this case iOS</a:t>
            </a:r>
          </a:p>
          <a:p>
            <a:endParaRPr lang="en-US" dirty="0"/>
          </a:p>
          <a:p>
            <a:pPr marL="171450" indent="-171450">
              <a:buFont typeface="Arial" panose="020B0604020202020204" pitchFamily="34" charset="0"/>
              <a:buChar char="•"/>
            </a:pPr>
            <a:r>
              <a:rPr lang="en-US" dirty="0"/>
              <a:t>What does it provide?</a:t>
            </a:r>
          </a:p>
          <a:p>
            <a:pPr marL="628650" lvl="1" indent="-171450">
              <a:buFont typeface="Arial" panose="020B0604020202020204" pitchFamily="34" charset="0"/>
              <a:buChar char="•"/>
            </a:pPr>
            <a:r>
              <a:rPr lang="en-US" dirty="0"/>
              <a:t>Well for merge rules to work, we needed some data structures</a:t>
            </a:r>
          </a:p>
          <a:p>
            <a:pPr marL="1085850" lvl="2" indent="-171450">
              <a:buFont typeface="Arial" panose="020B0604020202020204" pitchFamily="34" charset="0"/>
              <a:buChar char="•"/>
            </a:pPr>
            <a:r>
              <a:rPr lang="en-US" dirty="0"/>
              <a:t>The client framework, implements this data structure on all the saved objects</a:t>
            </a:r>
          </a:p>
          <a:p>
            <a:pPr marL="1543050" lvl="3" indent="-171450">
              <a:buFont typeface="Arial" panose="020B0604020202020204" pitchFamily="34" charset="0"/>
              <a:buChar char="•"/>
            </a:pPr>
            <a:r>
              <a:rPr lang="en-US" dirty="0"/>
              <a:t>A </a:t>
            </a:r>
            <a:r>
              <a:rPr lang="en-US" dirty="0" err="1"/>
              <a:t>createdAt</a:t>
            </a:r>
            <a:r>
              <a:rPr lang="en-US" dirty="0"/>
              <a:t> column, that is the time of creation of the object, a timestamp,	And an </a:t>
            </a:r>
            <a:r>
              <a:rPr lang="en-US" dirty="0" err="1"/>
              <a:t>updatedAt</a:t>
            </a:r>
            <a:r>
              <a:rPr lang="en-US" dirty="0"/>
              <a:t> column, also a timestamp that updates every time the object does.</a:t>
            </a:r>
          </a:p>
          <a:p>
            <a:pPr marL="628650" lvl="1" indent="-171450">
              <a:buFont typeface="Arial" panose="020B0604020202020204" pitchFamily="34" charset="0"/>
              <a:buChar char="•"/>
            </a:pPr>
            <a:r>
              <a:rPr lang="en-US" dirty="0"/>
              <a:t>It also provides the Local MySQL database</a:t>
            </a:r>
          </a:p>
          <a:p>
            <a:pPr marL="1085850" lvl="2" indent="-171450">
              <a:buFont typeface="Arial" panose="020B0604020202020204" pitchFamily="34" charset="0"/>
              <a:buChar char="•"/>
            </a:pPr>
            <a:r>
              <a:rPr lang="en-US" dirty="0"/>
              <a:t>So it implements full crud capabilities within iOS as well</a:t>
            </a:r>
          </a:p>
          <a:p>
            <a:pPr marL="1085850" lvl="2" indent="-171450">
              <a:buFont typeface="Arial" panose="020B0604020202020204" pitchFamily="34" charset="0"/>
              <a:buChar char="•"/>
            </a:pPr>
            <a:r>
              <a:rPr lang="en-US" dirty="0"/>
              <a:t>And the automatically synchronization that’s needed to avoid data corruption</a:t>
            </a:r>
          </a:p>
        </p:txBody>
      </p:sp>
      <p:sp>
        <p:nvSpPr>
          <p:cNvPr id="4" name="Platshållare för bildnummer 3"/>
          <p:cNvSpPr>
            <a:spLocks noGrp="1"/>
          </p:cNvSpPr>
          <p:nvPr>
            <p:ph type="sldNum" sz="quarter" idx="10"/>
          </p:nvPr>
        </p:nvSpPr>
        <p:spPr/>
        <p:txBody>
          <a:bodyPr/>
          <a:lstStyle/>
          <a:p>
            <a:fld id="{6C360E43-880A-421A-A99B-64B6208949EE}" type="slidenum">
              <a:rPr lang="en-GB" smtClean="0"/>
              <a:t>11</a:t>
            </a:fld>
            <a:endParaRPr lang="en-GB"/>
          </a:p>
        </p:txBody>
      </p:sp>
    </p:spTree>
    <p:extLst>
      <p:ext uri="{BB962C8B-B14F-4D97-AF65-F5344CB8AC3E}">
        <p14:creationId xmlns:p14="http://schemas.microsoft.com/office/powerpoint/2010/main" val="326141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full sequence diagram of a query action, I hope you can see these?</a:t>
            </a:r>
          </a:p>
          <a:p>
            <a:endParaRPr lang="en-US" dirty="0"/>
          </a:p>
          <a:p>
            <a:pPr marL="171450" indent="-171450">
              <a:buFont typeface="Arial" panose="020B0604020202020204" pitchFamily="34" charset="0"/>
              <a:buChar char="•"/>
            </a:pPr>
            <a:r>
              <a:rPr lang="en-US" dirty="0"/>
              <a:t>The user, uses the frameworks query function, the framework receives it and </a:t>
            </a:r>
            <a:r>
              <a:rPr lang="en-US" dirty="0" err="1"/>
              <a:t>interpets</a:t>
            </a:r>
            <a:r>
              <a:rPr lang="en-US" dirty="0"/>
              <a:t>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framework then fetches the data and returns it to the user, this means the framework can update the application view, reducing </a:t>
            </a:r>
            <a:r>
              <a:rPr lang="en-US" dirty="0" err="1"/>
              <a:t>loadtimes</a:t>
            </a:r>
            <a:r>
              <a:rPr lang="en-US" dirty="0"/>
              <a:t> to the </a:t>
            </a:r>
            <a:r>
              <a:rPr lang="en-US"/>
              <a:t>user,</a:t>
            </a:r>
            <a:endParaRPr lang="en-US" dirty="0"/>
          </a:p>
          <a:p>
            <a:pPr marL="171450" indent="-171450">
              <a:buFont typeface="Arial" panose="020B0604020202020204" pitchFamily="34" charset="0"/>
              <a:buChar char="•"/>
            </a:pPr>
            <a:r>
              <a:rPr lang="en-US" dirty="0"/>
              <a:t>It then sends a HTTP GET request to the server, that fetches the online data, and returns it to the framework</a:t>
            </a:r>
          </a:p>
          <a:p>
            <a:pPr marL="171450" indent="-171450">
              <a:buFont typeface="Arial" panose="020B0604020202020204" pitchFamily="34" charset="0"/>
              <a:buChar char="•"/>
            </a:pPr>
            <a:r>
              <a:rPr lang="en-US" dirty="0"/>
              <a:t>The framework compares the local data to the received online one, and overwrites the local database if needed</a:t>
            </a:r>
          </a:p>
          <a:p>
            <a:pPr marL="171450" indent="-171450">
              <a:buFont typeface="Arial" panose="020B0604020202020204" pitchFamily="34" charset="0"/>
              <a:buChar char="•"/>
            </a:pPr>
            <a:r>
              <a:rPr lang="en-US" dirty="0"/>
              <a:t>Then returning the online data back to the user.</a:t>
            </a:r>
          </a:p>
        </p:txBody>
      </p:sp>
      <p:sp>
        <p:nvSpPr>
          <p:cNvPr id="4" name="Platshållare för bildnummer 3"/>
          <p:cNvSpPr>
            <a:spLocks noGrp="1"/>
          </p:cNvSpPr>
          <p:nvPr>
            <p:ph type="sldNum" sz="quarter" idx="10"/>
          </p:nvPr>
        </p:nvSpPr>
        <p:spPr/>
        <p:txBody>
          <a:bodyPr/>
          <a:lstStyle/>
          <a:p>
            <a:fld id="{6C360E43-880A-421A-A99B-64B6208949EE}" type="slidenum">
              <a:rPr lang="en-GB" smtClean="0"/>
              <a:t>12</a:t>
            </a:fld>
            <a:endParaRPr lang="en-GB"/>
          </a:p>
        </p:txBody>
      </p:sp>
    </p:spTree>
    <p:extLst>
      <p:ext uri="{BB962C8B-B14F-4D97-AF65-F5344CB8AC3E}">
        <p14:creationId xmlns:p14="http://schemas.microsoft.com/office/powerpoint/2010/main" val="67246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Save data</a:t>
            </a:r>
          </a:p>
          <a:p>
            <a:endParaRPr lang="en-US" dirty="0"/>
          </a:p>
          <a:p>
            <a:pPr marL="171450" indent="-171450">
              <a:buFont typeface="Arial" panose="020B0604020202020204" pitchFamily="34" charset="0"/>
              <a:buChar char="•"/>
            </a:pPr>
            <a:r>
              <a:rPr lang="en-US" dirty="0"/>
              <a:t>The user sends a save that request to the framework</a:t>
            </a:r>
          </a:p>
          <a:p>
            <a:pPr marL="171450" indent="-171450">
              <a:buFont typeface="Arial" panose="020B0604020202020204" pitchFamily="34" charset="0"/>
              <a:buChar char="•"/>
            </a:pPr>
            <a:r>
              <a:rPr lang="en-US" dirty="0"/>
              <a:t>The framework transforms this object, adding the </a:t>
            </a:r>
            <a:r>
              <a:rPr lang="en-US" dirty="0" err="1"/>
              <a:t>createdAt</a:t>
            </a:r>
            <a:r>
              <a:rPr lang="en-US" dirty="0"/>
              <a:t>, </a:t>
            </a:r>
            <a:r>
              <a:rPr lang="en-US" dirty="0" err="1"/>
              <a:t>updateAt</a:t>
            </a:r>
            <a:r>
              <a:rPr lang="en-US" dirty="0"/>
              <a:t> columns</a:t>
            </a:r>
          </a:p>
          <a:p>
            <a:pPr marL="171450" indent="-171450">
              <a:buFont typeface="Arial" panose="020B0604020202020204" pitchFamily="34" charset="0"/>
              <a:buChar char="•"/>
            </a:pPr>
            <a:r>
              <a:rPr lang="en-US" dirty="0"/>
              <a:t>It then saves the data to the local database</a:t>
            </a:r>
          </a:p>
          <a:p>
            <a:pPr marL="171450" indent="-171450">
              <a:buFont typeface="Arial" panose="020B0604020202020204" pitchFamily="34" charset="0"/>
              <a:buChar char="•"/>
            </a:pPr>
            <a:r>
              <a:rPr lang="en-US" dirty="0"/>
              <a:t>Returns a response, to the user, </a:t>
            </a:r>
          </a:p>
          <a:p>
            <a:pPr marL="171450" indent="-171450">
              <a:buFont typeface="Arial" panose="020B0604020202020204" pitchFamily="34" charset="0"/>
              <a:buChar char="•"/>
            </a:pPr>
            <a:r>
              <a:rPr lang="en-US" dirty="0"/>
              <a:t>The framework then sends a HTTP POST request to the server, the server saves the data and sends a response back to the framework</a:t>
            </a:r>
          </a:p>
          <a:p>
            <a:pPr marL="628650" lvl="1" indent="-171450">
              <a:buFont typeface="Arial" panose="020B0604020202020204" pitchFamily="34" charset="0"/>
              <a:buChar char="•"/>
            </a:pPr>
            <a:r>
              <a:rPr lang="en-US" dirty="0"/>
              <a:t>In a create action there is no need for any merge rules.</a:t>
            </a:r>
          </a:p>
          <a:p>
            <a:pPr marL="171450" lvl="0" indent="-171450">
              <a:buFont typeface="Arial" panose="020B0604020202020204" pitchFamily="34" charset="0"/>
              <a:buChar char="•"/>
            </a:pPr>
            <a:r>
              <a:rPr lang="en-US" dirty="0"/>
              <a:t>Then when the framework then receives the data, it compares it to the local database, if the data is not the same, it overwrites the local data and sends a response back to the client.</a:t>
            </a:r>
          </a:p>
          <a:p>
            <a:endParaRPr lang="en-US" dirty="0"/>
          </a:p>
          <a:p>
            <a:pPr marL="171450" indent="-171450">
              <a:buFont typeface="Arial" panose="020B0604020202020204" pitchFamily="34" charset="0"/>
              <a:buChar char="•"/>
            </a:pPr>
            <a:endParaRPr lang="en-US" dirty="0"/>
          </a:p>
        </p:txBody>
      </p:sp>
      <p:sp>
        <p:nvSpPr>
          <p:cNvPr id="4" name="Platshållare för bildnummer 3"/>
          <p:cNvSpPr>
            <a:spLocks noGrp="1"/>
          </p:cNvSpPr>
          <p:nvPr>
            <p:ph type="sldNum" sz="quarter" idx="10"/>
          </p:nvPr>
        </p:nvSpPr>
        <p:spPr/>
        <p:txBody>
          <a:bodyPr/>
          <a:lstStyle/>
          <a:p>
            <a:fld id="{6C360E43-880A-421A-A99B-64B6208949EE}" type="slidenum">
              <a:rPr lang="en-GB" smtClean="0"/>
              <a:t>13</a:t>
            </a:fld>
            <a:endParaRPr lang="en-GB"/>
          </a:p>
        </p:txBody>
      </p:sp>
    </p:spTree>
    <p:extLst>
      <p:ext uri="{BB962C8B-B14F-4D97-AF65-F5344CB8AC3E}">
        <p14:creationId xmlns:p14="http://schemas.microsoft.com/office/powerpoint/2010/main" val="524171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So the update sequence</a:t>
            </a:r>
          </a:p>
          <a:p>
            <a:r>
              <a:rPr lang="en-US" dirty="0"/>
              <a:t>Where it differs is the server, so I am skipping ahead to that here.</a:t>
            </a:r>
          </a:p>
          <a:p>
            <a:endParaRPr lang="en-US" dirty="0"/>
          </a:p>
          <a:p>
            <a:pPr marL="171450" indent="-171450">
              <a:buFont typeface="Arial" panose="020B0604020202020204" pitchFamily="34" charset="0"/>
              <a:buChar char="•"/>
            </a:pPr>
            <a:r>
              <a:rPr lang="en-US" dirty="0"/>
              <a:t>The server receives a HTTP PUT request</a:t>
            </a:r>
          </a:p>
          <a:p>
            <a:pPr marL="171450" indent="-171450">
              <a:buFont typeface="Arial" panose="020B0604020202020204" pitchFamily="34" charset="0"/>
              <a:buChar char="•"/>
            </a:pPr>
            <a:r>
              <a:rPr lang="en-US" dirty="0"/>
              <a:t>It then checks if the ID of the object exists in the online database</a:t>
            </a:r>
          </a:p>
          <a:p>
            <a:pPr marL="171450" indent="-171450">
              <a:buFont typeface="Arial" panose="020B0604020202020204" pitchFamily="34" charset="0"/>
              <a:buChar char="•"/>
            </a:pPr>
            <a:r>
              <a:rPr lang="en-US" dirty="0"/>
              <a:t>If it does it responds to the server with the object, the server runs the merge rules</a:t>
            </a:r>
          </a:p>
          <a:p>
            <a:pPr marL="171450" indent="-171450">
              <a:buFont typeface="Arial" panose="020B0604020202020204" pitchFamily="34" charset="0"/>
              <a:buChar char="•"/>
            </a:pPr>
            <a:r>
              <a:rPr lang="en-US" dirty="0"/>
              <a:t>Saves the data online if needed, the returns the object to the framework.</a:t>
            </a:r>
          </a:p>
          <a:p>
            <a:pPr marL="171450" indent="-171450">
              <a:buFont typeface="Arial" panose="020B0604020202020204" pitchFamily="34" charset="0"/>
              <a:buChar char="•"/>
            </a:pPr>
            <a:r>
              <a:rPr lang="en-US" dirty="0"/>
              <a:t>The framework updates the object, if needed, as before and returns it to the user.</a:t>
            </a:r>
          </a:p>
          <a:p>
            <a:pPr marL="171450" indent="-171450">
              <a:buFont typeface="Arial" panose="020B0604020202020204" pitchFamily="34" charset="0"/>
              <a:buChar char="•"/>
            </a:pPr>
            <a:endParaRPr lang="en-US" dirty="0"/>
          </a:p>
        </p:txBody>
      </p:sp>
      <p:sp>
        <p:nvSpPr>
          <p:cNvPr id="4" name="Platshållare för bildnummer 3"/>
          <p:cNvSpPr>
            <a:spLocks noGrp="1"/>
          </p:cNvSpPr>
          <p:nvPr>
            <p:ph type="sldNum" sz="quarter" idx="10"/>
          </p:nvPr>
        </p:nvSpPr>
        <p:spPr/>
        <p:txBody>
          <a:bodyPr/>
          <a:lstStyle/>
          <a:p>
            <a:fld id="{6C360E43-880A-421A-A99B-64B6208949EE}" type="slidenum">
              <a:rPr lang="en-GB" smtClean="0"/>
              <a:t>14</a:t>
            </a:fld>
            <a:endParaRPr lang="en-GB"/>
          </a:p>
        </p:txBody>
      </p:sp>
    </p:spTree>
    <p:extLst>
      <p:ext uri="{BB962C8B-B14F-4D97-AF65-F5344CB8AC3E}">
        <p14:creationId xmlns:p14="http://schemas.microsoft.com/office/powerpoint/2010/main" val="349145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lvl="0" indent="0">
              <a:buFont typeface="Arial" panose="020B0604020202020204" pitchFamily="34" charset="0"/>
              <a:buNone/>
            </a:pPr>
            <a:r>
              <a:rPr lang="en-US" dirty="0"/>
              <a:t>This means that the framework will always respond 2 times, one with the local data and one with the online data, this when the synchronization is complete, meaning when a connection is available</a:t>
            </a:r>
          </a:p>
        </p:txBody>
      </p:sp>
      <p:sp>
        <p:nvSpPr>
          <p:cNvPr id="4" name="Platshållare för bildnummer 3"/>
          <p:cNvSpPr>
            <a:spLocks noGrp="1"/>
          </p:cNvSpPr>
          <p:nvPr>
            <p:ph type="sldNum" sz="quarter" idx="10"/>
          </p:nvPr>
        </p:nvSpPr>
        <p:spPr/>
        <p:txBody>
          <a:bodyPr/>
          <a:lstStyle/>
          <a:p>
            <a:fld id="{6C360E43-880A-421A-A99B-64B6208949EE}" type="slidenum">
              <a:rPr lang="en-GB" smtClean="0"/>
              <a:t>15</a:t>
            </a:fld>
            <a:endParaRPr lang="en-GB"/>
          </a:p>
        </p:txBody>
      </p:sp>
    </p:spTree>
    <p:extLst>
      <p:ext uri="{BB962C8B-B14F-4D97-AF65-F5344CB8AC3E}">
        <p14:creationId xmlns:p14="http://schemas.microsoft.com/office/powerpoint/2010/main" val="2106406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On to the Merge rules</a:t>
            </a:r>
          </a:p>
          <a:p>
            <a:endParaRPr lang="en-US" dirty="0"/>
          </a:p>
          <a:p>
            <a:pPr marL="171450" indent="-171450">
              <a:buFont typeface="Arial" panose="020B0604020202020204" pitchFamily="34" charset="0"/>
              <a:buChar char="•"/>
            </a:pPr>
            <a:r>
              <a:rPr lang="en-US" dirty="0"/>
              <a:t>What was required to implement the merge rules where</a:t>
            </a:r>
          </a:p>
          <a:p>
            <a:pPr marL="628650" lvl="1" indent="-171450">
              <a:buFont typeface="Arial" panose="020B0604020202020204" pitchFamily="34" charset="0"/>
              <a:buChar char="•"/>
            </a:pPr>
            <a:r>
              <a:rPr lang="en-US" b="1" dirty="0"/>
              <a:t>A valid data structure</a:t>
            </a:r>
            <a:r>
              <a:rPr lang="en-US" dirty="0"/>
              <a:t>: which the client framework implemented</a:t>
            </a:r>
          </a:p>
          <a:p>
            <a:pPr marL="628650" lvl="1" indent="-171450">
              <a:buFont typeface="Arial" panose="020B0604020202020204" pitchFamily="34" charset="0"/>
              <a:buChar char="•"/>
            </a:pPr>
            <a:r>
              <a:rPr lang="en-US" b="1" dirty="0"/>
              <a:t>A server </a:t>
            </a:r>
            <a:r>
              <a:rPr lang="en-US" dirty="0"/>
              <a:t>to be able to run the comparison of objects before they are saved.</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It provides us with</a:t>
            </a:r>
          </a:p>
          <a:p>
            <a:pPr marL="628650" lvl="1" indent="-171450">
              <a:buFont typeface="Arial" panose="020B0604020202020204" pitchFamily="34" charset="0"/>
              <a:buChar char="•"/>
            </a:pPr>
            <a:r>
              <a:rPr lang="en-US" dirty="0"/>
              <a:t>Some basic merge rules to verify and validate that the implementation works</a:t>
            </a:r>
          </a:p>
          <a:p>
            <a:pPr marL="628650" lvl="1" indent="-171450">
              <a:buFont typeface="Arial" panose="020B0604020202020204" pitchFamily="34" charset="0"/>
              <a:buChar char="•"/>
            </a:pPr>
            <a:r>
              <a:rPr lang="en-US" dirty="0"/>
              <a:t>Easy expandability for more rules to be implemented</a:t>
            </a:r>
          </a:p>
        </p:txBody>
      </p:sp>
      <p:sp>
        <p:nvSpPr>
          <p:cNvPr id="4" name="Platshållare för bildnummer 3"/>
          <p:cNvSpPr>
            <a:spLocks noGrp="1"/>
          </p:cNvSpPr>
          <p:nvPr>
            <p:ph type="sldNum" sz="quarter" idx="10"/>
          </p:nvPr>
        </p:nvSpPr>
        <p:spPr/>
        <p:txBody>
          <a:bodyPr/>
          <a:lstStyle/>
          <a:p>
            <a:fld id="{6C360E43-880A-421A-A99B-64B6208949EE}" type="slidenum">
              <a:rPr lang="en-GB" smtClean="0"/>
              <a:t>16</a:t>
            </a:fld>
            <a:endParaRPr lang="en-GB"/>
          </a:p>
        </p:txBody>
      </p:sp>
    </p:spTree>
    <p:extLst>
      <p:ext uri="{BB962C8B-B14F-4D97-AF65-F5344CB8AC3E}">
        <p14:creationId xmlns:p14="http://schemas.microsoft.com/office/powerpoint/2010/main" val="3712762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The merge rules that were implemented, are as follows</a:t>
            </a:r>
          </a:p>
          <a:p>
            <a:endParaRPr lang="en-US" dirty="0"/>
          </a:p>
          <a:p>
            <a:pPr marL="171450" indent="-171450">
              <a:buFont typeface="Arial" panose="020B0604020202020204" pitchFamily="34" charset="0"/>
              <a:buChar char="•"/>
            </a:pPr>
            <a:r>
              <a:rPr lang="en-US" b="1" dirty="0"/>
              <a:t>Newest wins</a:t>
            </a:r>
            <a:r>
              <a:rPr lang="en-US" dirty="0"/>
              <a:t>: meaning the most recently updated object wins</a:t>
            </a:r>
          </a:p>
          <a:p>
            <a:pPr marL="171450" indent="-171450">
              <a:buFont typeface="Arial" panose="020B0604020202020204" pitchFamily="34" charset="0"/>
              <a:buChar char="•"/>
            </a:pPr>
            <a:r>
              <a:rPr lang="en-US" b="1" dirty="0"/>
              <a:t>Server wins: </a:t>
            </a:r>
            <a:r>
              <a:rPr lang="en-US" b="0" dirty="0"/>
              <a:t>Old local </a:t>
            </a:r>
            <a:r>
              <a:rPr lang="en-US" b="0" dirty="0" err="1"/>
              <a:t>chages</a:t>
            </a:r>
            <a:r>
              <a:rPr lang="en-US" b="0" dirty="0"/>
              <a:t> will be </a:t>
            </a:r>
            <a:r>
              <a:rPr lang="en-US" b="0" dirty="0" err="1"/>
              <a:t>disregareded</a:t>
            </a:r>
            <a:r>
              <a:rPr lang="en-US" b="0" dirty="0"/>
              <a:t>, for example </a:t>
            </a:r>
            <a:r>
              <a:rPr lang="en-US" dirty="0"/>
              <a:t>Person A is updating a change to a object, offline, Person B uploads a change to the server, Then Person A comes online and trying to Synchronize the earlier changes to the 			server, but these are disregarded</a:t>
            </a:r>
          </a:p>
          <a:p>
            <a:pPr marL="171450" indent="-171450">
              <a:buFont typeface="Arial" panose="020B0604020202020204" pitchFamily="34" charset="0"/>
              <a:buChar char="•"/>
            </a:pPr>
            <a:r>
              <a:rPr lang="en-US" b="1" dirty="0"/>
              <a:t>Client wins: </a:t>
            </a:r>
            <a:r>
              <a:rPr lang="en-US" dirty="0"/>
              <a:t>This rule always lets the client overwrite any data in the online database</a:t>
            </a:r>
          </a:p>
        </p:txBody>
      </p:sp>
      <p:sp>
        <p:nvSpPr>
          <p:cNvPr id="4" name="Platshållare för bildnummer 3"/>
          <p:cNvSpPr>
            <a:spLocks noGrp="1"/>
          </p:cNvSpPr>
          <p:nvPr>
            <p:ph type="sldNum" sz="quarter" idx="10"/>
          </p:nvPr>
        </p:nvSpPr>
        <p:spPr/>
        <p:txBody>
          <a:bodyPr/>
          <a:lstStyle/>
          <a:p>
            <a:fld id="{6C360E43-880A-421A-A99B-64B6208949EE}" type="slidenum">
              <a:rPr lang="en-GB" smtClean="0"/>
              <a:t>17</a:t>
            </a:fld>
            <a:endParaRPr lang="en-GB"/>
          </a:p>
        </p:txBody>
      </p:sp>
    </p:spTree>
    <p:extLst>
      <p:ext uri="{BB962C8B-B14F-4D97-AF65-F5344CB8AC3E}">
        <p14:creationId xmlns:p14="http://schemas.microsoft.com/office/powerpoint/2010/main" val="4144900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Here is the implementation of the merge rules.</a:t>
            </a:r>
          </a:p>
          <a:p>
            <a:endParaRPr lang="en-US" dirty="0"/>
          </a:p>
          <a:p>
            <a:pPr marL="171450" indent="-171450">
              <a:buFont typeface="Arial" panose="020B0604020202020204" pitchFamily="34" charset="0"/>
              <a:buChar char="•"/>
            </a:pPr>
            <a:r>
              <a:rPr lang="en-US" dirty="0"/>
              <a:t>The server receives a PUT request, an update to aa object</a:t>
            </a:r>
          </a:p>
          <a:p>
            <a:pPr marL="628650" lvl="1" indent="-171450">
              <a:buFont typeface="Arial" panose="020B0604020202020204" pitchFamily="34" charset="0"/>
              <a:buChar char="•"/>
            </a:pPr>
            <a:r>
              <a:rPr lang="en-US" dirty="0"/>
              <a:t>The server invokes a Before Save function</a:t>
            </a:r>
          </a:p>
          <a:p>
            <a:pPr marL="628650" lvl="1" indent="-171450">
              <a:buFont typeface="Arial" panose="020B0604020202020204" pitchFamily="34" charset="0"/>
              <a:buChar char="•"/>
            </a:pPr>
            <a:r>
              <a:rPr lang="en-US" dirty="0"/>
              <a:t>It looks the current object up in the online database</a:t>
            </a:r>
          </a:p>
          <a:p>
            <a:pPr marL="628650" lvl="1" indent="-171450">
              <a:buFont typeface="Arial" panose="020B0604020202020204" pitchFamily="34" charset="0"/>
              <a:buChar char="•"/>
            </a:pPr>
            <a:r>
              <a:rPr lang="en-US" dirty="0"/>
              <a:t>It runs it through the function </a:t>
            </a:r>
            <a:r>
              <a:rPr lang="en-US" dirty="0" err="1"/>
              <a:t>MergeRules</a:t>
            </a:r>
            <a:r>
              <a:rPr lang="en-US" dirty="0"/>
              <a:t>,</a:t>
            </a:r>
          </a:p>
          <a:p>
            <a:pPr marL="1085850" lvl="2" indent="-171450">
              <a:buFont typeface="Arial" panose="020B0604020202020204" pitchFamily="34" charset="0"/>
              <a:buChar char="•"/>
            </a:pPr>
            <a:r>
              <a:rPr lang="en-US" dirty="0"/>
              <a:t> that compares the data given the merge rule that are applicable to the situation</a:t>
            </a:r>
          </a:p>
          <a:p>
            <a:pPr marL="628650" lvl="1" indent="-171450">
              <a:buFont typeface="Arial" panose="020B0604020202020204" pitchFamily="34" charset="0"/>
              <a:buChar char="•"/>
            </a:pPr>
            <a:r>
              <a:rPr lang="en-US" dirty="0"/>
              <a:t>It updates the online database, if needed</a:t>
            </a:r>
          </a:p>
          <a:p>
            <a:pPr marL="628650" lvl="1" indent="-171450">
              <a:buFont typeface="Arial" panose="020B0604020202020204" pitchFamily="34" charset="0"/>
              <a:buChar char="•"/>
            </a:pPr>
            <a:r>
              <a:rPr lang="en-US" dirty="0"/>
              <a:t>It responds to the client with the “winning” object</a:t>
            </a:r>
          </a:p>
        </p:txBody>
      </p:sp>
      <p:sp>
        <p:nvSpPr>
          <p:cNvPr id="4" name="Platshållare för bildnummer 3"/>
          <p:cNvSpPr>
            <a:spLocks noGrp="1"/>
          </p:cNvSpPr>
          <p:nvPr>
            <p:ph type="sldNum" sz="quarter" idx="10"/>
          </p:nvPr>
        </p:nvSpPr>
        <p:spPr/>
        <p:txBody>
          <a:bodyPr/>
          <a:lstStyle/>
          <a:p>
            <a:fld id="{6C360E43-880A-421A-A99B-64B6208949EE}" type="slidenum">
              <a:rPr lang="en-GB" smtClean="0"/>
              <a:t>18</a:t>
            </a:fld>
            <a:endParaRPr lang="en-GB"/>
          </a:p>
        </p:txBody>
      </p:sp>
    </p:spTree>
    <p:extLst>
      <p:ext uri="{BB962C8B-B14F-4D97-AF65-F5344CB8AC3E}">
        <p14:creationId xmlns:p14="http://schemas.microsoft.com/office/powerpoint/2010/main" val="8882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To the part of the automatic synchronization</a:t>
            </a:r>
          </a:p>
          <a:p>
            <a:pPr marL="171450" indent="-171450">
              <a:buFont typeface="Arial" panose="020B0604020202020204" pitchFamily="34" charset="0"/>
              <a:buChar char="•"/>
            </a:pPr>
            <a:r>
              <a:rPr lang="en-US" dirty="0"/>
              <a:t> How to prevent data corruption?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There is some example use cases to describe how this can happen,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application is terminated by the user before the data is sent to the server</a:t>
            </a:r>
          </a:p>
          <a:p>
            <a:pPr marL="171450" indent="-171450">
              <a:buFont typeface="Arial" panose="020B0604020202020204" pitchFamily="34" charset="0"/>
              <a:buChar char="•"/>
            </a:pPr>
            <a:r>
              <a:rPr lang="en-US" dirty="0"/>
              <a:t>Application losing internet connection in the middle of synchronization</a:t>
            </a:r>
          </a:p>
          <a:p>
            <a:pPr marL="171450" indent="-171450">
              <a:buFont typeface="Arial" panose="020B0604020202020204" pitchFamily="34" charset="0"/>
              <a:buChar char="•"/>
            </a:pPr>
            <a:r>
              <a:rPr lang="en-US" dirty="0"/>
              <a:t>Local changes have not been synchronized to the server when the application was terminated, On start-up the application fetches new data from server database</a:t>
            </a:r>
          </a:p>
        </p:txBody>
      </p:sp>
      <p:sp>
        <p:nvSpPr>
          <p:cNvPr id="4" name="Platshållare för bildnummer 3"/>
          <p:cNvSpPr>
            <a:spLocks noGrp="1"/>
          </p:cNvSpPr>
          <p:nvPr>
            <p:ph type="sldNum" sz="quarter" idx="10"/>
          </p:nvPr>
        </p:nvSpPr>
        <p:spPr/>
        <p:txBody>
          <a:bodyPr/>
          <a:lstStyle/>
          <a:p>
            <a:fld id="{6C360E43-880A-421A-A99B-64B6208949EE}" type="slidenum">
              <a:rPr lang="en-GB" smtClean="0"/>
              <a:t>19</a:t>
            </a:fld>
            <a:endParaRPr lang="en-GB"/>
          </a:p>
        </p:txBody>
      </p:sp>
    </p:spTree>
    <p:extLst>
      <p:ext uri="{BB962C8B-B14F-4D97-AF65-F5344CB8AC3E}">
        <p14:creationId xmlns:p14="http://schemas.microsoft.com/office/powerpoint/2010/main" val="370719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noProof="0" dirty="0"/>
              <a:t>* Ever</a:t>
            </a:r>
            <a:r>
              <a:rPr lang="sv-SE" dirty="0"/>
              <a:t> </a:t>
            </a:r>
            <a:r>
              <a:rPr lang="en-US" noProof="0" dirty="0"/>
              <a:t>since the smartphone launched the adoption rate has continued to grow exponentially, last year, research in Sweden showed that 76% of the population over the age of 12 used their smartphone everyday.</a:t>
            </a:r>
          </a:p>
          <a:p>
            <a:endParaRPr lang="sv-SE" dirty="0"/>
          </a:p>
          <a:p>
            <a:endParaRPr lang="sv-SE" dirty="0"/>
          </a:p>
          <a:p>
            <a:r>
              <a:rPr lang="en-US" noProof="0" dirty="0"/>
              <a:t>* Together with the increased smartphones adoption rate the accessibility to internet and mobile specific applications has seen an incredible increase, you have access to data and applications only before seen, in front of a computer.</a:t>
            </a:r>
          </a:p>
          <a:p>
            <a:endParaRPr lang="en-US" noProof="0" dirty="0"/>
          </a:p>
          <a:p>
            <a:endParaRPr lang="sv-SE" dirty="0"/>
          </a:p>
          <a:p>
            <a:pPr marL="171450" indent="-171450">
              <a:buFont typeface="Arial" panose="020B0604020202020204" pitchFamily="34" charset="0"/>
              <a:buChar char="•"/>
            </a:pPr>
            <a:r>
              <a:rPr lang="en-US" noProof="0" dirty="0"/>
              <a:t>And the later years have show the smartphone ability to become even more productive within the enterprise market.</a:t>
            </a:r>
          </a:p>
          <a:p>
            <a:pPr marL="628650" lvl="1" indent="-171450">
              <a:buFont typeface="Arial" panose="020B0604020202020204" pitchFamily="34" charset="0"/>
              <a:buChar char="•"/>
            </a:pPr>
            <a:r>
              <a:rPr lang="en-US" noProof="0" dirty="0"/>
              <a:t>people can now work outside the office in a whole new way,  you no longer need to be stuck in an office to be able to get computer work done.</a:t>
            </a:r>
          </a:p>
          <a:p>
            <a:pPr marL="457200" lvl="1" indent="0">
              <a:buFont typeface="Arial" panose="020B0604020202020204" pitchFamily="34" charset="0"/>
              <a:buNone/>
            </a:pPr>
            <a:r>
              <a:rPr lang="en-US" noProof="0" dirty="0"/>
              <a:t>This has changed the workflow for companies, that previously was using pen and paper whenever working on the go.</a:t>
            </a:r>
            <a:endParaRPr lang="en-US" dirty="0"/>
          </a:p>
        </p:txBody>
      </p:sp>
      <p:sp>
        <p:nvSpPr>
          <p:cNvPr id="4" name="Platshållare för bildnummer 3"/>
          <p:cNvSpPr>
            <a:spLocks noGrp="1"/>
          </p:cNvSpPr>
          <p:nvPr>
            <p:ph type="sldNum" sz="quarter" idx="10"/>
          </p:nvPr>
        </p:nvSpPr>
        <p:spPr/>
        <p:txBody>
          <a:bodyPr/>
          <a:lstStyle/>
          <a:p>
            <a:fld id="{6C360E43-880A-421A-A99B-64B6208949EE}" type="slidenum">
              <a:rPr lang="en-GB" smtClean="0"/>
              <a:t>2</a:t>
            </a:fld>
            <a:endParaRPr lang="en-GB"/>
          </a:p>
        </p:txBody>
      </p:sp>
    </p:spTree>
    <p:extLst>
      <p:ext uri="{BB962C8B-B14F-4D97-AF65-F5344CB8AC3E}">
        <p14:creationId xmlns:p14="http://schemas.microsoft.com/office/powerpoint/2010/main" val="1497852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So to explain it a bit simpler.</a:t>
            </a:r>
          </a:p>
          <a:p>
            <a:endParaRPr lang="en-US" dirty="0"/>
          </a:p>
          <a:p>
            <a:pPr marL="171450" indent="-171450">
              <a:buFont typeface="Arial" panose="020B0604020202020204" pitchFamily="34" charset="0"/>
              <a:buChar char="•"/>
            </a:pPr>
            <a:r>
              <a:rPr lang="en-US" dirty="0"/>
              <a:t>The user starts the application as normal</a:t>
            </a:r>
          </a:p>
          <a:p>
            <a:pPr marL="628650" lvl="1" indent="-171450">
              <a:buFont typeface="Arial" panose="020B0604020202020204" pitchFamily="34" charset="0"/>
              <a:buChar char="•"/>
            </a:pPr>
            <a:r>
              <a:rPr lang="en-US" dirty="0"/>
              <a:t>The applications starts to fetch the new data from the server</a:t>
            </a:r>
          </a:p>
          <a:p>
            <a:pPr marL="1085850" lvl="2" indent="-171450">
              <a:buFont typeface="Arial" panose="020B0604020202020204" pitchFamily="34" charset="0"/>
              <a:buChar char="•"/>
            </a:pPr>
            <a:r>
              <a:rPr lang="en-US" dirty="0"/>
              <a:t>which then overwrites any local changed data that has not yet been synchronized.</a:t>
            </a:r>
          </a:p>
        </p:txBody>
      </p:sp>
      <p:sp>
        <p:nvSpPr>
          <p:cNvPr id="4" name="Platshållare för bildnummer 3"/>
          <p:cNvSpPr>
            <a:spLocks noGrp="1"/>
          </p:cNvSpPr>
          <p:nvPr>
            <p:ph type="sldNum" sz="quarter" idx="10"/>
          </p:nvPr>
        </p:nvSpPr>
        <p:spPr/>
        <p:txBody>
          <a:bodyPr/>
          <a:lstStyle/>
          <a:p>
            <a:fld id="{6C360E43-880A-421A-A99B-64B6208949EE}" type="slidenum">
              <a:rPr lang="en-GB" smtClean="0"/>
              <a:t>20</a:t>
            </a:fld>
            <a:endParaRPr lang="en-GB"/>
          </a:p>
        </p:txBody>
      </p:sp>
    </p:spTree>
    <p:extLst>
      <p:ext uri="{BB962C8B-B14F-4D97-AF65-F5344CB8AC3E}">
        <p14:creationId xmlns:p14="http://schemas.microsoft.com/office/powerpoint/2010/main" val="1638431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lvl="0" indent="0">
              <a:buFont typeface="Arial" panose="020B0604020202020204" pitchFamily="34" charset="0"/>
              <a:buNone/>
            </a:pPr>
            <a:r>
              <a:rPr lang="en-US" dirty="0"/>
              <a:t>This of course is something we do not want to do</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To solve this, there is a set of functions provided by iOS</a:t>
            </a:r>
          </a:p>
          <a:p>
            <a:pPr marL="0" lvl="0" indent="0">
              <a:buFont typeface="Arial" panose="020B0604020202020204" pitchFamily="34" charset="0"/>
              <a:buNone/>
            </a:pPr>
            <a:endParaRPr lang="en-US" dirty="0"/>
          </a:p>
          <a:p>
            <a:pPr marL="628650" lvl="1" indent="-171450">
              <a:buFont typeface="Arial" panose="020B0604020202020204" pitchFamily="34" charset="0"/>
              <a:buChar char="•"/>
            </a:pPr>
            <a:r>
              <a:rPr lang="en-US" dirty="0"/>
              <a:t>Application did become active, that is called whenever the application is started, or returns from being in the background</a:t>
            </a:r>
          </a:p>
          <a:p>
            <a:pPr marL="1085850" lvl="2" indent="-171450">
              <a:buFont typeface="Arial" panose="020B0604020202020204" pitchFamily="34" charset="0"/>
              <a:buChar char="•"/>
            </a:pPr>
            <a:r>
              <a:rPr lang="en-US" dirty="0"/>
              <a:t>So this is used to synchronize all data that has not yet been synchronized to the server</a:t>
            </a:r>
          </a:p>
          <a:p>
            <a:pPr marL="1543050" lvl="3" indent="-171450">
              <a:buFont typeface="Arial" panose="020B0604020202020204" pitchFamily="34" charset="0"/>
              <a:buChar char="•"/>
            </a:pPr>
            <a:r>
              <a:rPr lang="en-US" dirty="0"/>
              <a:t>Then the application can fetch the new data without risking overwriting any data.</a:t>
            </a:r>
          </a:p>
        </p:txBody>
      </p:sp>
      <p:sp>
        <p:nvSpPr>
          <p:cNvPr id="4" name="Platshållare för bildnummer 3"/>
          <p:cNvSpPr>
            <a:spLocks noGrp="1"/>
          </p:cNvSpPr>
          <p:nvPr>
            <p:ph type="sldNum" sz="quarter" idx="10"/>
          </p:nvPr>
        </p:nvSpPr>
        <p:spPr/>
        <p:txBody>
          <a:bodyPr/>
          <a:lstStyle/>
          <a:p>
            <a:fld id="{6C360E43-880A-421A-A99B-64B6208949EE}" type="slidenum">
              <a:rPr lang="en-GB" smtClean="0"/>
              <a:t>21</a:t>
            </a:fld>
            <a:endParaRPr lang="en-GB"/>
          </a:p>
        </p:txBody>
      </p:sp>
    </p:spTree>
    <p:extLst>
      <p:ext uri="{BB962C8B-B14F-4D97-AF65-F5344CB8AC3E}">
        <p14:creationId xmlns:p14="http://schemas.microsoft.com/office/powerpoint/2010/main" val="53685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So the end results becomes</a:t>
            </a:r>
          </a:p>
          <a:p>
            <a:endParaRPr lang="en-US" dirty="0"/>
          </a:p>
          <a:p>
            <a:pPr marL="171450" indent="-171450">
              <a:buFont typeface="Arial" panose="020B0604020202020204" pitchFamily="34" charset="0"/>
              <a:buChar char="•"/>
            </a:pPr>
            <a:r>
              <a:rPr lang="en-US" dirty="0"/>
              <a:t>A server running node </a:t>
            </a:r>
            <a:r>
              <a:rPr lang="en-US" dirty="0" err="1"/>
              <a:t>js</a:t>
            </a:r>
            <a:endParaRPr lang="en-US" dirty="0"/>
          </a:p>
          <a:p>
            <a:pPr marL="628650" lvl="1" indent="-171450">
              <a:buFont typeface="Arial" panose="020B0604020202020204" pitchFamily="34" charset="0"/>
              <a:buChar char="•"/>
            </a:pPr>
            <a:r>
              <a:rPr lang="en-US" dirty="0"/>
              <a:t>With an online database running MySQL</a:t>
            </a:r>
          </a:p>
          <a:p>
            <a:pPr marL="628650" lvl="1" indent="-171450">
              <a:buFont typeface="Arial" panose="020B0604020202020204" pitchFamily="34" charset="0"/>
              <a:buChar char="•"/>
            </a:pPr>
            <a:r>
              <a:rPr lang="en-US" dirty="0"/>
              <a:t>This, as a </a:t>
            </a:r>
            <a:r>
              <a:rPr lang="en-US" dirty="0" err="1"/>
              <a:t>RESTApi</a:t>
            </a:r>
            <a:r>
              <a:rPr lang="en-US" dirty="0"/>
              <a:t> to handle crud functionality</a:t>
            </a:r>
          </a:p>
          <a:p>
            <a:pPr marL="628650" lvl="1" indent="-171450">
              <a:buFont typeface="Arial" panose="020B0604020202020204" pitchFamily="34" charset="0"/>
              <a:buChar char="•"/>
            </a:pPr>
            <a:r>
              <a:rPr lang="en-US" dirty="0"/>
              <a:t>That also handles all the merging rules</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And also an iOS Framework</a:t>
            </a:r>
          </a:p>
          <a:p>
            <a:pPr marL="628650" lvl="1" indent="-171450">
              <a:buFont typeface="Arial" panose="020B0604020202020204" pitchFamily="34" charset="0"/>
              <a:buChar char="•"/>
            </a:pPr>
            <a:r>
              <a:rPr lang="en-US" dirty="0"/>
              <a:t>That handles the local MySQL database</a:t>
            </a:r>
          </a:p>
          <a:p>
            <a:pPr marL="628650" lvl="1" indent="-171450">
              <a:buFont typeface="Arial" panose="020B0604020202020204" pitchFamily="34" charset="0"/>
              <a:buChar char="•"/>
            </a:pPr>
            <a:r>
              <a:rPr lang="en-US" dirty="0"/>
              <a:t>That automatically implements the timestamp functionality we need</a:t>
            </a:r>
          </a:p>
          <a:p>
            <a:pPr marL="628650" lvl="1" indent="-171450">
              <a:buFont typeface="Arial" panose="020B0604020202020204" pitchFamily="34" charset="0"/>
              <a:buChar char="•"/>
            </a:pPr>
            <a:r>
              <a:rPr lang="en-US" dirty="0"/>
              <a:t>That has a set of functions that handle all CRUD functionality to the local database AND the online requests</a:t>
            </a:r>
          </a:p>
          <a:p>
            <a:pPr marL="628650" lvl="1" indent="-171450">
              <a:buFont typeface="Arial" panose="020B0604020202020204" pitchFamily="34" charset="0"/>
              <a:buChar char="•"/>
            </a:pPr>
            <a:r>
              <a:rPr lang="en-US" dirty="0"/>
              <a:t>That takes care of the automatic synchronizations so there is no data corruption</a:t>
            </a:r>
          </a:p>
          <a:p>
            <a:pPr marL="628650" lvl="1" indent="-171450">
              <a:buFont typeface="Arial" panose="020B0604020202020204" pitchFamily="34" charset="0"/>
              <a:buChar char="•"/>
            </a:pPr>
            <a:endParaRPr lang="en-US" dirty="0"/>
          </a:p>
          <a:p>
            <a:pPr marL="457200" lvl="1" indent="0">
              <a:buFont typeface="Arial" panose="020B0604020202020204" pitchFamily="34" charset="0"/>
              <a:buNone/>
            </a:pPr>
            <a:endParaRPr lang="en-US" dirty="0"/>
          </a:p>
        </p:txBody>
      </p:sp>
      <p:sp>
        <p:nvSpPr>
          <p:cNvPr id="4" name="Platshållare för bildnummer 3"/>
          <p:cNvSpPr>
            <a:spLocks noGrp="1"/>
          </p:cNvSpPr>
          <p:nvPr>
            <p:ph type="sldNum" sz="quarter" idx="10"/>
          </p:nvPr>
        </p:nvSpPr>
        <p:spPr/>
        <p:txBody>
          <a:bodyPr/>
          <a:lstStyle/>
          <a:p>
            <a:fld id="{6C360E43-880A-421A-A99B-64B6208949EE}" type="slidenum">
              <a:rPr lang="en-GB" smtClean="0"/>
              <a:t>22</a:t>
            </a:fld>
            <a:endParaRPr lang="en-GB"/>
          </a:p>
        </p:txBody>
      </p:sp>
    </p:spTree>
    <p:extLst>
      <p:ext uri="{BB962C8B-B14F-4D97-AF65-F5344CB8AC3E}">
        <p14:creationId xmlns:p14="http://schemas.microsoft.com/office/powerpoint/2010/main" val="3498168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So just to check the requirements once again.</a:t>
            </a:r>
          </a:p>
          <a:p>
            <a:r>
              <a:rPr lang="en-US" dirty="0"/>
              <a:t>Everything that was on the list is fulfilled, and has been manually tested</a:t>
            </a:r>
          </a:p>
        </p:txBody>
      </p:sp>
      <p:sp>
        <p:nvSpPr>
          <p:cNvPr id="4" name="Platshållare för bildnummer 3"/>
          <p:cNvSpPr>
            <a:spLocks noGrp="1"/>
          </p:cNvSpPr>
          <p:nvPr>
            <p:ph type="sldNum" sz="quarter" idx="10"/>
          </p:nvPr>
        </p:nvSpPr>
        <p:spPr/>
        <p:txBody>
          <a:bodyPr/>
          <a:lstStyle/>
          <a:p>
            <a:fld id="{6C360E43-880A-421A-A99B-64B6208949EE}" type="slidenum">
              <a:rPr lang="en-GB" smtClean="0"/>
              <a:t>23</a:t>
            </a:fld>
            <a:endParaRPr lang="en-GB"/>
          </a:p>
        </p:txBody>
      </p:sp>
    </p:spTree>
    <p:extLst>
      <p:ext uri="{BB962C8B-B14F-4D97-AF65-F5344CB8AC3E}">
        <p14:creationId xmlns:p14="http://schemas.microsoft.com/office/powerpoint/2010/main" val="3252483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To analyze the results.</a:t>
            </a:r>
          </a:p>
          <a:p>
            <a:endParaRPr lang="en-US" dirty="0"/>
          </a:p>
          <a:p>
            <a:pPr marL="171450" indent="-171450">
              <a:buFont typeface="Arial" panose="020B0604020202020204" pitchFamily="34" charset="0"/>
              <a:buChar char="•"/>
            </a:pPr>
            <a:r>
              <a:rPr lang="en-US" dirty="0"/>
              <a:t>We have a complete solution that supports the requirements</a:t>
            </a:r>
          </a:p>
          <a:p>
            <a:pPr marL="628650" lvl="1" indent="-171450">
              <a:buFont typeface="Arial" panose="020B0604020202020204" pitchFamily="34" charset="0"/>
              <a:buChar char="•"/>
            </a:pPr>
            <a:r>
              <a:rPr lang="en-US" dirty="0"/>
              <a:t>That is ready to be used as an offline synchronized solution, that has full crud functionality locally and online</a:t>
            </a:r>
          </a:p>
          <a:p>
            <a:pPr marL="628650" lvl="1" indent="-171450">
              <a:buFont typeface="Arial" panose="020B0604020202020204" pitchFamily="34" charset="0"/>
              <a:buChar char="•"/>
            </a:pPr>
            <a:r>
              <a:rPr lang="en-US" dirty="0"/>
              <a:t>It is self-hosted</a:t>
            </a:r>
          </a:p>
          <a:p>
            <a:pPr marL="628650" lvl="1" indent="-171450">
              <a:buFont typeface="Arial" panose="020B0604020202020204" pitchFamily="34" charset="0"/>
              <a:buChar char="•"/>
            </a:pPr>
            <a:r>
              <a:rPr lang="en-US" dirty="0"/>
              <a:t>The dependencies are free</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What can become problematic is the timestamp functionality that is needed for the merge rules</a:t>
            </a:r>
          </a:p>
          <a:p>
            <a:pPr marL="628650" lvl="1" indent="-171450">
              <a:buFont typeface="Arial" panose="020B0604020202020204" pitchFamily="34" charset="0"/>
              <a:buChar char="•"/>
            </a:pPr>
            <a:r>
              <a:rPr lang="en-US" dirty="0"/>
              <a:t>The timestamps is set by the device running the application, this in turn means that if a user would to manually change the time of the device, to 1998 for example, then created data on that device would always have incorrect timestamps.</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Merge rules</a:t>
            </a:r>
          </a:p>
          <a:p>
            <a:pPr marL="628650" lvl="1" indent="-171450">
              <a:buFont typeface="Arial" panose="020B0604020202020204" pitchFamily="34" charset="0"/>
              <a:buChar char="•"/>
            </a:pPr>
            <a:r>
              <a:rPr lang="en-US" dirty="0"/>
              <a:t>The implemented merge rules are pretty basic, it is more or less to show a proof of concept, that the implementation works and data isn’t corrupted</a:t>
            </a:r>
          </a:p>
          <a:p>
            <a:pPr marL="1085850" lvl="2" indent="-171450">
              <a:buFont typeface="Arial" panose="020B0604020202020204" pitchFamily="34" charset="0"/>
              <a:buChar char="•"/>
            </a:pPr>
            <a:r>
              <a:rPr lang="en-US" dirty="0"/>
              <a:t>The implementation of the merge rules however, allows for easy expandability of more and more rules, that as well would not be in danger of any data corruption</a:t>
            </a:r>
          </a:p>
          <a:p>
            <a:pPr marL="457200" lvl="1" indent="0">
              <a:buFont typeface="Arial" panose="020B0604020202020204" pitchFamily="34" charset="0"/>
              <a:buNone/>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So the tests is conducted manually, and is on specific use cases, its tested with different data several times and works as intended</a:t>
            </a:r>
          </a:p>
          <a:p>
            <a:pPr marL="628650" lvl="1" indent="-171450">
              <a:buFont typeface="Arial" panose="020B0604020202020204" pitchFamily="34" charset="0"/>
              <a:buChar char="•"/>
            </a:pPr>
            <a:r>
              <a:rPr lang="en-US" dirty="0"/>
              <a:t>But there is a risk that certain use cases </a:t>
            </a:r>
            <a:r>
              <a:rPr lang="en-US" dirty="0" err="1"/>
              <a:t>havn’t</a:t>
            </a:r>
            <a:r>
              <a:rPr lang="en-US" dirty="0"/>
              <a:t> been thought of, that can cause problems when and if they </a:t>
            </a:r>
            <a:r>
              <a:rPr lang="en-US" dirty="0" err="1"/>
              <a:t>accour</a:t>
            </a: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Platshållare för bildnummer 3"/>
          <p:cNvSpPr>
            <a:spLocks noGrp="1"/>
          </p:cNvSpPr>
          <p:nvPr>
            <p:ph type="sldNum" sz="quarter" idx="10"/>
          </p:nvPr>
        </p:nvSpPr>
        <p:spPr/>
        <p:txBody>
          <a:bodyPr/>
          <a:lstStyle/>
          <a:p>
            <a:fld id="{6C360E43-880A-421A-A99B-64B6208949EE}" type="slidenum">
              <a:rPr lang="en-GB" smtClean="0"/>
              <a:t>24</a:t>
            </a:fld>
            <a:endParaRPr lang="en-GB"/>
          </a:p>
        </p:txBody>
      </p:sp>
    </p:spTree>
    <p:extLst>
      <p:ext uri="{BB962C8B-B14F-4D97-AF65-F5344CB8AC3E}">
        <p14:creationId xmlns:p14="http://schemas.microsoft.com/office/powerpoint/2010/main" val="3443318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The conclusion about the project</a:t>
            </a:r>
          </a:p>
          <a:p>
            <a:endParaRPr lang="en-US" dirty="0"/>
          </a:p>
          <a:p>
            <a:pPr marL="171450" indent="-171450">
              <a:buFont typeface="Arial" panose="020B0604020202020204" pitchFamily="34" charset="0"/>
              <a:buChar char="•"/>
            </a:pPr>
            <a:r>
              <a:rPr lang="en-US" dirty="0"/>
              <a:t>It is a fully working crud solution </a:t>
            </a:r>
          </a:p>
          <a:p>
            <a:pPr marL="628650" lvl="1" indent="-171450">
              <a:buFont typeface="Arial" panose="020B0604020202020204" pitchFamily="34" charset="0"/>
              <a:buChar char="•"/>
            </a:pPr>
            <a:r>
              <a:rPr lang="en-US" dirty="0"/>
              <a:t>that can handle offline data</a:t>
            </a:r>
          </a:p>
          <a:p>
            <a:pPr marL="628650" lvl="1" indent="-171450">
              <a:buFont typeface="Arial" panose="020B0604020202020204" pitchFamily="34" charset="0"/>
              <a:buChar char="•"/>
            </a:pPr>
            <a:r>
              <a:rPr lang="en-US" dirty="0"/>
              <a:t>Fully functional merge rules</a:t>
            </a:r>
          </a:p>
          <a:p>
            <a:pPr marL="628650" lvl="1" indent="-171450">
              <a:buFont typeface="Arial" panose="020B0604020202020204" pitchFamily="34" charset="0"/>
              <a:buChar char="•"/>
            </a:pPr>
            <a:r>
              <a:rPr lang="en-US" dirty="0"/>
              <a:t>And prevents data corruption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Its functionality for real use is quite limited, most full solutions demands more functionality</a:t>
            </a:r>
          </a:p>
          <a:p>
            <a:pPr marL="628650" lvl="1" indent="-171450">
              <a:buFont typeface="Arial" panose="020B0604020202020204" pitchFamily="34" charset="0"/>
              <a:buChar char="•"/>
            </a:pPr>
            <a:r>
              <a:rPr lang="en-US" dirty="0"/>
              <a:t>Although Node </a:t>
            </a:r>
            <a:r>
              <a:rPr lang="en-US" dirty="0" err="1"/>
              <a:t>js</a:t>
            </a:r>
            <a:r>
              <a:rPr lang="en-US" dirty="0"/>
              <a:t>, has </a:t>
            </a:r>
            <a:r>
              <a:rPr lang="en-US" dirty="0" err="1"/>
              <a:t>npm</a:t>
            </a:r>
            <a:r>
              <a:rPr lang="en-US" dirty="0"/>
              <a:t>, that has open libraries that can be implemented to increase functionality</a:t>
            </a:r>
          </a:p>
          <a:p>
            <a:pPr marL="628650" lvl="1" indent="-171450">
              <a:buFont typeface="Arial" panose="020B0604020202020204" pitchFamily="34" charset="0"/>
              <a:buChar char="•"/>
            </a:pPr>
            <a:r>
              <a:rPr lang="en-US" dirty="0"/>
              <a:t>And it being able to be open-sourced means it has a good chance to be further developed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But it definitely can be seen as a proof of concept </a:t>
            </a:r>
          </a:p>
          <a:p>
            <a:pPr marL="628650" lvl="1" indent="-171450">
              <a:buFont typeface="Arial" panose="020B0604020202020204" pitchFamily="34" charset="0"/>
              <a:buChar char="•"/>
            </a:pPr>
            <a:r>
              <a:rPr lang="en-US" dirty="0"/>
              <a:t>that it is possible to use an in-house solution</a:t>
            </a:r>
          </a:p>
          <a:p>
            <a:pPr marL="628650" lvl="1" indent="-171450">
              <a:buFont typeface="Arial" panose="020B0604020202020204" pitchFamily="34" charset="0"/>
              <a:buChar char="•"/>
            </a:pPr>
            <a:r>
              <a:rPr lang="en-US" dirty="0"/>
              <a:t>And still be sure you can be productive within the enterprise world</a:t>
            </a:r>
          </a:p>
          <a:p>
            <a:pPr marL="628650" lvl="1" indent="-171450">
              <a:buFont typeface="Arial" panose="020B0604020202020204" pitchFamily="34" charset="0"/>
              <a:buChar char="•"/>
            </a:pPr>
            <a:r>
              <a:rPr lang="en-US" dirty="0"/>
              <a:t>And at the same time protect your data</a:t>
            </a:r>
          </a:p>
        </p:txBody>
      </p:sp>
      <p:sp>
        <p:nvSpPr>
          <p:cNvPr id="4" name="Platshållare för bildnummer 3"/>
          <p:cNvSpPr>
            <a:spLocks noGrp="1"/>
          </p:cNvSpPr>
          <p:nvPr>
            <p:ph type="sldNum" sz="quarter" idx="10"/>
          </p:nvPr>
        </p:nvSpPr>
        <p:spPr/>
        <p:txBody>
          <a:bodyPr/>
          <a:lstStyle/>
          <a:p>
            <a:fld id="{6C360E43-880A-421A-A99B-64B6208949EE}" type="slidenum">
              <a:rPr lang="en-GB" smtClean="0"/>
              <a:t>25</a:t>
            </a:fld>
            <a:endParaRPr lang="en-GB"/>
          </a:p>
        </p:txBody>
      </p:sp>
    </p:spTree>
    <p:extLst>
      <p:ext uri="{BB962C8B-B14F-4D97-AF65-F5344CB8AC3E}">
        <p14:creationId xmlns:p14="http://schemas.microsoft.com/office/powerpoint/2010/main" val="107962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171450" indent="-171450">
              <a:buFont typeface="Arial" panose="020B0604020202020204" pitchFamily="34" charset="0"/>
              <a:buChar char="•"/>
            </a:pPr>
            <a:r>
              <a:rPr lang="en-US" dirty="0"/>
              <a:t>So what demands does an enterprise application have to met?</a:t>
            </a:r>
          </a:p>
          <a:p>
            <a:pPr marL="628650" lvl="1" indent="-171450">
              <a:buFont typeface="Arial" panose="020B0604020202020204" pitchFamily="34" charset="0"/>
              <a:buChar char="•"/>
            </a:pPr>
            <a:r>
              <a:rPr lang="en-US" dirty="0"/>
              <a:t>Well we want, offline capabilities to not loose any productivity or data when working in places without cellular reception, a technician working in a subway for example. In the enterprise world, productivity is key.</a:t>
            </a:r>
          </a:p>
          <a:p>
            <a:pPr marL="628650" lvl="1" indent="-171450">
              <a:buFont typeface="Arial" panose="020B0604020202020204" pitchFamily="34" charset="0"/>
              <a:buChar char="•"/>
            </a:pPr>
            <a:r>
              <a:rPr lang="en-US" dirty="0"/>
              <a:t>Control of data, companies rarely line up to hand their private, user or company data to any third-party, this, together with all the new stricter data privacy laws and regulations, like General data protection regulation that was implemented just a few days ago.</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lgn="l">
              <a:buFont typeface="Arial" panose="020B0604020202020204" pitchFamily="34" charset="0"/>
              <a:buChar char="•"/>
            </a:pPr>
            <a:r>
              <a:rPr lang="en-US" dirty="0"/>
              <a:t>So to be able to meet these demands, what do we have to create?</a:t>
            </a:r>
          </a:p>
          <a:p>
            <a:pPr marL="628650" lvl="1" indent="-171450" algn="l">
              <a:buFont typeface="Arial" panose="020B0604020202020204" pitchFamily="34" charset="0"/>
              <a:buChar char="•"/>
            </a:pPr>
            <a:r>
              <a:rPr lang="en-US" dirty="0"/>
              <a:t>A self-hosted solution to be in control of the data</a:t>
            </a:r>
          </a:p>
          <a:p>
            <a:pPr marL="628650" lvl="1" indent="-171450" algn="l">
              <a:buFont typeface="Arial" panose="020B0604020202020204" pitchFamily="34" charset="0"/>
              <a:buChar char="•"/>
            </a:pPr>
            <a:r>
              <a:rPr lang="en-US" dirty="0"/>
              <a:t>To be able to implement offline capabilities we need to connect a the client application together with the server and the online database</a:t>
            </a:r>
          </a:p>
          <a:p>
            <a:pPr marL="628650" lvl="1" indent="-171450" algn="l">
              <a:buFont typeface="Arial" panose="020B0604020202020204" pitchFamily="34" charset="0"/>
              <a:buChar char="•"/>
            </a:pPr>
            <a:r>
              <a:rPr lang="en-US" dirty="0"/>
              <a:t>And to make it feasible in the market and for companies we need to make it reusable, to be able to keep implementing features and make it cost efficient</a:t>
            </a:r>
          </a:p>
        </p:txBody>
      </p:sp>
      <p:sp>
        <p:nvSpPr>
          <p:cNvPr id="4" name="Platshållare för bildnummer 3"/>
          <p:cNvSpPr>
            <a:spLocks noGrp="1"/>
          </p:cNvSpPr>
          <p:nvPr>
            <p:ph type="sldNum" sz="quarter" idx="10"/>
          </p:nvPr>
        </p:nvSpPr>
        <p:spPr/>
        <p:txBody>
          <a:bodyPr/>
          <a:lstStyle/>
          <a:p>
            <a:fld id="{6C360E43-880A-421A-A99B-64B6208949EE}" type="slidenum">
              <a:rPr lang="en-GB" smtClean="0"/>
              <a:t>3</a:t>
            </a:fld>
            <a:endParaRPr lang="en-GB"/>
          </a:p>
        </p:txBody>
      </p:sp>
    </p:spTree>
    <p:extLst>
      <p:ext uri="{BB962C8B-B14F-4D97-AF65-F5344CB8AC3E}">
        <p14:creationId xmlns:p14="http://schemas.microsoft.com/office/powerpoint/2010/main" val="351273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So what is the challenges we are facing:</a:t>
            </a:r>
          </a:p>
          <a:p>
            <a:endParaRPr lang="en-US" dirty="0"/>
          </a:p>
          <a:p>
            <a:pPr marL="171450" indent="-171450">
              <a:buFont typeface="Arial" panose="020B0604020202020204" pitchFamily="34" charset="0"/>
              <a:buChar char="•"/>
            </a:pPr>
            <a:r>
              <a:rPr lang="en-US" dirty="0"/>
              <a:t>To be able to have the solution be self-hosted</a:t>
            </a:r>
          </a:p>
          <a:p>
            <a:pPr marL="628650" lvl="1" indent="-171450">
              <a:buFont typeface="Arial" panose="020B0604020202020204" pitchFamily="34" charset="0"/>
              <a:buChar char="•"/>
            </a:pPr>
            <a:r>
              <a:rPr lang="en-US" dirty="0"/>
              <a:t>We need to create and setup a client, a server and a database environment</a:t>
            </a:r>
          </a:p>
          <a:p>
            <a:pPr marL="1085850" lvl="2" indent="-171450">
              <a:buFont typeface="Arial" panose="020B0604020202020204" pitchFamily="34" charset="0"/>
              <a:buChar char="•"/>
            </a:pPr>
            <a:r>
              <a:rPr lang="en-US" dirty="0"/>
              <a:t>This in turn means we need to decide the best frameworks and code languages for this approach</a:t>
            </a:r>
          </a:p>
          <a:p>
            <a:pPr marL="1085850" lvl="2"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And to make it feasible in the long run, and against the third-party solutions out there, it needs to be continually developed</a:t>
            </a:r>
          </a:p>
          <a:p>
            <a:pPr marL="628650" lvl="1" indent="-171450">
              <a:buFont typeface="Arial" panose="020B0604020202020204" pitchFamily="34" charset="0"/>
              <a:buChar char="•"/>
            </a:pPr>
            <a:r>
              <a:rPr lang="en-US" dirty="0"/>
              <a:t>To be able to achieve this we want it to be open-sourced</a:t>
            </a:r>
          </a:p>
          <a:p>
            <a:pPr marL="1085850" lvl="2" indent="-171450">
              <a:buFont typeface="Arial" panose="020B0604020202020204" pitchFamily="34" charset="0"/>
              <a:buChar char="•"/>
            </a:pPr>
            <a:r>
              <a:rPr lang="en-US" dirty="0"/>
              <a:t>And that means all the dependencies we use, have to be free</a:t>
            </a:r>
          </a:p>
          <a:p>
            <a:pPr marL="1085850" lvl="2"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And to be able to make it offline capable </a:t>
            </a:r>
          </a:p>
          <a:p>
            <a:pPr marL="628650" lvl="1" indent="-171450">
              <a:buFont typeface="Arial" panose="020B0604020202020204" pitchFamily="34" charset="0"/>
              <a:buChar char="•"/>
            </a:pPr>
            <a:r>
              <a:rPr lang="en-US" dirty="0"/>
              <a:t>we need both an online database as well as a local on device database</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But creating an offline capable device might lead to other problems, like data corruption</a:t>
            </a:r>
          </a:p>
          <a:p>
            <a:pPr marL="628650" lvl="1" indent="-171450">
              <a:buFont typeface="Arial" panose="020B0604020202020204" pitchFamily="34" charset="0"/>
              <a:buChar char="•"/>
            </a:pPr>
            <a:r>
              <a:rPr lang="en-US" dirty="0"/>
              <a:t>This is where we need to research and develop a good implementation of merge rules to handle different data versions between clients and the online database</a:t>
            </a:r>
          </a:p>
        </p:txBody>
      </p:sp>
      <p:sp>
        <p:nvSpPr>
          <p:cNvPr id="4" name="Platshållare för bildnummer 3"/>
          <p:cNvSpPr>
            <a:spLocks noGrp="1"/>
          </p:cNvSpPr>
          <p:nvPr>
            <p:ph type="sldNum" sz="quarter" idx="10"/>
          </p:nvPr>
        </p:nvSpPr>
        <p:spPr/>
        <p:txBody>
          <a:bodyPr/>
          <a:lstStyle/>
          <a:p>
            <a:fld id="{6C360E43-880A-421A-A99B-64B6208949EE}" type="slidenum">
              <a:rPr lang="en-GB" smtClean="0"/>
              <a:t>4</a:t>
            </a:fld>
            <a:endParaRPr lang="en-GB"/>
          </a:p>
        </p:txBody>
      </p:sp>
    </p:spTree>
    <p:extLst>
      <p:ext uri="{BB962C8B-B14F-4D97-AF65-F5344CB8AC3E}">
        <p14:creationId xmlns:p14="http://schemas.microsoft.com/office/powerpoint/2010/main" val="224245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So the method we use:</a:t>
            </a:r>
          </a:p>
          <a:p>
            <a:endParaRPr lang="en-US" dirty="0"/>
          </a:p>
          <a:p>
            <a:pPr marL="171450" indent="-171450">
              <a:buFont typeface="Arial" panose="020B0604020202020204" pitchFamily="34" charset="0"/>
              <a:buChar char="•"/>
            </a:pPr>
            <a:r>
              <a:rPr lang="en-US" dirty="0"/>
              <a:t>Research the problematics behind data merging</a:t>
            </a:r>
          </a:p>
          <a:p>
            <a:pPr marL="628650" lvl="1" indent="-171450">
              <a:buFont typeface="Arial" panose="020B0604020202020204" pitchFamily="34" charset="0"/>
              <a:buChar char="•"/>
            </a:pPr>
            <a:r>
              <a:rPr lang="en-US" dirty="0"/>
              <a:t>How to implement it and</a:t>
            </a:r>
          </a:p>
          <a:p>
            <a:pPr marL="1085850" lvl="2" indent="-171450">
              <a:buFont typeface="Arial" panose="020B0604020202020204" pitchFamily="34" charset="0"/>
              <a:buChar char="•"/>
            </a:pPr>
            <a:r>
              <a:rPr lang="en-US" dirty="0"/>
              <a:t>What data structures is required</a:t>
            </a:r>
          </a:p>
          <a:p>
            <a:pPr marL="628650" lvl="1" indent="-171450">
              <a:buFont typeface="Arial" panose="020B0604020202020204" pitchFamily="34" charset="0"/>
              <a:buChar char="•"/>
            </a:pPr>
            <a:r>
              <a:rPr lang="en-US" dirty="0"/>
              <a:t>And how to mitigate data corruption</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We use the verification and validation method, and because this is not a solution developed for a particular customer, meaning we don’t get handed a list of requirements</a:t>
            </a:r>
          </a:p>
          <a:p>
            <a:pPr marL="628650" lvl="1" indent="-171450">
              <a:buFont typeface="Arial" panose="020B0604020202020204" pitchFamily="34" charset="0"/>
              <a:buChar char="•"/>
            </a:pPr>
            <a:r>
              <a:rPr lang="en-US" dirty="0"/>
              <a:t>We need to supply this our self, so by using our problem formulations we create requirements, these requirements have to be easy to answer so no confusion can be made, between different people</a:t>
            </a:r>
          </a:p>
        </p:txBody>
      </p:sp>
      <p:sp>
        <p:nvSpPr>
          <p:cNvPr id="4" name="Platshållare för bildnummer 3"/>
          <p:cNvSpPr>
            <a:spLocks noGrp="1"/>
          </p:cNvSpPr>
          <p:nvPr>
            <p:ph type="sldNum" sz="quarter" idx="10"/>
          </p:nvPr>
        </p:nvSpPr>
        <p:spPr/>
        <p:txBody>
          <a:bodyPr/>
          <a:lstStyle/>
          <a:p>
            <a:fld id="{6C360E43-880A-421A-A99B-64B6208949EE}" type="slidenum">
              <a:rPr lang="en-GB" smtClean="0"/>
              <a:t>5</a:t>
            </a:fld>
            <a:endParaRPr lang="en-GB"/>
          </a:p>
        </p:txBody>
      </p:sp>
    </p:spTree>
    <p:extLst>
      <p:ext uri="{BB962C8B-B14F-4D97-AF65-F5344CB8AC3E}">
        <p14:creationId xmlns:p14="http://schemas.microsoft.com/office/powerpoint/2010/main" val="376027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So by taking our problem formulation these are </a:t>
            </a:r>
          </a:p>
          <a:p>
            <a:r>
              <a:rPr lang="en-US" dirty="0"/>
              <a:t>* the requirements to make this solution work.</a:t>
            </a:r>
          </a:p>
          <a:p>
            <a:endParaRPr lang="en-US" dirty="0"/>
          </a:p>
          <a:p>
            <a:r>
              <a:rPr lang="en-US" dirty="0"/>
              <a:t>It has to be free</a:t>
            </a:r>
          </a:p>
          <a:p>
            <a:r>
              <a:rPr lang="en-US" dirty="0"/>
              <a:t>Have full CRUD functionality for both offline and online data</a:t>
            </a:r>
          </a:p>
          <a:p>
            <a:r>
              <a:rPr lang="en-US" dirty="0"/>
              <a:t>A working implementation for merge rules</a:t>
            </a:r>
          </a:p>
          <a:p>
            <a:r>
              <a:rPr lang="en-US" dirty="0"/>
              <a:t>And handle synchronization between local and online data, to not cause corruption.</a:t>
            </a:r>
          </a:p>
          <a:p>
            <a:endParaRPr lang="en-US" dirty="0"/>
          </a:p>
          <a:p>
            <a:endParaRPr lang="en-US" dirty="0"/>
          </a:p>
          <a:p>
            <a:r>
              <a:rPr lang="en-US" dirty="0"/>
              <a:t>All of these will be tested manually.</a:t>
            </a:r>
          </a:p>
        </p:txBody>
      </p:sp>
      <p:sp>
        <p:nvSpPr>
          <p:cNvPr id="4" name="Platshållare för bildnummer 3"/>
          <p:cNvSpPr>
            <a:spLocks noGrp="1"/>
          </p:cNvSpPr>
          <p:nvPr>
            <p:ph type="sldNum" sz="quarter" idx="10"/>
          </p:nvPr>
        </p:nvSpPr>
        <p:spPr/>
        <p:txBody>
          <a:bodyPr/>
          <a:lstStyle/>
          <a:p>
            <a:fld id="{6C360E43-880A-421A-A99B-64B6208949EE}" type="slidenum">
              <a:rPr lang="en-GB" smtClean="0"/>
              <a:t>6</a:t>
            </a:fld>
            <a:endParaRPr lang="en-GB"/>
          </a:p>
        </p:txBody>
      </p:sp>
    </p:spTree>
    <p:extLst>
      <p:ext uri="{BB962C8B-B14F-4D97-AF65-F5344CB8AC3E}">
        <p14:creationId xmlns:p14="http://schemas.microsoft.com/office/powerpoint/2010/main" val="1533071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noProof="0" dirty="0"/>
              <a:t>So to the implementation stage.</a:t>
            </a:r>
          </a:p>
          <a:p>
            <a:endParaRPr lang="en-US" noProof="0" dirty="0"/>
          </a:p>
          <a:p>
            <a:pPr marL="171450" indent="-171450">
              <a:buFont typeface="Arial" panose="020B0604020202020204" pitchFamily="34" charset="0"/>
              <a:buChar char="•"/>
            </a:pPr>
            <a:r>
              <a:rPr lang="en-US" noProof="0" dirty="0"/>
              <a:t>All parts need to be working seamlessly together</a:t>
            </a:r>
          </a:p>
          <a:p>
            <a:pPr marL="628650" lvl="1" indent="-171450">
              <a:buFont typeface="Arial" panose="020B0604020202020204" pitchFamily="34" charset="0"/>
              <a:buChar char="•"/>
            </a:pPr>
            <a:r>
              <a:rPr lang="en-US" noProof="0" dirty="0"/>
              <a:t>We have the databases, two, both local and online</a:t>
            </a:r>
          </a:p>
          <a:p>
            <a:pPr marL="628650" lvl="1" indent="-171450">
              <a:buFont typeface="Arial" panose="020B0604020202020204" pitchFamily="34" charset="0"/>
              <a:buChar char="•"/>
            </a:pPr>
            <a:r>
              <a:rPr lang="en-GB" dirty="0"/>
              <a:t>The server, that are to implement merge rules and handle crud requests</a:t>
            </a:r>
          </a:p>
          <a:p>
            <a:pPr marL="628650" lvl="1" indent="-171450">
              <a:buFont typeface="Arial" panose="020B0604020202020204" pitchFamily="34" charset="0"/>
              <a:buChar char="•"/>
            </a:pPr>
            <a:r>
              <a:rPr lang="en-GB" dirty="0"/>
              <a:t>The developed framework, that is running on our client.</a:t>
            </a:r>
          </a:p>
          <a:p>
            <a:pPr marL="628650" lvl="1" indent="-171450">
              <a:buFont typeface="Arial" panose="020B0604020202020204" pitchFamily="34" charset="0"/>
              <a:buChar char="•"/>
            </a:pPr>
            <a:r>
              <a:rPr lang="en-GB" dirty="0"/>
              <a:t>The implementation of the merge rules.</a:t>
            </a:r>
          </a:p>
          <a:p>
            <a:pPr marL="628650" lvl="1" indent="-171450">
              <a:buFont typeface="Arial" panose="020B0604020202020204" pitchFamily="34" charset="0"/>
              <a:buChar char="•"/>
            </a:pPr>
            <a:r>
              <a:rPr lang="en-GB" dirty="0"/>
              <a:t>And the Automatic synchronization to mitigate data corruption</a:t>
            </a:r>
          </a:p>
          <a:p>
            <a:pPr marL="628650" lvl="1" indent="-171450">
              <a:buFont typeface="Arial" panose="020B0604020202020204" pitchFamily="34" charset="0"/>
              <a:buChar char="•"/>
            </a:pPr>
            <a:endParaRPr lang="en-GB" dirty="0"/>
          </a:p>
        </p:txBody>
      </p:sp>
      <p:sp>
        <p:nvSpPr>
          <p:cNvPr id="4" name="Platshållare för bildnummer 3"/>
          <p:cNvSpPr>
            <a:spLocks noGrp="1"/>
          </p:cNvSpPr>
          <p:nvPr>
            <p:ph type="sldNum" sz="quarter" idx="10"/>
          </p:nvPr>
        </p:nvSpPr>
        <p:spPr/>
        <p:txBody>
          <a:bodyPr/>
          <a:lstStyle/>
          <a:p>
            <a:fld id="{D197285C-5DF7-4A38-8251-0C19AEC68D4A}" type="slidenum">
              <a:rPr lang="en-GB" smtClean="0"/>
              <a:t>7</a:t>
            </a:fld>
            <a:endParaRPr lang="en-GB"/>
          </a:p>
        </p:txBody>
      </p:sp>
    </p:spTree>
    <p:extLst>
      <p:ext uri="{BB962C8B-B14F-4D97-AF65-F5344CB8AC3E}">
        <p14:creationId xmlns:p14="http://schemas.microsoft.com/office/powerpoint/2010/main" val="3150751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So we start with the database, this because this choice will affect what server framework we are able use.</a:t>
            </a:r>
          </a:p>
          <a:p>
            <a:endParaRPr lang="en-US" dirty="0"/>
          </a:p>
          <a:p>
            <a:pPr marL="171450" indent="-171450">
              <a:buFont typeface="Arial" panose="020B0604020202020204" pitchFamily="34" charset="0"/>
              <a:buChar char="•"/>
            </a:pPr>
            <a:r>
              <a:rPr lang="en-US" dirty="0"/>
              <a:t>The requirements for the database is</a:t>
            </a:r>
          </a:p>
          <a:p>
            <a:pPr marL="628650" lvl="1" indent="-171450">
              <a:buFont typeface="Arial" panose="020B0604020202020204" pitchFamily="34" charset="0"/>
              <a:buChar char="•"/>
            </a:pPr>
            <a:r>
              <a:rPr lang="en-US" dirty="0"/>
              <a:t>It has to be free, as to the requirements</a:t>
            </a:r>
          </a:p>
          <a:p>
            <a:pPr marL="628650" lvl="1" indent="-171450">
              <a:buFont typeface="Arial" panose="020B0604020202020204" pitchFamily="34" charset="0"/>
              <a:buChar char="•"/>
            </a:pPr>
            <a:r>
              <a:rPr lang="en-US" dirty="0"/>
              <a:t>And it has to both work on the server and the client</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Different database frameworks where considered, but the final choice was between MySQL and MongoDB </a:t>
            </a:r>
          </a:p>
          <a:p>
            <a:pPr marL="628650" lvl="1" indent="-171450">
              <a:buFont typeface="Arial" panose="020B0604020202020204" pitchFamily="34" charset="0"/>
              <a:buChar char="•"/>
            </a:pPr>
            <a:r>
              <a:rPr lang="en-US" dirty="0"/>
              <a:t>The choice landed on MySQL, it is well developed and has a long history, its widely used and</a:t>
            </a:r>
            <a:br>
              <a:rPr lang="en-US" dirty="0"/>
            </a:br>
            <a:r>
              <a:rPr lang="en-US" dirty="0"/>
              <a:t>	* iOS nativity supports it</a:t>
            </a:r>
            <a:br>
              <a:rPr lang="en-US" dirty="0"/>
            </a:br>
            <a:endParaRPr lang="en-US" dirty="0"/>
          </a:p>
        </p:txBody>
      </p:sp>
      <p:sp>
        <p:nvSpPr>
          <p:cNvPr id="4" name="Platshållare för bildnummer 3"/>
          <p:cNvSpPr>
            <a:spLocks noGrp="1"/>
          </p:cNvSpPr>
          <p:nvPr>
            <p:ph type="sldNum" sz="quarter" idx="10"/>
          </p:nvPr>
        </p:nvSpPr>
        <p:spPr/>
        <p:txBody>
          <a:bodyPr/>
          <a:lstStyle/>
          <a:p>
            <a:fld id="{6C360E43-880A-421A-A99B-64B6208949EE}" type="slidenum">
              <a:rPr lang="en-GB" smtClean="0"/>
              <a:t>8</a:t>
            </a:fld>
            <a:endParaRPr lang="en-GB"/>
          </a:p>
        </p:txBody>
      </p:sp>
    </p:spTree>
    <p:extLst>
      <p:ext uri="{BB962C8B-B14F-4D97-AF65-F5344CB8AC3E}">
        <p14:creationId xmlns:p14="http://schemas.microsoft.com/office/powerpoint/2010/main" val="73067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dirty="0"/>
              <a:t>So to decide the server framework </a:t>
            </a:r>
          </a:p>
          <a:p>
            <a:endParaRPr lang="en-GB" dirty="0"/>
          </a:p>
          <a:p>
            <a:pPr marL="171450" indent="-171450">
              <a:buFont typeface="Arial" panose="020B0604020202020204" pitchFamily="34" charset="0"/>
              <a:buChar char="•"/>
            </a:pPr>
            <a:r>
              <a:rPr lang="en-GB" dirty="0"/>
              <a:t>We again looked to the requirements and </a:t>
            </a:r>
          </a:p>
          <a:p>
            <a:pPr marL="628650" lvl="1" indent="-171450">
              <a:buFont typeface="Arial" panose="020B0604020202020204" pitchFamily="34" charset="0"/>
              <a:buChar char="•"/>
            </a:pPr>
            <a:r>
              <a:rPr lang="en-GB" dirty="0"/>
              <a:t>As the database, it had to be free</a:t>
            </a:r>
          </a:p>
          <a:p>
            <a:pPr marL="628650" lvl="1" indent="-171450">
              <a:buFont typeface="Arial" panose="020B0604020202020204" pitchFamily="34" charset="0"/>
              <a:buChar char="•"/>
            </a:pPr>
            <a:r>
              <a:rPr lang="en-GB" dirty="0"/>
              <a:t>And because of our choice to use MySQL, it had to support that as well</a:t>
            </a:r>
          </a:p>
          <a:p>
            <a:pPr marL="628650" lvl="1" indent="-171450">
              <a:buFont typeface="Arial" panose="020B0604020202020204" pitchFamily="34" charset="0"/>
              <a:buChar char="•"/>
            </a:pPr>
            <a:endParaRPr lang="en-GB" dirty="0"/>
          </a:p>
          <a:p>
            <a:pPr marL="628650" lvl="1"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The final decision was between Node </a:t>
            </a:r>
            <a:r>
              <a:rPr lang="en-GB" dirty="0" err="1"/>
              <a:t>js</a:t>
            </a:r>
            <a:r>
              <a:rPr lang="en-GB" dirty="0"/>
              <a:t> that is a full stack JavaScript framework, and Ruby on rails, that is a high quality, evolved framework, but to be able to work as a </a:t>
            </a:r>
            <a:r>
              <a:rPr lang="en-GB" dirty="0" err="1"/>
              <a:t>RESTApi</a:t>
            </a:r>
            <a:r>
              <a:rPr lang="en-GB" dirty="0"/>
              <a:t>, it depends on something like apache or Nginx</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So the choice landed on Node </a:t>
            </a:r>
            <a:r>
              <a:rPr lang="en-GB" dirty="0" err="1"/>
              <a:t>js</a:t>
            </a:r>
            <a:endParaRPr lang="en-GB" dirty="0"/>
          </a:p>
          <a:p>
            <a:pPr marL="628650" lvl="1" indent="-171450">
              <a:buFont typeface="Arial" panose="020B0604020202020204" pitchFamily="34" charset="0"/>
              <a:buChar char="•"/>
            </a:pPr>
            <a:r>
              <a:rPr lang="en-GB" dirty="0"/>
              <a:t>It has a good open-sourced community, that is important for this project</a:t>
            </a:r>
          </a:p>
          <a:p>
            <a:pPr marL="628650" lvl="1" indent="-171450">
              <a:buFont typeface="Arial" panose="020B0604020202020204" pitchFamily="34" charset="0"/>
              <a:buChar char="•"/>
            </a:pPr>
            <a:r>
              <a:rPr lang="en-GB" dirty="0"/>
              <a:t>It’s fast and lightweight</a:t>
            </a:r>
          </a:p>
          <a:p>
            <a:pPr marL="628650" lvl="1" indent="-171450">
              <a:buFont typeface="Arial" panose="020B0604020202020204" pitchFamily="34" charset="0"/>
              <a:buChar char="•"/>
            </a:pPr>
            <a:r>
              <a:rPr lang="en-GB" dirty="0"/>
              <a:t>And is full stack, so no apache or Nginx is need.</a:t>
            </a:r>
          </a:p>
        </p:txBody>
      </p:sp>
      <p:sp>
        <p:nvSpPr>
          <p:cNvPr id="4" name="Platshållare för bildnummer 3"/>
          <p:cNvSpPr>
            <a:spLocks noGrp="1"/>
          </p:cNvSpPr>
          <p:nvPr>
            <p:ph type="sldNum" sz="quarter" idx="10"/>
          </p:nvPr>
        </p:nvSpPr>
        <p:spPr/>
        <p:txBody>
          <a:bodyPr/>
          <a:lstStyle/>
          <a:p>
            <a:fld id="{D197285C-5DF7-4A38-8251-0C19AEC68D4A}" type="slidenum">
              <a:rPr lang="en-GB" smtClean="0"/>
              <a:t>9</a:t>
            </a:fld>
            <a:endParaRPr lang="en-GB"/>
          </a:p>
        </p:txBody>
      </p:sp>
    </p:spTree>
    <p:extLst>
      <p:ext uri="{BB962C8B-B14F-4D97-AF65-F5344CB8AC3E}">
        <p14:creationId xmlns:p14="http://schemas.microsoft.com/office/powerpoint/2010/main" val="376792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rgbClr val="FFF500"/>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AF4879B-87C9-4FA2-9530-386AC529C8AA}"/>
              </a:ext>
            </a:extLst>
          </p:cNvPr>
          <p:cNvCxnSpPr/>
          <p:nvPr/>
        </p:nvCxnSpPr>
        <p:spPr>
          <a:xfrm>
            <a:off x="714375" y="6072188"/>
            <a:ext cx="7643813" cy="1587"/>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00355" name="Title Placeholder 1">
            <a:extLst>
              <a:ext uri="{FF2B5EF4-FFF2-40B4-BE49-F238E27FC236}">
                <a16:creationId xmlns:a16="http://schemas.microsoft.com/office/drawing/2014/main" id="{4A8FBF8A-AA2D-463E-8841-D9939C51AD1F}"/>
              </a:ext>
            </a:extLst>
          </p:cNvPr>
          <p:cNvSpPr>
            <a:spLocks noGrp="1"/>
          </p:cNvSpPr>
          <p:nvPr>
            <p:ph type="ctrTitle"/>
          </p:nvPr>
        </p:nvSpPr>
        <p:spPr>
          <a:xfrm>
            <a:off x="685800" y="1449388"/>
            <a:ext cx="7772400" cy="2151062"/>
          </a:xfrm>
        </p:spPr>
        <p:txBody>
          <a:bodyPr/>
          <a:lstStyle>
            <a:lvl1pPr>
              <a:lnSpc>
                <a:spcPts val="7500"/>
              </a:lnSpc>
              <a:defRPr sz="7500"/>
            </a:lvl1pPr>
          </a:lstStyle>
          <a:p>
            <a:pPr lvl="0"/>
            <a:r>
              <a:rPr lang="sv-SE" altLang="sv-SE" noProof="0"/>
              <a:t>Klicka här för att ändra mall för rubrikformat</a:t>
            </a:r>
            <a:endParaRPr lang="en-US" altLang="sv-SE" noProof="0"/>
          </a:p>
        </p:txBody>
      </p:sp>
      <p:sp>
        <p:nvSpPr>
          <p:cNvPr id="100356" name="Text Placeholder 2">
            <a:extLst>
              <a:ext uri="{FF2B5EF4-FFF2-40B4-BE49-F238E27FC236}">
                <a16:creationId xmlns:a16="http://schemas.microsoft.com/office/drawing/2014/main" id="{5884EBCC-7C9F-44B8-AE2F-645153C93E96}"/>
              </a:ext>
            </a:extLst>
          </p:cNvPr>
          <p:cNvSpPr>
            <a:spLocks noGrp="1"/>
          </p:cNvSpPr>
          <p:nvPr>
            <p:ph type="subTitle" idx="1"/>
          </p:nvPr>
        </p:nvSpPr>
        <p:spPr>
          <a:xfrm>
            <a:off x="1371600" y="3886200"/>
            <a:ext cx="6400800" cy="1752600"/>
          </a:xfrm>
        </p:spPr>
        <p:txBody>
          <a:bodyPr/>
          <a:lstStyle>
            <a:lvl1pPr marL="0" indent="0" algn="ctr">
              <a:defRPr/>
            </a:lvl1pPr>
          </a:lstStyle>
          <a:p>
            <a:pPr lvl="0"/>
            <a:r>
              <a:rPr lang="sv-SE" altLang="sv-SE" noProof="0"/>
              <a:t>Klicka här för att ändra mall för underrubrikformat</a:t>
            </a:r>
            <a:endParaRPr lang="en-US" altLang="sv-SE" noProof="0"/>
          </a:p>
        </p:txBody>
      </p:sp>
      <p:pic>
        <p:nvPicPr>
          <p:cNvPr id="100358" name="Picture 6" descr="090323_Lnu_Symbol">
            <a:extLst>
              <a:ext uri="{FF2B5EF4-FFF2-40B4-BE49-F238E27FC236}">
                <a16:creationId xmlns:a16="http://schemas.microsoft.com/office/drawing/2014/main" id="{C6014469-BE08-46EE-81D6-EC2D2EB0491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128000" y="6207125"/>
            <a:ext cx="2492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3" name="Picture 11" descr="090323_Lnu_Wordmark_Eng_transparent">
            <a:extLst>
              <a:ext uri="{FF2B5EF4-FFF2-40B4-BE49-F238E27FC236}">
                <a16:creationId xmlns:a16="http://schemas.microsoft.com/office/drawing/2014/main" id="{0C033BF3-42CC-49B2-8341-43F51354D68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17550" y="6300788"/>
            <a:ext cx="2643188" cy="303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DD4CFF5-0117-40A0-8EBD-31548996803D}"/>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246CDEC2-B8FD-4CA0-AAD2-EE07B1AFB9DF}"/>
              </a:ext>
            </a:extLst>
          </p:cNvPr>
          <p:cNvSpPr>
            <a:spLocks noGrp="1"/>
          </p:cNvSpPr>
          <p:nvPr>
            <p:ph type="body" orient="vert" idx="1"/>
          </p:nvPr>
        </p:nvSpPr>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858036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83523ACB-B506-4EA0-92C8-83AB484A8670}"/>
              </a:ext>
            </a:extLst>
          </p:cNvPr>
          <p:cNvSpPr>
            <a:spLocks noGrp="1"/>
          </p:cNvSpPr>
          <p:nvPr>
            <p:ph type="title" orient="vert"/>
          </p:nvPr>
        </p:nvSpPr>
        <p:spPr>
          <a:xfrm>
            <a:off x="6450013" y="806450"/>
            <a:ext cx="1914525" cy="5200650"/>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5D1FCB85-5C1F-4622-A5C1-21F2C676E74C}"/>
              </a:ext>
            </a:extLst>
          </p:cNvPr>
          <p:cNvSpPr>
            <a:spLocks noGrp="1"/>
          </p:cNvSpPr>
          <p:nvPr>
            <p:ph type="body" orient="vert" idx="1"/>
          </p:nvPr>
        </p:nvSpPr>
        <p:spPr>
          <a:xfrm>
            <a:off x="704850" y="806450"/>
            <a:ext cx="5592763" cy="5200650"/>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2994875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vslut">
    <p:bg>
      <p:bgPr>
        <a:solidFill>
          <a:srgbClr val="FFF500"/>
        </a:solidFill>
        <a:effectLst/>
      </p:bgPr>
    </p:bg>
    <p:spTree>
      <p:nvGrpSpPr>
        <p:cNvPr id="1" name=""/>
        <p:cNvGrpSpPr/>
        <p:nvPr/>
      </p:nvGrpSpPr>
      <p:grpSpPr>
        <a:xfrm>
          <a:off x="0" y="0"/>
          <a:ext cx="0" cy="0"/>
          <a:chOff x="0" y="0"/>
          <a:chExt cx="0" cy="0"/>
        </a:xfrm>
      </p:grpSpPr>
      <p:pic>
        <p:nvPicPr>
          <p:cNvPr id="7" name="Content Placeholder 9" descr="090323_Lnu-se.png">
            <a:extLst>
              <a:ext uri="{FF2B5EF4-FFF2-40B4-BE49-F238E27FC236}">
                <a16:creationId xmlns:a16="http://schemas.microsoft.com/office/drawing/2014/main" id="{8E27A641-B131-4C63-A81E-DC913C8B071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536887" y="4713549"/>
            <a:ext cx="2070228" cy="56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Content Placeholder 12" descr="090323_Lnu_Symbol.png">
            <a:extLst>
              <a:ext uri="{FF2B5EF4-FFF2-40B4-BE49-F238E27FC236}">
                <a16:creationId xmlns:a16="http://schemas.microsoft.com/office/drawing/2014/main" id="{C9DD35D5-3D8F-4BD5-83B7-05715F123E8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523565" y="1448780"/>
            <a:ext cx="2096872" cy="277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1957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rgbClr val="FFF500"/>
        </a:solidFill>
        <a:effectLst/>
      </p:bgPr>
    </p:bg>
    <p:spTree>
      <p:nvGrpSpPr>
        <p:cNvPr id="1" name=""/>
        <p:cNvGrpSpPr/>
        <p:nvPr/>
      </p:nvGrpSpPr>
      <p:grpSpPr>
        <a:xfrm>
          <a:off x="0" y="0"/>
          <a:ext cx="0" cy="0"/>
          <a:chOff x="0" y="0"/>
          <a:chExt cx="0" cy="0"/>
        </a:xfrm>
      </p:grpSpPr>
      <p:sp>
        <p:nvSpPr>
          <p:cNvPr id="100355" name="Title Placeholder 1">
            <a:extLst>
              <a:ext uri="{FF2B5EF4-FFF2-40B4-BE49-F238E27FC236}">
                <a16:creationId xmlns:a16="http://schemas.microsoft.com/office/drawing/2014/main" id="{4A8FBF8A-AA2D-463E-8841-D9939C51AD1F}"/>
              </a:ext>
            </a:extLst>
          </p:cNvPr>
          <p:cNvSpPr>
            <a:spLocks noGrp="1"/>
          </p:cNvSpPr>
          <p:nvPr>
            <p:ph type="ctrTitle"/>
          </p:nvPr>
        </p:nvSpPr>
        <p:spPr>
          <a:xfrm>
            <a:off x="685800" y="1449388"/>
            <a:ext cx="7772400" cy="2151062"/>
          </a:xfrm>
        </p:spPr>
        <p:txBody>
          <a:bodyPr/>
          <a:lstStyle>
            <a:lvl1pPr>
              <a:lnSpc>
                <a:spcPts val="7500"/>
              </a:lnSpc>
              <a:defRPr sz="7500"/>
            </a:lvl1pPr>
          </a:lstStyle>
          <a:p>
            <a:pPr lvl="0"/>
            <a:r>
              <a:rPr lang="en-US" altLang="sv-SE" noProof="0"/>
              <a:t>Click to edit Master title style</a:t>
            </a:r>
          </a:p>
        </p:txBody>
      </p:sp>
      <p:sp>
        <p:nvSpPr>
          <p:cNvPr id="100356" name="Text Placeholder 2">
            <a:extLst>
              <a:ext uri="{FF2B5EF4-FFF2-40B4-BE49-F238E27FC236}">
                <a16:creationId xmlns:a16="http://schemas.microsoft.com/office/drawing/2014/main" id="{5884EBCC-7C9F-44B8-AE2F-645153C93E96}"/>
              </a:ext>
            </a:extLst>
          </p:cNvPr>
          <p:cNvSpPr>
            <a:spLocks noGrp="1"/>
          </p:cNvSpPr>
          <p:nvPr>
            <p:ph type="subTitle" idx="1"/>
          </p:nvPr>
        </p:nvSpPr>
        <p:spPr>
          <a:xfrm>
            <a:off x="1371600" y="3886200"/>
            <a:ext cx="6400800" cy="1752600"/>
          </a:xfrm>
        </p:spPr>
        <p:txBody>
          <a:bodyPr/>
          <a:lstStyle>
            <a:lvl1pPr marL="0" indent="0" algn="ctr">
              <a:defRPr/>
            </a:lvl1pPr>
          </a:lstStyle>
          <a:p>
            <a:pPr lvl="0"/>
            <a:r>
              <a:rPr lang="en-US" altLang="sv-SE" noProof="0"/>
              <a:t>Click to edit Master subtitle style</a:t>
            </a:r>
          </a:p>
        </p:txBody>
      </p:sp>
    </p:spTree>
    <p:extLst>
      <p:ext uri="{BB962C8B-B14F-4D97-AF65-F5344CB8AC3E}">
        <p14:creationId xmlns:p14="http://schemas.microsoft.com/office/powerpoint/2010/main" val="396674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9B5DD2E-5033-480D-9C30-DE94F611888E}"/>
              </a:ext>
            </a:extLst>
          </p:cNvPr>
          <p:cNvSpPr>
            <a:spLocks noGrp="1"/>
          </p:cNvSpPr>
          <p:nvPr>
            <p:ph type="title"/>
          </p:nvPr>
        </p:nvSpPr>
        <p:spPr/>
        <p:txBody>
          <a:bodyPr/>
          <a:lstStyle/>
          <a:p>
            <a:r>
              <a:rPr lang="sv-SE"/>
              <a:t>Klicka här för att ändra format</a:t>
            </a:r>
          </a:p>
        </p:txBody>
      </p:sp>
      <p:sp>
        <p:nvSpPr>
          <p:cNvPr id="3" name="Platshållare för innehåll 2">
            <a:extLst>
              <a:ext uri="{FF2B5EF4-FFF2-40B4-BE49-F238E27FC236}">
                <a16:creationId xmlns:a16="http://schemas.microsoft.com/office/drawing/2014/main" id="{861C41CD-E730-4E4A-8E9A-4D1796FCF531}"/>
              </a:ext>
            </a:extLst>
          </p:cNvPr>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BB2F64F9-AE8E-4E4A-9C38-9C318126361F}"/>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5" name="Platshållare för sidfot 4">
            <a:extLst>
              <a:ext uri="{FF2B5EF4-FFF2-40B4-BE49-F238E27FC236}">
                <a16:creationId xmlns:a16="http://schemas.microsoft.com/office/drawing/2014/main" id="{9EBCEE08-FBA5-4D70-A348-B2B520323FE8}"/>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0F44B822-4195-4C1E-80AB-718D17F13483}"/>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3956992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5E2E4EC-D1D4-4041-A937-2382F6D943B3}"/>
              </a:ext>
            </a:extLst>
          </p:cNvPr>
          <p:cNvSpPr>
            <a:spLocks noGrp="1"/>
          </p:cNvSpPr>
          <p:nvPr>
            <p:ph type="title"/>
          </p:nvPr>
        </p:nvSpPr>
        <p:spPr>
          <a:xfrm>
            <a:off x="623888" y="1709738"/>
            <a:ext cx="7886700" cy="2852737"/>
          </a:xfrm>
        </p:spPr>
        <p:txBody>
          <a:bodyPr anchor="b"/>
          <a:lstStyle>
            <a:lvl1pPr>
              <a:defRPr sz="6000"/>
            </a:lvl1pPr>
          </a:lstStyle>
          <a:p>
            <a:r>
              <a:rPr lang="sv-SE"/>
              <a:t>Klicka här för att ändra format</a:t>
            </a:r>
          </a:p>
        </p:txBody>
      </p:sp>
      <p:sp>
        <p:nvSpPr>
          <p:cNvPr id="3" name="Platshållare för text 2">
            <a:extLst>
              <a:ext uri="{FF2B5EF4-FFF2-40B4-BE49-F238E27FC236}">
                <a16:creationId xmlns:a16="http://schemas.microsoft.com/office/drawing/2014/main" id="{958ACA07-0A35-4BDC-B21B-D6BAE564ABF0}"/>
              </a:ext>
            </a:extLst>
          </p:cNvPr>
          <p:cNvSpPr>
            <a:spLocks noGrp="1"/>
          </p:cNvSpPr>
          <p:nvPr>
            <p:ph type="body" idx="1"/>
          </p:nvPr>
        </p:nvSpPr>
        <p:spPr>
          <a:xfrm>
            <a:off x="623888" y="4589463"/>
            <a:ext cx="7886700" cy="162984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v-SE"/>
              <a:t>Redigera format för bakgrundstext</a:t>
            </a:r>
          </a:p>
        </p:txBody>
      </p:sp>
      <p:sp>
        <p:nvSpPr>
          <p:cNvPr id="4" name="Platshållare för datum 3">
            <a:extLst>
              <a:ext uri="{FF2B5EF4-FFF2-40B4-BE49-F238E27FC236}">
                <a16:creationId xmlns:a16="http://schemas.microsoft.com/office/drawing/2014/main" id="{82F550D5-CC16-4215-B482-8F11D4FCACC8}"/>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5" name="Platshållare för sidfot 4">
            <a:extLst>
              <a:ext uri="{FF2B5EF4-FFF2-40B4-BE49-F238E27FC236}">
                <a16:creationId xmlns:a16="http://schemas.microsoft.com/office/drawing/2014/main" id="{5025A13E-25BC-4ACF-BA2F-66FB431010CE}"/>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E06637E-EBFF-44B4-9824-0AAA45A9DBEB}"/>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1620554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0C5B488-4A4B-4AC5-BB0F-DC30CFD2F522}"/>
              </a:ext>
            </a:extLst>
          </p:cNvPr>
          <p:cNvSpPr>
            <a:spLocks noGrp="1"/>
          </p:cNvSpPr>
          <p:nvPr>
            <p:ph type="title"/>
          </p:nvPr>
        </p:nvSpPr>
        <p:spPr/>
        <p:txBody>
          <a:bodyPr/>
          <a:lstStyle/>
          <a:p>
            <a:r>
              <a:rPr lang="sv-SE"/>
              <a:t>Klicka här för att ändra format</a:t>
            </a:r>
          </a:p>
        </p:txBody>
      </p:sp>
      <p:sp>
        <p:nvSpPr>
          <p:cNvPr id="3" name="Platshållare för innehåll 2">
            <a:extLst>
              <a:ext uri="{FF2B5EF4-FFF2-40B4-BE49-F238E27FC236}">
                <a16:creationId xmlns:a16="http://schemas.microsoft.com/office/drawing/2014/main" id="{A14137EF-C3EC-4351-8780-DE0BEDA4D02F}"/>
              </a:ext>
            </a:extLst>
          </p:cNvPr>
          <p:cNvSpPr>
            <a:spLocks noGrp="1"/>
          </p:cNvSpPr>
          <p:nvPr>
            <p:ph sz="half" idx="1"/>
          </p:nvPr>
        </p:nvSpPr>
        <p:spPr>
          <a:xfrm>
            <a:off x="706438" y="1651000"/>
            <a:ext cx="3752850" cy="4568310"/>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3CD6A05D-B906-461F-B405-88F8782E6921}"/>
              </a:ext>
            </a:extLst>
          </p:cNvPr>
          <p:cNvSpPr>
            <a:spLocks noGrp="1"/>
          </p:cNvSpPr>
          <p:nvPr>
            <p:ph sz="half" idx="2"/>
          </p:nvPr>
        </p:nvSpPr>
        <p:spPr>
          <a:xfrm>
            <a:off x="4611688" y="1651000"/>
            <a:ext cx="3752850" cy="4568310"/>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72A9751D-3FCD-4B6F-B824-C798AD51559E}"/>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6" name="Platshållare för sidfot 5">
            <a:extLst>
              <a:ext uri="{FF2B5EF4-FFF2-40B4-BE49-F238E27FC236}">
                <a16:creationId xmlns:a16="http://schemas.microsoft.com/office/drawing/2014/main" id="{C4041E30-4D20-4D29-BA73-846FA1046FDB}"/>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1780FDA5-94E2-4746-80AD-8ED8A3DB6A31}"/>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23630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21783-EDA5-4481-8FCB-B435150FD6E7}"/>
              </a:ext>
            </a:extLst>
          </p:cNvPr>
          <p:cNvSpPr>
            <a:spLocks noGrp="1"/>
          </p:cNvSpPr>
          <p:nvPr>
            <p:ph type="title"/>
          </p:nvPr>
        </p:nvSpPr>
        <p:spPr>
          <a:xfrm>
            <a:off x="630238" y="365125"/>
            <a:ext cx="7886700" cy="1325563"/>
          </a:xfrm>
        </p:spPr>
        <p:txBody>
          <a:bodyPr/>
          <a:lstStyle/>
          <a:p>
            <a:r>
              <a:rPr lang="sv-SE"/>
              <a:t>Klicka här för att ändra format</a:t>
            </a:r>
          </a:p>
        </p:txBody>
      </p:sp>
      <p:sp>
        <p:nvSpPr>
          <p:cNvPr id="3" name="Platshållare för text 2">
            <a:extLst>
              <a:ext uri="{FF2B5EF4-FFF2-40B4-BE49-F238E27FC236}">
                <a16:creationId xmlns:a16="http://schemas.microsoft.com/office/drawing/2014/main" id="{15B2ED43-4F0A-4525-BF86-D82205ADE6E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Platshållare för innehåll 3">
            <a:extLst>
              <a:ext uri="{FF2B5EF4-FFF2-40B4-BE49-F238E27FC236}">
                <a16:creationId xmlns:a16="http://schemas.microsoft.com/office/drawing/2014/main" id="{BD96DDE1-0EA0-441F-885F-2ED8EA334455}"/>
              </a:ext>
            </a:extLst>
          </p:cNvPr>
          <p:cNvSpPr>
            <a:spLocks noGrp="1"/>
          </p:cNvSpPr>
          <p:nvPr>
            <p:ph sz="half" idx="2"/>
          </p:nvPr>
        </p:nvSpPr>
        <p:spPr>
          <a:xfrm>
            <a:off x="630238" y="2505075"/>
            <a:ext cx="3868737" cy="3714235"/>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90AB50AD-CC21-4D5F-BA43-3525C0B06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Platshållare för innehåll 5">
            <a:extLst>
              <a:ext uri="{FF2B5EF4-FFF2-40B4-BE49-F238E27FC236}">
                <a16:creationId xmlns:a16="http://schemas.microsoft.com/office/drawing/2014/main" id="{6B834F09-34CA-454C-A91B-5DD749714B8D}"/>
              </a:ext>
            </a:extLst>
          </p:cNvPr>
          <p:cNvSpPr>
            <a:spLocks noGrp="1"/>
          </p:cNvSpPr>
          <p:nvPr>
            <p:ph sz="quarter" idx="4"/>
          </p:nvPr>
        </p:nvSpPr>
        <p:spPr>
          <a:xfrm>
            <a:off x="4629150" y="2505075"/>
            <a:ext cx="3887788" cy="3714235"/>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EDB85BA5-79A8-46AE-BB6A-E7C6A9E970E9}"/>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8" name="Platshållare för sidfot 7">
            <a:extLst>
              <a:ext uri="{FF2B5EF4-FFF2-40B4-BE49-F238E27FC236}">
                <a16:creationId xmlns:a16="http://schemas.microsoft.com/office/drawing/2014/main" id="{1BF6E536-68D4-41FC-921F-C758A81877D1}"/>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24893A74-D285-4133-8BF5-1EE05980C969}"/>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3536520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D1B95B2-9A78-4F1D-A3DC-E5EE028F075C}"/>
              </a:ext>
            </a:extLst>
          </p:cNvPr>
          <p:cNvSpPr>
            <a:spLocks noGrp="1"/>
          </p:cNvSpPr>
          <p:nvPr>
            <p:ph type="title"/>
          </p:nvPr>
        </p:nvSpPr>
        <p:spPr/>
        <p:txBody>
          <a:bodyPr/>
          <a:lstStyle/>
          <a:p>
            <a:r>
              <a:rPr lang="sv-SE"/>
              <a:t>Klicka här för att ändra format</a:t>
            </a:r>
          </a:p>
        </p:txBody>
      </p:sp>
      <p:sp>
        <p:nvSpPr>
          <p:cNvPr id="3" name="Platshållare för datum 2">
            <a:extLst>
              <a:ext uri="{FF2B5EF4-FFF2-40B4-BE49-F238E27FC236}">
                <a16:creationId xmlns:a16="http://schemas.microsoft.com/office/drawing/2014/main" id="{C7C2FA53-CDD6-4739-8AA2-91D6073B42B8}"/>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4" name="Platshållare för sidfot 3">
            <a:extLst>
              <a:ext uri="{FF2B5EF4-FFF2-40B4-BE49-F238E27FC236}">
                <a16:creationId xmlns:a16="http://schemas.microsoft.com/office/drawing/2014/main" id="{7D0020B0-A7B3-43AD-A21C-0019F8586D0E}"/>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2C132738-7316-4EC8-924B-026FBC47CAAE}"/>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62051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51FE6686-3756-4F42-9E4C-290557678345}"/>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3" name="Platshållare för sidfot 2">
            <a:extLst>
              <a:ext uri="{FF2B5EF4-FFF2-40B4-BE49-F238E27FC236}">
                <a16:creationId xmlns:a16="http://schemas.microsoft.com/office/drawing/2014/main" id="{58F1B44A-5A9B-4F8F-A883-B81237935776}"/>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F579FB60-D273-45FD-BA33-435E27C9E8C3}"/>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125658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9B5DD2E-5033-480D-9C30-DE94F611888E}"/>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861C41CD-E730-4E4A-8E9A-4D1796FCF531}"/>
              </a:ext>
            </a:extLst>
          </p:cNvPr>
          <p:cNvSpPr>
            <a:spLocks noGrp="1"/>
          </p:cNvSpPr>
          <p:nvPr>
            <p:ph idx="1"/>
          </p:nvPr>
        </p:nvSpPr>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BB2F64F9-AE8E-4E4A-9C38-9C318126361F}"/>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5" name="Platshållare för sidfot 4">
            <a:extLst>
              <a:ext uri="{FF2B5EF4-FFF2-40B4-BE49-F238E27FC236}">
                <a16:creationId xmlns:a16="http://schemas.microsoft.com/office/drawing/2014/main" id="{9EBCEE08-FBA5-4D70-A348-B2B520323FE8}"/>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0F44B822-4195-4C1E-80AB-718D17F13483}"/>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2287275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CDA271-325B-4EFF-8C23-81F098C60A12}"/>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format</a:t>
            </a:r>
          </a:p>
        </p:txBody>
      </p:sp>
      <p:sp>
        <p:nvSpPr>
          <p:cNvPr id="3" name="Platshållare för innehåll 2">
            <a:extLst>
              <a:ext uri="{FF2B5EF4-FFF2-40B4-BE49-F238E27FC236}">
                <a16:creationId xmlns:a16="http://schemas.microsoft.com/office/drawing/2014/main" id="{1BBB679C-C57E-4F61-999C-C8C20E8185B5}"/>
              </a:ext>
            </a:extLst>
          </p:cNvPr>
          <p:cNvSpPr>
            <a:spLocks noGrp="1"/>
          </p:cNvSpPr>
          <p:nvPr>
            <p:ph idx="1"/>
          </p:nvPr>
        </p:nvSpPr>
        <p:spPr>
          <a:xfrm>
            <a:off x="3887788" y="987425"/>
            <a:ext cx="4629150" cy="5231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3A768C22-BB1C-4419-A419-ECF075274D7B}"/>
              </a:ext>
            </a:extLst>
          </p:cNvPr>
          <p:cNvSpPr>
            <a:spLocks noGrp="1"/>
          </p:cNvSpPr>
          <p:nvPr>
            <p:ph type="body" sz="half" idx="2"/>
          </p:nvPr>
        </p:nvSpPr>
        <p:spPr>
          <a:xfrm>
            <a:off x="630238" y="2057400"/>
            <a:ext cx="2949575" cy="41619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a:extLst>
              <a:ext uri="{FF2B5EF4-FFF2-40B4-BE49-F238E27FC236}">
                <a16:creationId xmlns:a16="http://schemas.microsoft.com/office/drawing/2014/main" id="{930C963B-E924-47A2-9899-2172B89FE385}"/>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6" name="Platshållare för sidfot 5">
            <a:extLst>
              <a:ext uri="{FF2B5EF4-FFF2-40B4-BE49-F238E27FC236}">
                <a16:creationId xmlns:a16="http://schemas.microsoft.com/office/drawing/2014/main" id="{748F3EC3-6591-4425-825A-DA05B27AB242}"/>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8268467B-57E6-48B6-BDF5-552543C040BE}"/>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1363533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A9931CA-0FF8-4E57-A326-AB790B1D7B3C}"/>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format</a:t>
            </a:r>
          </a:p>
        </p:txBody>
      </p:sp>
      <p:sp>
        <p:nvSpPr>
          <p:cNvPr id="3" name="Platshållare för bild 2">
            <a:extLst>
              <a:ext uri="{FF2B5EF4-FFF2-40B4-BE49-F238E27FC236}">
                <a16:creationId xmlns:a16="http://schemas.microsoft.com/office/drawing/2014/main" id="{782DE0DB-8C53-40C9-AD68-42C49AD5F9AD}"/>
              </a:ext>
            </a:extLst>
          </p:cNvPr>
          <p:cNvSpPr>
            <a:spLocks noGrp="1"/>
          </p:cNvSpPr>
          <p:nvPr>
            <p:ph type="pic" idx="1"/>
          </p:nvPr>
        </p:nvSpPr>
        <p:spPr>
          <a:xfrm>
            <a:off x="3887788" y="987425"/>
            <a:ext cx="4629150" cy="52318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2D0E00B3-6BF2-41BA-8138-0677D8B6215C}"/>
              </a:ext>
            </a:extLst>
          </p:cNvPr>
          <p:cNvSpPr>
            <a:spLocks noGrp="1"/>
          </p:cNvSpPr>
          <p:nvPr>
            <p:ph type="body" sz="half" idx="2"/>
          </p:nvPr>
        </p:nvSpPr>
        <p:spPr>
          <a:xfrm>
            <a:off x="630238" y="2057400"/>
            <a:ext cx="2949575" cy="41619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a:extLst>
              <a:ext uri="{FF2B5EF4-FFF2-40B4-BE49-F238E27FC236}">
                <a16:creationId xmlns:a16="http://schemas.microsoft.com/office/drawing/2014/main" id="{30EC4CED-3DC3-4726-B937-DB756D4DDF42}"/>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6" name="Platshållare för sidfot 5">
            <a:extLst>
              <a:ext uri="{FF2B5EF4-FFF2-40B4-BE49-F238E27FC236}">
                <a16:creationId xmlns:a16="http://schemas.microsoft.com/office/drawing/2014/main" id="{7B54C9CB-32CA-47E1-B8FB-3E20C22467B2}"/>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11E24CFA-5311-49A5-91BF-3D17CA9253CD}"/>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7743968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DD4CFF5-0117-40A0-8EBD-31548996803D}"/>
              </a:ext>
            </a:extLst>
          </p:cNvPr>
          <p:cNvSpPr>
            <a:spLocks noGrp="1"/>
          </p:cNvSpPr>
          <p:nvPr>
            <p:ph type="title"/>
          </p:nvPr>
        </p:nvSpPr>
        <p:spPr/>
        <p:txBody>
          <a:bodyPr/>
          <a:lstStyle/>
          <a:p>
            <a:r>
              <a:rPr lang="sv-SE"/>
              <a:t>Klicka här för att ändra format</a:t>
            </a:r>
          </a:p>
        </p:txBody>
      </p:sp>
      <p:sp>
        <p:nvSpPr>
          <p:cNvPr id="3" name="Platshållare för lodrät text 2">
            <a:extLst>
              <a:ext uri="{FF2B5EF4-FFF2-40B4-BE49-F238E27FC236}">
                <a16:creationId xmlns:a16="http://schemas.microsoft.com/office/drawing/2014/main" id="{246CDEC2-B8FD-4CA0-AAD2-EE07B1AFB9DF}"/>
              </a:ext>
            </a:extLst>
          </p:cNvPr>
          <p:cNvSpPr>
            <a:spLocks noGrp="1"/>
          </p:cNvSpPr>
          <p:nvPr>
            <p:ph type="body" orient="vert" idx="1"/>
          </p:nvPr>
        </p:nvSpPr>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435762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83523ACB-B506-4EA0-92C8-83AB484A8670}"/>
              </a:ext>
            </a:extLst>
          </p:cNvPr>
          <p:cNvSpPr>
            <a:spLocks noGrp="1"/>
          </p:cNvSpPr>
          <p:nvPr>
            <p:ph type="title" orient="vert"/>
          </p:nvPr>
        </p:nvSpPr>
        <p:spPr>
          <a:xfrm>
            <a:off x="6450013" y="806450"/>
            <a:ext cx="1914525" cy="5200650"/>
          </a:xfrm>
        </p:spPr>
        <p:txBody>
          <a:bodyPr vert="eaVert"/>
          <a:lstStyle/>
          <a:p>
            <a:r>
              <a:rPr lang="sv-SE"/>
              <a:t>Klicka här för att ändra format</a:t>
            </a:r>
          </a:p>
        </p:txBody>
      </p:sp>
      <p:sp>
        <p:nvSpPr>
          <p:cNvPr id="3" name="Platshållare för lodrät text 2">
            <a:extLst>
              <a:ext uri="{FF2B5EF4-FFF2-40B4-BE49-F238E27FC236}">
                <a16:creationId xmlns:a16="http://schemas.microsoft.com/office/drawing/2014/main" id="{5D1FCB85-5C1F-4622-A5C1-21F2C676E74C}"/>
              </a:ext>
            </a:extLst>
          </p:cNvPr>
          <p:cNvSpPr>
            <a:spLocks noGrp="1"/>
          </p:cNvSpPr>
          <p:nvPr>
            <p:ph type="body" orient="vert" idx="1"/>
          </p:nvPr>
        </p:nvSpPr>
        <p:spPr>
          <a:xfrm>
            <a:off x="704850" y="806450"/>
            <a:ext cx="5592763" cy="5200650"/>
          </a:xfrm>
        </p:spPr>
        <p:txBody>
          <a:bodyPr vert="eaVert"/>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75164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5E2E4EC-D1D4-4041-A937-2382F6D943B3}"/>
              </a:ext>
            </a:extLst>
          </p:cNvPr>
          <p:cNvSpPr>
            <a:spLocks noGrp="1"/>
          </p:cNvSpPr>
          <p:nvPr>
            <p:ph type="title"/>
          </p:nvPr>
        </p:nvSpPr>
        <p:spPr>
          <a:xfrm>
            <a:off x="623888" y="1709738"/>
            <a:ext cx="78867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958ACA07-0A35-4BDC-B21B-D6BAE564ABF0}"/>
              </a:ext>
            </a:extLst>
          </p:cNvPr>
          <p:cNvSpPr>
            <a:spLocks noGrp="1"/>
          </p:cNvSpPr>
          <p:nvPr>
            <p:ph type="body" idx="1"/>
          </p:nvPr>
        </p:nvSpPr>
        <p:spPr>
          <a:xfrm>
            <a:off x="623888" y="4589463"/>
            <a:ext cx="7886700" cy="117979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v-SE"/>
              <a:t>Redigera format för bakgrundstext</a:t>
            </a:r>
          </a:p>
        </p:txBody>
      </p:sp>
      <p:sp>
        <p:nvSpPr>
          <p:cNvPr id="4" name="Platshållare för datum 3">
            <a:extLst>
              <a:ext uri="{FF2B5EF4-FFF2-40B4-BE49-F238E27FC236}">
                <a16:creationId xmlns:a16="http://schemas.microsoft.com/office/drawing/2014/main" id="{82F550D5-CC16-4215-B482-8F11D4FCACC8}"/>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5" name="Platshållare för sidfot 4">
            <a:extLst>
              <a:ext uri="{FF2B5EF4-FFF2-40B4-BE49-F238E27FC236}">
                <a16:creationId xmlns:a16="http://schemas.microsoft.com/office/drawing/2014/main" id="{5025A13E-25BC-4ACF-BA2F-66FB431010CE}"/>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E06637E-EBFF-44B4-9824-0AAA45A9DBEB}"/>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232948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0C5B488-4A4B-4AC5-BB0F-DC30CFD2F522}"/>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A14137EF-C3EC-4351-8780-DE0BEDA4D02F}"/>
              </a:ext>
            </a:extLst>
          </p:cNvPr>
          <p:cNvSpPr>
            <a:spLocks noGrp="1"/>
          </p:cNvSpPr>
          <p:nvPr>
            <p:ph sz="half" idx="1"/>
          </p:nvPr>
        </p:nvSpPr>
        <p:spPr>
          <a:xfrm>
            <a:off x="706438" y="1651000"/>
            <a:ext cx="3752850" cy="4118260"/>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3CD6A05D-B906-461F-B405-88F8782E6921}"/>
              </a:ext>
            </a:extLst>
          </p:cNvPr>
          <p:cNvSpPr>
            <a:spLocks noGrp="1"/>
          </p:cNvSpPr>
          <p:nvPr>
            <p:ph sz="half" idx="2"/>
          </p:nvPr>
        </p:nvSpPr>
        <p:spPr>
          <a:xfrm>
            <a:off x="4611688" y="1651000"/>
            <a:ext cx="3752850" cy="4118260"/>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72A9751D-3FCD-4B6F-B824-C798AD51559E}"/>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6" name="Platshållare för sidfot 5">
            <a:extLst>
              <a:ext uri="{FF2B5EF4-FFF2-40B4-BE49-F238E27FC236}">
                <a16:creationId xmlns:a16="http://schemas.microsoft.com/office/drawing/2014/main" id="{C4041E30-4D20-4D29-BA73-846FA1046FDB}"/>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1780FDA5-94E2-4746-80AD-8ED8A3DB6A31}"/>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286431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A121783-EDA5-4481-8FCB-B435150FD6E7}"/>
              </a:ext>
            </a:extLst>
          </p:cNvPr>
          <p:cNvSpPr>
            <a:spLocks noGrp="1"/>
          </p:cNvSpPr>
          <p:nvPr>
            <p:ph type="title"/>
          </p:nvPr>
        </p:nvSpPr>
        <p:spPr>
          <a:xfrm>
            <a:off x="630238" y="365125"/>
            <a:ext cx="78867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5B2ED43-4F0A-4525-BF86-D82205ADE6E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4" name="Platshållare för innehåll 3">
            <a:extLst>
              <a:ext uri="{FF2B5EF4-FFF2-40B4-BE49-F238E27FC236}">
                <a16:creationId xmlns:a16="http://schemas.microsoft.com/office/drawing/2014/main" id="{BD96DDE1-0EA0-441F-885F-2ED8EA334455}"/>
              </a:ext>
            </a:extLst>
          </p:cNvPr>
          <p:cNvSpPr>
            <a:spLocks noGrp="1"/>
          </p:cNvSpPr>
          <p:nvPr>
            <p:ph sz="half" idx="2"/>
          </p:nvPr>
        </p:nvSpPr>
        <p:spPr>
          <a:xfrm>
            <a:off x="630238" y="2505075"/>
            <a:ext cx="3868737" cy="3264185"/>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90AB50AD-CC21-4D5F-BA43-3525C0B06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Redigera format för bakgrundstext</a:t>
            </a:r>
          </a:p>
        </p:txBody>
      </p:sp>
      <p:sp>
        <p:nvSpPr>
          <p:cNvPr id="6" name="Platshållare för innehåll 5">
            <a:extLst>
              <a:ext uri="{FF2B5EF4-FFF2-40B4-BE49-F238E27FC236}">
                <a16:creationId xmlns:a16="http://schemas.microsoft.com/office/drawing/2014/main" id="{6B834F09-34CA-454C-A91B-5DD749714B8D}"/>
              </a:ext>
            </a:extLst>
          </p:cNvPr>
          <p:cNvSpPr>
            <a:spLocks noGrp="1"/>
          </p:cNvSpPr>
          <p:nvPr>
            <p:ph sz="quarter" idx="4"/>
          </p:nvPr>
        </p:nvSpPr>
        <p:spPr>
          <a:xfrm>
            <a:off x="4629150" y="2505075"/>
            <a:ext cx="3887788" cy="3264185"/>
          </a:xfrm>
        </p:spPr>
        <p:txBody>
          <a:body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EDB85BA5-79A8-46AE-BB6A-E7C6A9E970E9}"/>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8" name="Platshållare för sidfot 7">
            <a:extLst>
              <a:ext uri="{FF2B5EF4-FFF2-40B4-BE49-F238E27FC236}">
                <a16:creationId xmlns:a16="http://schemas.microsoft.com/office/drawing/2014/main" id="{1BF6E536-68D4-41FC-921F-C758A81877D1}"/>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24893A74-D285-4133-8BF5-1EE05980C969}"/>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74718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D1B95B2-9A78-4F1D-A3DC-E5EE028F075C}"/>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C7C2FA53-CDD6-4739-8AA2-91D6073B42B8}"/>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4" name="Platshållare för sidfot 3">
            <a:extLst>
              <a:ext uri="{FF2B5EF4-FFF2-40B4-BE49-F238E27FC236}">
                <a16:creationId xmlns:a16="http://schemas.microsoft.com/office/drawing/2014/main" id="{7D0020B0-A7B3-43AD-A21C-0019F8586D0E}"/>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2C132738-7316-4EC8-924B-026FBC47CAAE}"/>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29208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51FE6686-3756-4F42-9E4C-290557678345}"/>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3" name="Platshållare för sidfot 2">
            <a:extLst>
              <a:ext uri="{FF2B5EF4-FFF2-40B4-BE49-F238E27FC236}">
                <a16:creationId xmlns:a16="http://schemas.microsoft.com/office/drawing/2014/main" id="{58F1B44A-5A9B-4F8F-A883-B81237935776}"/>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F579FB60-D273-45FD-BA33-435E27C9E8C3}"/>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401249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CDA271-325B-4EFF-8C23-81F098C60A12}"/>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1BBB679C-C57E-4F61-999C-C8C20E8185B5}"/>
              </a:ext>
            </a:extLst>
          </p:cNvPr>
          <p:cNvSpPr>
            <a:spLocks noGrp="1"/>
          </p:cNvSpPr>
          <p:nvPr>
            <p:ph idx="1"/>
          </p:nvPr>
        </p:nvSpPr>
        <p:spPr>
          <a:xfrm>
            <a:off x="3887788" y="987425"/>
            <a:ext cx="4629150" cy="4781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3A768C22-BB1C-4419-A419-ECF075274D7B}"/>
              </a:ext>
            </a:extLst>
          </p:cNvPr>
          <p:cNvSpPr>
            <a:spLocks noGrp="1"/>
          </p:cNvSpPr>
          <p:nvPr>
            <p:ph type="body" sz="half" idx="2"/>
          </p:nvPr>
        </p:nvSpPr>
        <p:spPr>
          <a:xfrm>
            <a:off x="630238" y="2057400"/>
            <a:ext cx="2949575" cy="37118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a:extLst>
              <a:ext uri="{FF2B5EF4-FFF2-40B4-BE49-F238E27FC236}">
                <a16:creationId xmlns:a16="http://schemas.microsoft.com/office/drawing/2014/main" id="{930C963B-E924-47A2-9899-2172B89FE385}"/>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6" name="Platshållare för sidfot 5">
            <a:extLst>
              <a:ext uri="{FF2B5EF4-FFF2-40B4-BE49-F238E27FC236}">
                <a16:creationId xmlns:a16="http://schemas.microsoft.com/office/drawing/2014/main" id="{748F3EC3-6591-4425-825A-DA05B27AB242}"/>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8268467B-57E6-48B6-BDF5-552543C040BE}"/>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415305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A9931CA-0FF8-4E57-A326-AB790B1D7B3C}"/>
              </a:ext>
            </a:extLst>
          </p:cNvPr>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782DE0DB-8C53-40C9-AD68-42C49AD5F9AD}"/>
              </a:ext>
            </a:extLst>
          </p:cNvPr>
          <p:cNvSpPr>
            <a:spLocks noGrp="1"/>
          </p:cNvSpPr>
          <p:nvPr>
            <p:ph type="pic" idx="1"/>
          </p:nvPr>
        </p:nvSpPr>
        <p:spPr>
          <a:xfrm>
            <a:off x="3887788" y="987425"/>
            <a:ext cx="4629150" cy="478183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a:extLst>
              <a:ext uri="{FF2B5EF4-FFF2-40B4-BE49-F238E27FC236}">
                <a16:creationId xmlns:a16="http://schemas.microsoft.com/office/drawing/2014/main" id="{2D0E00B3-6BF2-41BA-8138-0677D8B6215C}"/>
              </a:ext>
            </a:extLst>
          </p:cNvPr>
          <p:cNvSpPr>
            <a:spLocks noGrp="1"/>
          </p:cNvSpPr>
          <p:nvPr>
            <p:ph type="body" sz="half" idx="2"/>
          </p:nvPr>
        </p:nvSpPr>
        <p:spPr>
          <a:xfrm>
            <a:off x="630238" y="2057400"/>
            <a:ext cx="2949575" cy="37118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Redigera format för bakgrundstext</a:t>
            </a:r>
          </a:p>
        </p:txBody>
      </p:sp>
      <p:sp>
        <p:nvSpPr>
          <p:cNvPr id="5" name="Platshållare för datum 4">
            <a:extLst>
              <a:ext uri="{FF2B5EF4-FFF2-40B4-BE49-F238E27FC236}">
                <a16:creationId xmlns:a16="http://schemas.microsoft.com/office/drawing/2014/main" id="{30EC4CED-3DC3-4726-B937-DB756D4DDF42}"/>
              </a:ext>
            </a:extLst>
          </p:cNvPr>
          <p:cNvSpPr>
            <a:spLocks noGrp="1"/>
          </p:cNvSpPr>
          <p:nvPr>
            <p:ph type="dt" sz="half" idx="10"/>
          </p:nvPr>
        </p:nvSpPr>
        <p:spPr/>
        <p:txBody>
          <a:bodyPr/>
          <a:lstStyle/>
          <a:p>
            <a:fld id="{44259AB9-3A8A-4DBA-A8D0-746D6C262974}" type="datetimeFigureOut">
              <a:rPr lang="sv-SE" smtClean="0"/>
              <a:pPr/>
              <a:t>2018-05-29</a:t>
            </a:fld>
            <a:endParaRPr lang="sv-SE" dirty="0"/>
          </a:p>
        </p:txBody>
      </p:sp>
      <p:sp>
        <p:nvSpPr>
          <p:cNvPr id="6" name="Platshållare för sidfot 5">
            <a:extLst>
              <a:ext uri="{FF2B5EF4-FFF2-40B4-BE49-F238E27FC236}">
                <a16:creationId xmlns:a16="http://schemas.microsoft.com/office/drawing/2014/main" id="{7B54C9CB-32CA-47E1-B8FB-3E20C22467B2}"/>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11E24CFA-5311-49A5-91BF-3D17CA9253CD}"/>
              </a:ext>
            </a:extLst>
          </p:cNvPr>
          <p:cNvSpPr>
            <a:spLocks noGrp="1"/>
          </p:cNvSpPr>
          <p:nvPr>
            <p:ph type="sldNum" sz="quarter" idx="12"/>
          </p:nvPr>
        </p:nvSpPr>
        <p:spPr/>
        <p:txBody>
          <a:bodyPr/>
          <a:lstStyle/>
          <a:p>
            <a:fld id="{5F55F4C1-B0BB-4676-B97B-3664123F272F}" type="slidenum">
              <a:rPr lang="sv-SE" smtClean="0"/>
              <a:pPr/>
              <a:t>‹#›</a:t>
            </a:fld>
            <a:endParaRPr lang="sv-SE"/>
          </a:p>
        </p:txBody>
      </p:sp>
    </p:spTree>
    <p:extLst>
      <p:ext uri="{BB962C8B-B14F-4D97-AF65-F5344CB8AC3E}">
        <p14:creationId xmlns:p14="http://schemas.microsoft.com/office/powerpoint/2010/main" val="45862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51B8CE0-C072-4666-BDFE-2AF9482AE2EC}"/>
              </a:ext>
            </a:extLst>
          </p:cNvPr>
          <p:cNvCxnSpPr/>
          <p:nvPr/>
        </p:nvCxnSpPr>
        <p:spPr>
          <a:xfrm>
            <a:off x="714375" y="6072188"/>
            <a:ext cx="7643813" cy="1587"/>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97283" name="Title Placeholder 1">
            <a:extLst>
              <a:ext uri="{FF2B5EF4-FFF2-40B4-BE49-F238E27FC236}">
                <a16:creationId xmlns:a16="http://schemas.microsoft.com/office/drawing/2014/main" id="{7B2C1375-E133-4667-881B-F12D20FB4084}"/>
              </a:ext>
            </a:extLst>
          </p:cNvPr>
          <p:cNvSpPr>
            <a:spLocks noGrp="1"/>
          </p:cNvSpPr>
          <p:nvPr>
            <p:ph type="title"/>
          </p:nvPr>
        </p:nvSpPr>
        <p:spPr bwMode="auto">
          <a:xfrm>
            <a:off x="704850" y="806450"/>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v-SE" altLang="sv-SE"/>
              <a:t>Klicka här för att ändra format</a:t>
            </a:r>
            <a:endParaRPr lang="en-US" altLang="sv-SE"/>
          </a:p>
        </p:txBody>
      </p:sp>
      <p:sp>
        <p:nvSpPr>
          <p:cNvPr id="97284" name="Text Placeholder 2">
            <a:extLst>
              <a:ext uri="{FF2B5EF4-FFF2-40B4-BE49-F238E27FC236}">
                <a16:creationId xmlns:a16="http://schemas.microsoft.com/office/drawing/2014/main" id="{E7FF8AE3-D6F8-46A6-9679-9FBEA2CA16B8}"/>
              </a:ext>
            </a:extLst>
          </p:cNvPr>
          <p:cNvSpPr>
            <a:spLocks noGrp="1"/>
          </p:cNvSpPr>
          <p:nvPr>
            <p:ph type="body" idx="1"/>
          </p:nvPr>
        </p:nvSpPr>
        <p:spPr bwMode="auto">
          <a:xfrm>
            <a:off x="706438" y="1651000"/>
            <a:ext cx="7658100" cy="411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v-SE" altLang="sv-SE"/>
              <a:t>Redigera format för bakgrundstext</a:t>
            </a:r>
          </a:p>
          <a:p>
            <a:pPr lvl="1"/>
            <a:r>
              <a:rPr lang="sv-SE" altLang="sv-SE"/>
              <a:t>Nivå två</a:t>
            </a:r>
          </a:p>
          <a:p>
            <a:pPr lvl="2"/>
            <a:r>
              <a:rPr lang="sv-SE" altLang="sv-SE"/>
              <a:t>Nivå tre</a:t>
            </a:r>
          </a:p>
          <a:p>
            <a:pPr lvl="3"/>
            <a:r>
              <a:rPr lang="sv-SE" altLang="sv-SE"/>
              <a:t>Nivå fyra</a:t>
            </a:r>
          </a:p>
          <a:p>
            <a:pPr lvl="4"/>
            <a:r>
              <a:rPr lang="sv-SE" altLang="sv-SE"/>
              <a:t>Nivå fem</a:t>
            </a:r>
            <a:endParaRPr lang="en-US" altLang="sv-SE"/>
          </a:p>
        </p:txBody>
      </p:sp>
      <p:pic>
        <p:nvPicPr>
          <p:cNvPr id="97286" name="Picture 6" descr="090323_Lnu_Symbol">
            <a:extLst>
              <a:ext uri="{FF2B5EF4-FFF2-40B4-BE49-F238E27FC236}">
                <a16:creationId xmlns:a16="http://schemas.microsoft.com/office/drawing/2014/main" id="{E1446981-1BDE-43B8-B5A7-85BC57B03D3D}"/>
              </a:ext>
            </a:extLst>
          </p:cNvPr>
          <p:cNvPicPr>
            <a:picLocks noChangeAspect="1" noChangeArrowheads="1"/>
          </p:cNvPicPr>
          <p:nvPr/>
        </p:nvPicPr>
        <p:blipFill>
          <a:blip r:embed="rId14" cstate="hqprint">
            <a:extLst>
              <a:ext uri="{28A0092B-C50C-407E-A947-70E740481C1C}">
                <a14:useLocalDpi xmlns:a14="http://schemas.microsoft.com/office/drawing/2010/main" val="0"/>
              </a:ext>
            </a:extLst>
          </a:blip>
          <a:srcRect/>
          <a:stretch>
            <a:fillRect/>
          </a:stretch>
        </p:blipFill>
        <p:spPr bwMode="auto">
          <a:xfrm>
            <a:off x="8128000" y="6207125"/>
            <a:ext cx="2492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1" name="Picture 11" descr="090323_Lnu_Wordmark_Eng_transparent">
            <a:extLst>
              <a:ext uri="{FF2B5EF4-FFF2-40B4-BE49-F238E27FC236}">
                <a16:creationId xmlns:a16="http://schemas.microsoft.com/office/drawing/2014/main" id="{2602EFC7-D716-45F2-8B3E-0ACA6665AA06}"/>
              </a:ext>
            </a:extLst>
          </p:cNvPr>
          <p:cNvPicPr>
            <a:picLocks noChangeAspect="1" noChangeArrowheads="1"/>
          </p:cNvPicPr>
          <p:nvPr/>
        </p:nvPicPr>
        <p:blipFill>
          <a:blip r:embed="rId15" cstate="hqprint">
            <a:extLst>
              <a:ext uri="{28A0092B-C50C-407E-A947-70E740481C1C}">
                <a14:useLocalDpi xmlns:a14="http://schemas.microsoft.com/office/drawing/2010/main" val="0"/>
              </a:ext>
            </a:extLst>
          </a:blip>
          <a:srcRect/>
          <a:stretch>
            <a:fillRect/>
          </a:stretch>
        </p:blipFill>
        <p:spPr bwMode="auto">
          <a:xfrm>
            <a:off x="717550" y="6300788"/>
            <a:ext cx="2643188" cy="303212"/>
          </a:xfrm>
          <a:prstGeom prst="rect">
            <a:avLst/>
          </a:prstGeom>
          <a:noFill/>
          <a:extLst>
            <a:ext uri="{909E8E84-426E-40DD-AFC4-6F175D3DCCD1}">
              <a14:hiddenFill xmlns:a14="http://schemas.microsoft.com/office/drawing/2010/main">
                <a:solidFill>
                  <a:srgbClr val="FFFFFF"/>
                </a:solidFill>
              </a14:hiddenFill>
            </a:ext>
          </a:extLst>
        </p:spPr>
      </p:pic>
      <p:sp>
        <p:nvSpPr>
          <p:cNvPr id="2" name="Platshållare för datum 1">
            <a:extLst>
              <a:ext uri="{FF2B5EF4-FFF2-40B4-BE49-F238E27FC236}">
                <a16:creationId xmlns:a16="http://schemas.microsoft.com/office/drawing/2014/main" id="{8C782AAF-F61D-4ACF-AEEE-FDB4ADEE7691}"/>
              </a:ext>
            </a:extLst>
          </p:cNvPr>
          <p:cNvSpPr>
            <a:spLocks noGrp="1"/>
          </p:cNvSpPr>
          <p:nvPr>
            <p:ph type="dt" sz="half" idx="2"/>
          </p:nvPr>
        </p:nvSpPr>
        <p:spPr>
          <a:xfrm>
            <a:off x="714374" y="5769260"/>
            <a:ext cx="1971675" cy="31503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44259AB9-3A8A-4DBA-A8D0-746D6C262974}" type="datetimeFigureOut">
              <a:rPr lang="sv-SE" smtClean="0"/>
              <a:pPr/>
              <a:t>2018-05-29</a:t>
            </a:fld>
            <a:endParaRPr lang="sv-SE" dirty="0"/>
          </a:p>
        </p:txBody>
      </p:sp>
      <p:sp>
        <p:nvSpPr>
          <p:cNvPr id="3" name="Platshållare för sidfot 2">
            <a:extLst>
              <a:ext uri="{FF2B5EF4-FFF2-40B4-BE49-F238E27FC236}">
                <a16:creationId xmlns:a16="http://schemas.microsoft.com/office/drawing/2014/main" id="{A5C326BD-7D8E-4048-BDC3-67E24E665C55}"/>
              </a:ext>
            </a:extLst>
          </p:cNvPr>
          <p:cNvSpPr>
            <a:spLocks noGrp="1"/>
          </p:cNvSpPr>
          <p:nvPr>
            <p:ph type="ftr" sz="quarter" idx="3"/>
          </p:nvPr>
        </p:nvSpPr>
        <p:spPr>
          <a:xfrm>
            <a:off x="3028950" y="5769260"/>
            <a:ext cx="3086100" cy="31503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sv-SE"/>
          </a:p>
        </p:txBody>
      </p:sp>
      <p:sp>
        <p:nvSpPr>
          <p:cNvPr id="4" name="Platshållare för bildnummer 3">
            <a:extLst>
              <a:ext uri="{FF2B5EF4-FFF2-40B4-BE49-F238E27FC236}">
                <a16:creationId xmlns:a16="http://schemas.microsoft.com/office/drawing/2014/main" id="{B67E55B5-DDAD-43B4-A2DE-574218D5103C}"/>
              </a:ext>
            </a:extLst>
          </p:cNvPr>
          <p:cNvSpPr>
            <a:spLocks noGrp="1"/>
          </p:cNvSpPr>
          <p:nvPr>
            <p:ph type="sldNum" sz="quarter" idx="4"/>
          </p:nvPr>
        </p:nvSpPr>
        <p:spPr>
          <a:xfrm>
            <a:off x="6457950" y="5769260"/>
            <a:ext cx="1906588" cy="31503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5F55F4C1-B0BB-4676-B97B-3664123F272F}"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3" name="Title Placeholder 1">
            <a:extLst>
              <a:ext uri="{FF2B5EF4-FFF2-40B4-BE49-F238E27FC236}">
                <a16:creationId xmlns:a16="http://schemas.microsoft.com/office/drawing/2014/main" id="{7B2C1375-E133-4667-881B-F12D20FB4084}"/>
              </a:ext>
            </a:extLst>
          </p:cNvPr>
          <p:cNvSpPr>
            <a:spLocks noGrp="1"/>
          </p:cNvSpPr>
          <p:nvPr>
            <p:ph type="title"/>
          </p:nvPr>
        </p:nvSpPr>
        <p:spPr bwMode="auto">
          <a:xfrm>
            <a:off x="704850" y="806450"/>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sv-SE"/>
              <a:t>Click to edit Master title style</a:t>
            </a:r>
          </a:p>
        </p:txBody>
      </p:sp>
      <p:sp>
        <p:nvSpPr>
          <p:cNvPr id="97284" name="Text Placeholder 2">
            <a:extLst>
              <a:ext uri="{FF2B5EF4-FFF2-40B4-BE49-F238E27FC236}">
                <a16:creationId xmlns:a16="http://schemas.microsoft.com/office/drawing/2014/main" id="{E7FF8AE3-D6F8-46A6-9679-9FBEA2CA16B8}"/>
              </a:ext>
            </a:extLst>
          </p:cNvPr>
          <p:cNvSpPr>
            <a:spLocks noGrp="1"/>
          </p:cNvSpPr>
          <p:nvPr>
            <p:ph type="body" idx="1"/>
          </p:nvPr>
        </p:nvSpPr>
        <p:spPr bwMode="auto">
          <a:xfrm>
            <a:off x="706438" y="1651000"/>
            <a:ext cx="7658100" cy="456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sv-SE"/>
              <a:t>Click to edit Master text styles</a:t>
            </a:r>
          </a:p>
          <a:p>
            <a:pPr lvl="1"/>
            <a:r>
              <a:rPr lang="en-US" altLang="sv-SE"/>
              <a:t>Second level</a:t>
            </a:r>
          </a:p>
          <a:p>
            <a:pPr lvl="2"/>
            <a:r>
              <a:rPr lang="en-US" altLang="sv-SE"/>
              <a:t>Third level</a:t>
            </a:r>
          </a:p>
          <a:p>
            <a:pPr lvl="3"/>
            <a:r>
              <a:rPr lang="en-US" altLang="sv-SE"/>
              <a:t>Fourth level</a:t>
            </a:r>
          </a:p>
          <a:p>
            <a:pPr lvl="4"/>
            <a:r>
              <a:rPr lang="en-US" altLang="sv-SE"/>
              <a:t>Fifth level</a:t>
            </a:r>
          </a:p>
        </p:txBody>
      </p:sp>
      <p:sp>
        <p:nvSpPr>
          <p:cNvPr id="2" name="Platshållare för datum 1">
            <a:extLst>
              <a:ext uri="{FF2B5EF4-FFF2-40B4-BE49-F238E27FC236}">
                <a16:creationId xmlns:a16="http://schemas.microsoft.com/office/drawing/2014/main" id="{8C782AAF-F61D-4ACF-AEEE-FDB4ADEE7691}"/>
              </a:ext>
            </a:extLst>
          </p:cNvPr>
          <p:cNvSpPr>
            <a:spLocks noGrp="1"/>
          </p:cNvSpPr>
          <p:nvPr>
            <p:ph type="dt" sz="half" idx="2"/>
          </p:nvPr>
        </p:nvSpPr>
        <p:spPr>
          <a:xfrm>
            <a:off x="714374" y="6219310"/>
            <a:ext cx="1971675" cy="31503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44259AB9-3A8A-4DBA-A8D0-746D6C262974}" type="datetimeFigureOut">
              <a:rPr lang="sv-SE" smtClean="0"/>
              <a:pPr/>
              <a:t>2018-05-29</a:t>
            </a:fld>
            <a:endParaRPr lang="sv-SE" dirty="0"/>
          </a:p>
        </p:txBody>
      </p:sp>
      <p:sp>
        <p:nvSpPr>
          <p:cNvPr id="3" name="Platshållare för sidfot 2">
            <a:extLst>
              <a:ext uri="{FF2B5EF4-FFF2-40B4-BE49-F238E27FC236}">
                <a16:creationId xmlns:a16="http://schemas.microsoft.com/office/drawing/2014/main" id="{A5C326BD-7D8E-4048-BDC3-67E24E665C55}"/>
              </a:ext>
            </a:extLst>
          </p:cNvPr>
          <p:cNvSpPr>
            <a:spLocks noGrp="1"/>
          </p:cNvSpPr>
          <p:nvPr>
            <p:ph type="ftr" sz="quarter" idx="3"/>
          </p:nvPr>
        </p:nvSpPr>
        <p:spPr>
          <a:xfrm>
            <a:off x="3028950" y="6219310"/>
            <a:ext cx="3086100" cy="31503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sv-SE"/>
          </a:p>
        </p:txBody>
      </p:sp>
      <p:sp>
        <p:nvSpPr>
          <p:cNvPr id="4" name="Platshållare för bildnummer 3">
            <a:extLst>
              <a:ext uri="{FF2B5EF4-FFF2-40B4-BE49-F238E27FC236}">
                <a16:creationId xmlns:a16="http://schemas.microsoft.com/office/drawing/2014/main" id="{B67E55B5-DDAD-43B4-A2DE-574218D5103C}"/>
              </a:ext>
            </a:extLst>
          </p:cNvPr>
          <p:cNvSpPr>
            <a:spLocks noGrp="1"/>
          </p:cNvSpPr>
          <p:nvPr>
            <p:ph type="sldNum" sz="quarter" idx="4"/>
          </p:nvPr>
        </p:nvSpPr>
        <p:spPr>
          <a:xfrm>
            <a:off x="6457950" y="6219310"/>
            <a:ext cx="1906588" cy="315035"/>
          </a:xfrm>
          <a:prstGeom prst="rect">
            <a:avLst/>
          </a:prstGeom>
        </p:spPr>
        <p:txBody>
          <a:bodyPr vert="horz" lIns="91440" tIns="45720" rIns="91440" bIns="45720" rtlCol="0" anchor="ctr"/>
          <a:lstStyle>
            <a:lvl1pPr algn="r">
              <a:defRPr sz="1200">
                <a:solidFill>
                  <a:schemeClr val="tx1">
                    <a:tint val="75000"/>
                  </a:schemeClr>
                </a:solidFill>
                <a:latin typeface="+mj-lt"/>
              </a:defRPr>
            </a:lvl1pPr>
          </a:lstStyle>
          <a:p>
            <a:fld id="{5F55F4C1-B0BB-4676-B97B-3664123F272F}" type="slidenum">
              <a:rPr lang="sv-SE" smtClean="0"/>
              <a:pPr/>
              <a:t>‹#›</a:t>
            </a:fld>
            <a:endParaRPr lang="sv-SE" dirty="0"/>
          </a:p>
        </p:txBody>
      </p:sp>
    </p:spTree>
    <p:extLst>
      <p:ext uri="{BB962C8B-B14F-4D97-AF65-F5344CB8AC3E}">
        <p14:creationId xmlns:p14="http://schemas.microsoft.com/office/powerpoint/2010/main" val="238656492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0" fontAlgn="base" hangingPunct="0">
        <a:lnSpc>
          <a:spcPts val="2700"/>
        </a:lnSpc>
        <a:spcBef>
          <a:spcPct val="0"/>
        </a:spcBef>
        <a:spcAft>
          <a:spcPct val="0"/>
        </a:spcAft>
        <a:defRPr sz="2700" kern="1200">
          <a:solidFill>
            <a:schemeClr val="tx1"/>
          </a:solidFill>
          <a:latin typeface="+mj-lt"/>
          <a:ea typeface="+mj-ea"/>
          <a:cs typeface="+mj-cs"/>
        </a:defRPr>
      </a:lvl1pPr>
      <a:lvl2pPr algn="l" rtl="0" eaLnBrk="0" fontAlgn="base" hangingPunct="0">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0" fontAlgn="base" hangingPunct="0">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0" fontAlgn="base" hangingPunct="0">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0" fontAlgn="base" hangingPunct="0">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0" fontAlgn="base" hangingPunct="0">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0" fontAlgn="base" hangingPunct="0">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0" fontAlgn="base" hangingPunct="0">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0" fontAlgn="base" hangingPunct="0">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000"/>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CA158B-1E8F-4660-8F06-7CCFB17CBFED}"/>
              </a:ext>
            </a:extLst>
          </p:cNvPr>
          <p:cNvSpPr>
            <a:spLocks noGrp="1"/>
          </p:cNvSpPr>
          <p:nvPr>
            <p:ph type="ctrTitle"/>
          </p:nvPr>
        </p:nvSpPr>
        <p:spPr>
          <a:xfrm>
            <a:off x="685800" y="1449388"/>
            <a:ext cx="7772400" cy="2843708"/>
          </a:xfrm>
        </p:spPr>
        <p:txBody>
          <a:bodyPr/>
          <a:lstStyle/>
          <a:p>
            <a:r>
              <a:rPr lang="en-US" sz="6000" dirty="0"/>
              <a:t>Synchronization and data merging between iOS, server and database</a:t>
            </a:r>
            <a:endParaRPr lang="sv-SE" sz="6000" dirty="0"/>
          </a:p>
        </p:txBody>
      </p:sp>
      <p:sp>
        <p:nvSpPr>
          <p:cNvPr id="3" name="Underrubrik 2">
            <a:extLst>
              <a:ext uri="{FF2B5EF4-FFF2-40B4-BE49-F238E27FC236}">
                <a16:creationId xmlns:a16="http://schemas.microsoft.com/office/drawing/2014/main" id="{B405B10C-6C79-485E-8B81-4456587182EE}"/>
              </a:ext>
            </a:extLst>
          </p:cNvPr>
          <p:cNvSpPr>
            <a:spLocks noGrp="1"/>
          </p:cNvSpPr>
          <p:nvPr>
            <p:ph type="subTitle" idx="1"/>
          </p:nvPr>
        </p:nvSpPr>
        <p:spPr>
          <a:xfrm>
            <a:off x="685800" y="4293096"/>
            <a:ext cx="6400800" cy="864096"/>
          </a:xfrm>
        </p:spPr>
        <p:txBody>
          <a:bodyPr/>
          <a:lstStyle/>
          <a:p>
            <a:pPr algn="l"/>
            <a:r>
              <a:rPr lang="en-US" dirty="0"/>
              <a:t>A solution for setup of synchronized offline capable </a:t>
            </a:r>
            <a:r>
              <a:rPr lang="en-US" b="1" dirty="0"/>
              <a:t>crud</a:t>
            </a:r>
            <a:r>
              <a:rPr lang="en-US" dirty="0"/>
              <a:t> functionality </a:t>
            </a:r>
          </a:p>
          <a:p>
            <a:pPr algn="l"/>
            <a:endParaRPr lang="sv-SE" dirty="0"/>
          </a:p>
        </p:txBody>
      </p:sp>
      <p:sp>
        <p:nvSpPr>
          <p:cNvPr id="4" name="Underrubrik 2">
            <a:extLst>
              <a:ext uri="{FF2B5EF4-FFF2-40B4-BE49-F238E27FC236}">
                <a16:creationId xmlns:a16="http://schemas.microsoft.com/office/drawing/2014/main" id="{2B8AF2AE-70DC-4812-A317-8B718CFA57D6}"/>
              </a:ext>
            </a:extLst>
          </p:cNvPr>
          <p:cNvSpPr txBox="1">
            <a:spLocks/>
          </p:cNvSpPr>
          <p:nvPr/>
        </p:nvSpPr>
        <p:spPr bwMode="auto">
          <a:xfrm>
            <a:off x="5868144" y="5849838"/>
            <a:ext cx="6400800"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200" dirty="0"/>
              <a:t>Mikael Melander  </a:t>
            </a:r>
            <a:r>
              <a:rPr lang="en-GB" sz="1200" dirty="0"/>
              <a:t>Degree project 2018</a:t>
            </a:r>
          </a:p>
          <a:p>
            <a:pPr algn="l"/>
            <a:endParaRPr lang="en-US" sz="1200" dirty="0"/>
          </a:p>
          <a:p>
            <a:pPr algn="l"/>
            <a:endParaRPr lang="sv-SE" sz="1200" dirty="0"/>
          </a:p>
        </p:txBody>
      </p:sp>
    </p:spTree>
    <p:extLst>
      <p:ext uri="{BB962C8B-B14F-4D97-AF65-F5344CB8AC3E}">
        <p14:creationId xmlns:p14="http://schemas.microsoft.com/office/powerpoint/2010/main" val="311816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AF0C6EB-97E3-4DE3-8CD5-D50972DCAFE7}"/>
              </a:ext>
            </a:extLst>
          </p:cNvPr>
          <p:cNvSpPr>
            <a:spLocks noGrp="1"/>
          </p:cNvSpPr>
          <p:nvPr>
            <p:ph type="title"/>
          </p:nvPr>
        </p:nvSpPr>
        <p:spPr/>
        <p:txBody>
          <a:bodyPr/>
          <a:lstStyle/>
          <a:p>
            <a:r>
              <a:rPr lang="sv-SE" dirty="0"/>
              <a:t>Implementation: Server</a:t>
            </a:r>
            <a:endParaRPr lang="en-GB" dirty="0"/>
          </a:p>
        </p:txBody>
      </p:sp>
      <p:sp>
        <p:nvSpPr>
          <p:cNvPr id="3" name="Platshållare för innehåll 2">
            <a:extLst>
              <a:ext uri="{FF2B5EF4-FFF2-40B4-BE49-F238E27FC236}">
                <a16:creationId xmlns:a16="http://schemas.microsoft.com/office/drawing/2014/main" id="{1E4DC259-00C1-4132-83F1-37AEFD60F6B1}"/>
              </a:ext>
            </a:extLst>
          </p:cNvPr>
          <p:cNvSpPr>
            <a:spLocks noGrp="1"/>
          </p:cNvSpPr>
          <p:nvPr>
            <p:ph sz="half" idx="1"/>
          </p:nvPr>
        </p:nvSpPr>
        <p:spPr>
          <a:xfrm>
            <a:off x="704850" y="1562100"/>
            <a:ext cx="3752850" cy="4118260"/>
          </a:xfrm>
        </p:spPr>
        <p:txBody>
          <a:bodyPr/>
          <a:lstStyle/>
          <a:p>
            <a:pPr>
              <a:buFont typeface="Arial" panose="020B0604020202020204" pitchFamily="34" charset="0"/>
              <a:buChar char="•"/>
            </a:pPr>
            <a:r>
              <a:rPr lang="en-US" dirty="0"/>
              <a:t>Provides</a:t>
            </a:r>
          </a:p>
          <a:p>
            <a:pPr lvl="1"/>
            <a:r>
              <a:rPr lang="en-US" sz="1500" dirty="0" err="1"/>
              <a:t>RESTApi</a:t>
            </a:r>
            <a:endParaRPr lang="en-US" sz="1500" dirty="0"/>
          </a:p>
          <a:p>
            <a:pPr lvl="2"/>
            <a:r>
              <a:rPr lang="en-US" sz="1350" dirty="0"/>
              <a:t>Online database</a:t>
            </a:r>
          </a:p>
          <a:p>
            <a:pPr lvl="3"/>
            <a:r>
              <a:rPr lang="en-US" sz="1200" b="1" dirty="0"/>
              <a:t>Crud</a:t>
            </a:r>
            <a:r>
              <a:rPr lang="en-US" sz="1200" dirty="0"/>
              <a:t>, create, read, upload, delete</a:t>
            </a:r>
          </a:p>
          <a:p>
            <a:pPr lvl="1"/>
            <a:r>
              <a:rPr lang="en-US" sz="1500" dirty="0"/>
              <a:t>Merge rules</a:t>
            </a:r>
          </a:p>
          <a:p>
            <a:endParaRPr lang="en-GB" dirty="0"/>
          </a:p>
        </p:txBody>
      </p:sp>
    </p:spTree>
    <p:extLst>
      <p:ext uri="{BB962C8B-B14F-4D97-AF65-F5344CB8AC3E}">
        <p14:creationId xmlns:p14="http://schemas.microsoft.com/office/powerpoint/2010/main" val="352050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1E5E718-9A37-439A-953E-8406E7D7C019}"/>
              </a:ext>
            </a:extLst>
          </p:cNvPr>
          <p:cNvSpPr>
            <a:spLocks noGrp="1"/>
          </p:cNvSpPr>
          <p:nvPr>
            <p:ph type="title"/>
          </p:nvPr>
        </p:nvSpPr>
        <p:spPr/>
        <p:txBody>
          <a:bodyPr/>
          <a:lstStyle/>
          <a:p>
            <a:r>
              <a:rPr lang="sv-SE" dirty="0"/>
              <a:t>Implementation: </a:t>
            </a:r>
            <a:r>
              <a:rPr lang="sv-SE" dirty="0" err="1"/>
              <a:t>iOS</a:t>
            </a:r>
            <a:endParaRPr lang="en-GB" dirty="0"/>
          </a:p>
        </p:txBody>
      </p:sp>
      <p:sp>
        <p:nvSpPr>
          <p:cNvPr id="3" name="Platshållare för innehåll 2">
            <a:extLst>
              <a:ext uri="{FF2B5EF4-FFF2-40B4-BE49-F238E27FC236}">
                <a16:creationId xmlns:a16="http://schemas.microsoft.com/office/drawing/2014/main" id="{715C03DA-F392-46B2-8220-20495C363BDC}"/>
              </a:ext>
            </a:extLst>
          </p:cNvPr>
          <p:cNvSpPr txBox="1">
            <a:spLocks/>
          </p:cNvSpPr>
          <p:nvPr/>
        </p:nvSpPr>
        <p:spPr>
          <a:xfrm>
            <a:off x="704850" y="1562100"/>
            <a:ext cx="3658792" cy="28310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Provides</a:t>
            </a:r>
          </a:p>
          <a:p>
            <a:pPr lvl="1"/>
            <a:r>
              <a:rPr lang="en-US" sz="1500" dirty="0"/>
              <a:t>Implements data structure</a:t>
            </a:r>
          </a:p>
          <a:p>
            <a:pPr lvl="2"/>
            <a:r>
              <a:rPr lang="en-US" sz="1300" dirty="0" err="1"/>
              <a:t>createdAt</a:t>
            </a:r>
            <a:r>
              <a:rPr lang="en-US" sz="1300" dirty="0"/>
              <a:t>, </a:t>
            </a:r>
            <a:r>
              <a:rPr lang="en-US" sz="1300" dirty="0" err="1"/>
              <a:t>updatedAt</a:t>
            </a:r>
            <a:endParaRPr lang="en-US" sz="1300" dirty="0"/>
          </a:p>
          <a:p>
            <a:pPr lvl="1"/>
            <a:r>
              <a:rPr lang="en-US" sz="1500" dirty="0"/>
              <a:t>Local database</a:t>
            </a:r>
          </a:p>
          <a:p>
            <a:pPr lvl="2"/>
            <a:r>
              <a:rPr lang="en-US" sz="1350" b="1" dirty="0"/>
              <a:t>Crud</a:t>
            </a:r>
            <a:r>
              <a:rPr lang="en-US" sz="1350" dirty="0"/>
              <a:t>, create, read, upload, delete</a:t>
            </a:r>
          </a:p>
          <a:p>
            <a:pPr lvl="1"/>
            <a:r>
              <a:rPr lang="en-US" sz="1500" dirty="0"/>
              <a:t>Automatically sync changes</a:t>
            </a:r>
          </a:p>
          <a:p>
            <a:pPr marL="342900" lvl="1" indent="0">
              <a:buNone/>
            </a:pPr>
            <a:endParaRPr lang="en-US" sz="1500" dirty="0"/>
          </a:p>
        </p:txBody>
      </p:sp>
    </p:spTree>
    <p:extLst>
      <p:ext uri="{BB962C8B-B14F-4D97-AF65-F5344CB8AC3E}">
        <p14:creationId xmlns:p14="http://schemas.microsoft.com/office/powerpoint/2010/main" val="52246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350C97E-3B64-4800-9233-59EA9DD398E9}"/>
              </a:ext>
            </a:extLst>
          </p:cNvPr>
          <p:cNvSpPr>
            <a:spLocks noGrp="1"/>
          </p:cNvSpPr>
          <p:nvPr>
            <p:ph type="title"/>
          </p:nvPr>
        </p:nvSpPr>
        <p:spPr/>
        <p:txBody>
          <a:bodyPr/>
          <a:lstStyle/>
          <a:p>
            <a:r>
              <a:rPr lang="en-US" dirty="0"/>
              <a:t>Implementation overview</a:t>
            </a:r>
          </a:p>
        </p:txBody>
      </p:sp>
      <p:sp>
        <p:nvSpPr>
          <p:cNvPr id="5" name="Rubrik 1">
            <a:extLst>
              <a:ext uri="{FF2B5EF4-FFF2-40B4-BE49-F238E27FC236}">
                <a16:creationId xmlns:a16="http://schemas.microsoft.com/office/drawing/2014/main" id="{584133D2-95C4-4885-AF8F-84E2D114F7AE}"/>
              </a:ext>
            </a:extLst>
          </p:cNvPr>
          <p:cNvSpPr txBox="1">
            <a:spLocks/>
          </p:cNvSpPr>
          <p:nvPr/>
        </p:nvSpPr>
        <p:spPr bwMode="auto">
          <a:xfrm>
            <a:off x="704850" y="1562695"/>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r>
              <a:rPr lang="sv-SE" sz="2200" dirty="0"/>
              <a:t>Query data:</a:t>
            </a:r>
            <a:endParaRPr lang="en-US" sz="2200" dirty="0"/>
          </a:p>
        </p:txBody>
      </p:sp>
      <p:pic>
        <p:nvPicPr>
          <p:cNvPr id="4" name="Bildobjekt 3">
            <a:extLst>
              <a:ext uri="{FF2B5EF4-FFF2-40B4-BE49-F238E27FC236}">
                <a16:creationId xmlns:a16="http://schemas.microsoft.com/office/drawing/2014/main" id="{DD827039-2241-4B64-A735-A483E347F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562100"/>
            <a:ext cx="5723242" cy="4070276"/>
          </a:xfrm>
          <a:prstGeom prst="rect">
            <a:avLst/>
          </a:prstGeom>
        </p:spPr>
      </p:pic>
    </p:spTree>
    <p:extLst>
      <p:ext uri="{BB962C8B-B14F-4D97-AF65-F5344CB8AC3E}">
        <p14:creationId xmlns:p14="http://schemas.microsoft.com/office/powerpoint/2010/main" val="42848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350C97E-3B64-4800-9233-59EA9DD398E9}"/>
              </a:ext>
            </a:extLst>
          </p:cNvPr>
          <p:cNvSpPr>
            <a:spLocks noGrp="1"/>
          </p:cNvSpPr>
          <p:nvPr>
            <p:ph type="title"/>
          </p:nvPr>
        </p:nvSpPr>
        <p:spPr/>
        <p:txBody>
          <a:bodyPr/>
          <a:lstStyle/>
          <a:p>
            <a:r>
              <a:rPr lang="en-US" dirty="0"/>
              <a:t>Implementation overview</a:t>
            </a:r>
          </a:p>
        </p:txBody>
      </p:sp>
      <p:sp>
        <p:nvSpPr>
          <p:cNvPr id="5" name="Rubrik 1">
            <a:extLst>
              <a:ext uri="{FF2B5EF4-FFF2-40B4-BE49-F238E27FC236}">
                <a16:creationId xmlns:a16="http://schemas.microsoft.com/office/drawing/2014/main" id="{584133D2-95C4-4885-AF8F-84E2D114F7AE}"/>
              </a:ext>
            </a:extLst>
          </p:cNvPr>
          <p:cNvSpPr txBox="1">
            <a:spLocks/>
          </p:cNvSpPr>
          <p:nvPr/>
        </p:nvSpPr>
        <p:spPr bwMode="auto">
          <a:xfrm>
            <a:off x="704850" y="1562695"/>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r>
              <a:rPr lang="sv-SE" sz="2200" dirty="0"/>
              <a:t>Save data:</a:t>
            </a:r>
            <a:endParaRPr lang="en-US" sz="2200" dirty="0"/>
          </a:p>
        </p:txBody>
      </p:sp>
      <p:pic>
        <p:nvPicPr>
          <p:cNvPr id="6" name="Bildobjekt 5">
            <a:extLst>
              <a:ext uri="{FF2B5EF4-FFF2-40B4-BE49-F238E27FC236}">
                <a16:creationId xmlns:a16="http://schemas.microsoft.com/office/drawing/2014/main" id="{DD5DF908-79E1-4C7B-BDD2-020BC6B49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557913"/>
            <a:ext cx="5725008" cy="4003154"/>
          </a:xfrm>
          <a:prstGeom prst="rect">
            <a:avLst/>
          </a:prstGeom>
        </p:spPr>
      </p:pic>
    </p:spTree>
    <p:extLst>
      <p:ext uri="{BB962C8B-B14F-4D97-AF65-F5344CB8AC3E}">
        <p14:creationId xmlns:p14="http://schemas.microsoft.com/office/powerpoint/2010/main" val="46430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350C97E-3B64-4800-9233-59EA9DD398E9}"/>
              </a:ext>
            </a:extLst>
          </p:cNvPr>
          <p:cNvSpPr>
            <a:spLocks noGrp="1"/>
          </p:cNvSpPr>
          <p:nvPr>
            <p:ph type="title"/>
          </p:nvPr>
        </p:nvSpPr>
        <p:spPr/>
        <p:txBody>
          <a:bodyPr/>
          <a:lstStyle/>
          <a:p>
            <a:r>
              <a:rPr lang="en-US" dirty="0"/>
              <a:t>Implementation overview</a:t>
            </a:r>
          </a:p>
        </p:txBody>
      </p:sp>
      <p:sp>
        <p:nvSpPr>
          <p:cNvPr id="5" name="Rubrik 1">
            <a:extLst>
              <a:ext uri="{FF2B5EF4-FFF2-40B4-BE49-F238E27FC236}">
                <a16:creationId xmlns:a16="http://schemas.microsoft.com/office/drawing/2014/main" id="{584133D2-95C4-4885-AF8F-84E2D114F7AE}"/>
              </a:ext>
            </a:extLst>
          </p:cNvPr>
          <p:cNvSpPr txBox="1">
            <a:spLocks/>
          </p:cNvSpPr>
          <p:nvPr/>
        </p:nvSpPr>
        <p:spPr bwMode="auto">
          <a:xfrm>
            <a:off x="704850" y="1562695"/>
            <a:ext cx="2132354"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r>
              <a:rPr lang="en-US" sz="2200" dirty="0"/>
              <a:t>Update data:</a:t>
            </a:r>
          </a:p>
        </p:txBody>
      </p:sp>
      <p:pic>
        <p:nvPicPr>
          <p:cNvPr id="10" name="Bildobjekt 9">
            <a:extLst>
              <a:ext uri="{FF2B5EF4-FFF2-40B4-BE49-F238E27FC236}">
                <a16:creationId xmlns:a16="http://schemas.microsoft.com/office/drawing/2014/main" id="{5E3DD598-F34A-4D1C-B463-44B73A229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1484784"/>
            <a:ext cx="5006653" cy="4539655"/>
          </a:xfrm>
          <a:prstGeom prst="rect">
            <a:avLst/>
          </a:prstGeom>
        </p:spPr>
      </p:pic>
    </p:spTree>
    <p:extLst>
      <p:ext uri="{BB962C8B-B14F-4D97-AF65-F5344CB8AC3E}">
        <p14:creationId xmlns:p14="http://schemas.microsoft.com/office/powerpoint/2010/main" val="129110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350C97E-3B64-4800-9233-59EA9DD398E9}"/>
              </a:ext>
            </a:extLst>
          </p:cNvPr>
          <p:cNvSpPr>
            <a:spLocks noGrp="1"/>
          </p:cNvSpPr>
          <p:nvPr>
            <p:ph type="title"/>
          </p:nvPr>
        </p:nvSpPr>
        <p:spPr/>
        <p:txBody>
          <a:bodyPr/>
          <a:lstStyle/>
          <a:p>
            <a:r>
              <a:rPr lang="en-US" dirty="0"/>
              <a:t>Implementation overview</a:t>
            </a:r>
          </a:p>
        </p:txBody>
      </p:sp>
      <p:pic>
        <p:nvPicPr>
          <p:cNvPr id="6" name="Bildobjekt 5">
            <a:extLst>
              <a:ext uri="{FF2B5EF4-FFF2-40B4-BE49-F238E27FC236}">
                <a16:creationId xmlns:a16="http://schemas.microsoft.com/office/drawing/2014/main" id="{BF09CEF6-A585-488B-ACB8-002429F3E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237" y="2281237"/>
            <a:ext cx="3819525" cy="2295525"/>
          </a:xfrm>
          <a:prstGeom prst="rect">
            <a:avLst/>
          </a:prstGeom>
        </p:spPr>
      </p:pic>
    </p:spTree>
    <p:extLst>
      <p:ext uri="{BB962C8B-B14F-4D97-AF65-F5344CB8AC3E}">
        <p14:creationId xmlns:p14="http://schemas.microsoft.com/office/powerpoint/2010/main" val="401366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F92EEFF-4647-4CEE-9499-CAB2EAFADD36}"/>
              </a:ext>
            </a:extLst>
          </p:cNvPr>
          <p:cNvSpPr>
            <a:spLocks noGrp="1"/>
          </p:cNvSpPr>
          <p:nvPr>
            <p:ph type="title"/>
          </p:nvPr>
        </p:nvSpPr>
        <p:spPr/>
        <p:txBody>
          <a:bodyPr/>
          <a:lstStyle/>
          <a:p>
            <a:r>
              <a:rPr lang="sv-SE" dirty="0"/>
              <a:t>Implementation: </a:t>
            </a:r>
            <a:r>
              <a:rPr lang="sv-SE" dirty="0" err="1"/>
              <a:t>Merge</a:t>
            </a:r>
            <a:r>
              <a:rPr lang="sv-SE" dirty="0"/>
              <a:t> </a:t>
            </a:r>
            <a:r>
              <a:rPr lang="sv-SE" dirty="0" err="1"/>
              <a:t>rules</a:t>
            </a:r>
            <a:endParaRPr lang="en-GB" dirty="0"/>
          </a:p>
        </p:txBody>
      </p:sp>
      <p:sp>
        <p:nvSpPr>
          <p:cNvPr id="3" name="Platshållare för innehåll 2">
            <a:extLst>
              <a:ext uri="{FF2B5EF4-FFF2-40B4-BE49-F238E27FC236}">
                <a16:creationId xmlns:a16="http://schemas.microsoft.com/office/drawing/2014/main" id="{0F091CE5-962B-4800-A130-77C1DA1F53EF}"/>
              </a:ext>
            </a:extLst>
          </p:cNvPr>
          <p:cNvSpPr txBox="1">
            <a:spLocks/>
          </p:cNvSpPr>
          <p:nvPr/>
        </p:nvSpPr>
        <p:spPr>
          <a:xfrm>
            <a:off x="4457700" y="1562100"/>
            <a:ext cx="3658792" cy="28310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a:t>Provides</a:t>
            </a:r>
          </a:p>
          <a:p>
            <a:pPr lvl="1"/>
            <a:r>
              <a:rPr lang="en-US" sz="1500" dirty="0"/>
              <a:t>Use of merge rules</a:t>
            </a:r>
          </a:p>
          <a:p>
            <a:pPr lvl="1"/>
            <a:r>
              <a:rPr lang="en-US" sz="1500" dirty="0"/>
              <a:t>Implementation for new rules</a:t>
            </a:r>
          </a:p>
        </p:txBody>
      </p:sp>
      <p:sp>
        <p:nvSpPr>
          <p:cNvPr id="5" name="Platshållare för innehåll 2">
            <a:extLst>
              <a:ext uri="{FF2B5EF4-FFF2-40B4-BE49-F238E27FC236}">
                <a16:creationId xmlns:a16="http://schemas.microsoft.com/office/drawing/2014/main" id="{17386076-897D-486A-B85D-13319F31F2F0}"/>
              </a:ext>
            </a:extLst>
          </p:cNvPr>
          <p:cNvSpPr txBox="1">
            <a:spLocks/>
          </p:cNvSpPr>
          <p:nvPr/>
        </p:nvSpPr>
        <p:spPr>
          <a:xfrm>
            <a:off x="704850" y="1562100"/>
            <a:ext cx="3752850" cy="4118260"/>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Requirements:</a:t>
            </a:r>
          </a:p>
          <a:p>
            <a:pPr lvl="1">
              <a:buFont typeface="Arial" panose="020B0604020202020204" pitchFamily="34" charset="0"/>
              <a:buChar char="•"/>
            </a:pPr>
            <a:r>
              <a:rPr lang="en-US" dirty="0"/>
              <a:t>Data structure</a:t>
            </a:r>
          </a:p>
          <a:p>
            <a:pPr lvl="1">
              <a:buFont typeface="Arial" panose="020B0604020202020204" pitchFamily="34" charset="0"/>
              <a:buChar char="•"/>
            </a:pPr>
            <a:r>
              <a:rPr lang="en-US" dirty="0"/>
              <a:t>A server</a:t>
            </a:r>
            <a:endParaRPr lang="sv-SE" dirty="0"/>
          </a:p>
          <a:p>
            <a:pPr lvl="1"/>
            <a:endParaRPr lang="sv-SE" dirty="0"/>
          </a:p>
          <a:p>
            <a:pPr lvl="1"/>
            <a:endParaRPr lang="sv-SE" dirty="0"/>
          </a:p>
          <a:p>
            <a:pPr marL="342900" lvl="1" indent="0">
              <a:buFont typeface="Arial" panose="020B0604020202020204" pitchFamily="34" charset="0"/>
              <a:buNone/>
            </a:pPr>
            <a:endParaRPr lang="sv-SE" dirty="0"/>
          </a:p>
        </p:txBody>
      </p:sp>
    </p:spTree>
    <p:extLst>
      <p:ext uri="{BB962C8B-B14F-4D97-AF65-F5344CB8AC3E}">
        <p14:creationId xmlns:p14="http://schemas.microsoft.com/office/powerpoint/2010/main" val="50510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129784-2F14-4CA9-B33A-24EA3DD3B34B}"/>
              </a:ext>
            </a:extLst>
          </p:cNvPr>
          <p:cNvSpPr>
            <a:spLocks noGrp="1"/>
          </p:cNvSpPr>
          <p:nvPr>
            <p:ph type="title"/>
          </p:nvPr>
        </p:nvSpPr>
        <p:spPr/>
        <p:txBody>
          <a:bodyPr/>
          <a:lstStyle/>
          <a:p>
            <a:r>
              <a:rPr lang="sv-SE" dirty="0"/>
              <a:t>Implementation: </a:t>
            </a:r>
            <a:r>
              <a:rPr lang="sv-SE" dirty="0" err="1"/>
              <a:t>Merge</a:t>
            </a:r>
            <a:r>
              <a:rPr lang="sv-SE" dirty="0"/>
              <a:t> </a:t>
            </a:r>
            <a:r>
              <a:rPr lang="sv-SE" dirty="0" err="1"/>
              <a:t>rules</a:t>
            </a:r>
            <a:endParaRPr lang="en-GB" dirty="0"/>
          </a:p>
        </p:txBody>
      </p:sp>
      <p:graphicFrame>
        <p:nvGraphicFramePr>
          <p:cNvPr id="3" name="Tabell 2">
            <a:extLst>
              <a:ext uri="{FF2B5EF4-FFF2-40B4-BE49-F238E27FC236}">
                <a16:creationId xmlns:a16="http://schemas.microsoft.com/office/drawing/2014/main" id="{42068297-B0CB-4A79-88AB-2AB09CB5BFA7}"/>
              </a:ext>
            </a:extLst>
          </p:cNvPr>
          <p:cNvGraphicFramePr>
            <a:graphicFrameLocks noGrp="1"/>
          </p:cNvGraphicFramePr>
          <p:nvPr>
            <p:extLst>
              <p:ext uri="{D42A27DB-BD31-4B8C-83A1-F6EECF244321}">
                <p14:modId xmlns:p14="http://schemas.microsoft.com/office/powerpoint/2010/main" val="2744698765"/>
              </p:ext>
            </p:extLst>
          </p:nvPr>
        </p:nvGraphicFramePr>
        <p:xfrm>
          <a:off x="832168" y="2131124"/>
          <a:ext cx="7390764" cy="2595751"/>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3695382">
                  <a:extLst>
                    <a:ext uri="{9D8B030D-6E8A-4147-A177-3AD203B41FA5}">
                      <a16:colId xmlns:a16="http://schemas.microsoft.com/office/drawing/2014/main" val="3561674000"/>
                    </a:ext>
                  </a:extLst>
                </a:gridCol>
                <a:gridCol w="3695382">
                  <a:extLst>
                    <a:ext uri="{9D8B030D-6E8A-4147-A177-3AD203B41FA5}">
                      <a16:colId xmlns:a16="http://schemas.microsoft.com/office/drawing/2014/main" val="458680666"/>
                    </a:ext>
                  </a:extLst>
                </a:gridCol>
              </a:tblGrid>
              <a:tr h="449605">
                <a:tc>
                  <a:txBody>
                    <a:bodyPr/>
                    <a:lstStyle/>
                    <a:p>
                      <a:r>
                        <a:rPr lang="sv-SE" sz="1700" dirty="0" err="1">
                          <a:solidFill>
                            <a:schemeClr val="tx1"/>
                          </a:solidFill>
                        </a:rPr>
                        <a:t>Rule</a:t>
                      </a:r>
                      <a:endParaRPr lang="en-GB" sz="1700" dirty="0">
                        <a:solidFill>
                          <a:schemeClr val="tx1"/>
                        </a:solidFill>
                      </a:endParaRPr>
                    </a:p>
                  </a:txBody>
                  <a:tcPr marL="110861" marR="110861" marT="55431" marB="55431">
                    <a:solidFill>
                      <a:srgbClr val="FFE000"/>
                    </a:solidFill>
                  </a:tcPr>
                </a:tc>
                <a:tc>
                  <a:txBody>
                    <a:bodyPr/>
                    <a:lstStyle/>
                    <a:p>
                      <a:r>
                        <a:rPr lang="sv-SE" sz="1700" dirty="0" err="1">
                          <a:solidFill>
                            <a:schemeClr val="tx1"/>
                          </a:solidFill>
                        </a:rPr>
                        <a:t>Description</a:t>
                      </a:r>
                      <a:endParaRPr lang="en-GB" sz="1700" dirty="0">
                        <a:solidFill>
                          <a:schemeClr val="tx1"/>
                        </a:solidFill>
                      </a:endParaRPr>
                    </a:p>
                  </a:txBody>
                  <a:tcPr marL="110861" marR="110861" marT="55431" marB="55431">
                    <a:solidFill>
                      <a:srgbClr val="FFE000"/>
                    </a:solidFill>
                  </a:tcPr>
                </a:tc>
                <a:extLst>
                  <a:ext uri="{0D108BD9-81ED-4DB2-BD59-A6C34878D82A}">
                    <a16:rowId xmlns:a16="http://schemas.microsoft.com/office/drawing/2014/main" val="4105769133"/>
                  </a:ext>
                </a:extLst>
              </a:tr>
              <a:tr h="449605">
                <a:tc>
                  <a:txBody>
                    <a:bodyPr/>
                    <a:lstStyle/>
                    <a:p>
                      <a:r>
                        <a:rPr lang="sv-SE" sz="1700" dirty="0" err="1"/>
                        <a:t>Newest</a:t>
                      </a:r>
                      <a:r>
                        <a:rPr lang="sv-SE" sz="1700" dirty="0"/>
                        <a:t> </a:t>
                      </a:r>
                      <a:r>
                        <a:rPr lang="sv-SE" sz="1700" dirty="0" err="1"/>
                        <a:t>wins</a:t>
                      </a:r>
                      <a:endParaRPr lang="en-GB" sz="1700" dirty="0"/>
                    </a:p>
                  </a:txBody>
                  <a:tcPr marL="110861" marR="110861" marT="55431" marB="55431">
                    <a:solidFill>
                      <a:schemeClr val="bg1"/>
                    </a:solidFill>
                  </a:tcPr>
                </a:tc>
                <a:tc>
                  <a:txBody>
                    <a:bodyPr/>
                    <a:lstStyle/>
                    <a:p>
                      <a:r>
                        <a:rPr lang="sv-SE" sz="1700" dirty="0"/>
                        <a:t>The </a:t>
                      </a:r>
                      <a:r>
                        <a:rPr lang="sv-SE" sz="1700" dirty="0" err="1"/>
                        <a:t>most</a:t>
                      </a:r>
                      <a:r>
                        <a:rPr lang="sv-SE" sz="1700" dirty="0"/>
                        <a:t> recent data </a:t>
                      </a:r>
                      <a:r>
                        <a:rPr lang="sv-SE" sz="1700" dirty="0" err="1"/>
                        <a:t>timestamp</a:t>
                      </a:r>
                      <a:r>
                        <a:rPr lang="sv-SE" sz="1700" dirty="0"/>
                        <a:t> </a:t>
                      </a:r>
                      <a:r>
                        <a:rPr lang="sv-SE" sz="1700" dirty="0" err="1"/>
                        <a:t>always</a:t>
                      </a:r>
                      <a:r>
                        <a:rPr lang="sv-SE" sz="1700" dirty="0"/>
                        <a:t> </a:t>
                      </a:r>
                      <a:r>
                        <a:rPr lang="sv-SE" sz="1700" dirty="0" err="1"/>
                        <a:t>wins</a:t>
                      </a:r>
                      <a:endParaRPr lang="en-GB" sz="1700" dirty="0"/>
                    </a:p>
                  </a:txBody>
                  <a:tcPr marL="110861" marR="110861" marT="55431" marB="55431">
                    <a:solidFill>
                      <a:schemeClr val="bg1"/>
                    </a:solidFill>
                  </a:tcPr>
                </a:tc>
                <a:extLst>
                  <a:ext uri="{0D108BD9-81ED-4DB2-BD59-A6C34878D82A}">
                    <a16:rowId xmlns:a16="http://schemas.microsoft.com/office/drawing/2014/main" val="553578772"/>
                  </a:ext>
                </a:extLst>
              </a:tr>
              <a:tr h="449605">
                <a:tc>
                  <a:txBody>
                    <a:bodyPr/>
                    <a:lstStyle/>
                    <a:p>
                      <a:r>
                        <a:rPr lang="sv-SE" sz="1700" dirty="0"/>
                        <a:t>Server </a:t>
                      </a:r>
                      <a:r>
                        <a:rPr lang="sv-SE" sz="1700" dirty="0" err="1"/>
                        <a:t>wins</a:t>
                      </a:r>
                      <a:endParaRPr lang="en-GB" sz="1700" dirty="0"/>
                    </a:p>
                  </a:txBody>
                  <a:tcPr marL="110861" marR="110861" marT="55431" marB="55431">
                    <a:solidFill>
                      <a:schemeClr val="bg2"/>
                    </a:solidFill>
                  </a:tcPr>
                </a:tc>
                <a:tc>
                  <a:txBody>
                    <a:bodyPr/>
                    <a:lstStyle/>
                    <a:p>
                      <a:r>
                        <a:rPr lang="sv-SE" sz="1700" dirty="0" err="1"/>
                        <a:t>Synching</a:t>
                      </a:r>
                      <a:r>
                        <a:rPr lang="sv-SE" sz="1700" dirty="0"/>
                        <a:t> </a:t>
                      </a:r>
                      <a:r>
                        <a:rPr lang="sv-SE" sz="1700" dirty="0" err="1"/>
                        <a:t>offline</a:t>
                      </a:r>
                      <a:r>
                        <a:rPr lang="sv-SE" sz="1700" dirty="0"/>
                        <a:t> data (data </a:t>
                      </a:r>
                      <a:r>
                        <a:rPr lang="sv-SE" sz="1700" dirty="0" err="1"/>
                        <a:t>older</a:t>
                      </a:r>
                      <a:r>
                        <a:rPr lang="sv-SE" sz="1700" dirty="0"/>
                        <a:t> </a:t>
                      </a:r>
                      <a:r>
                        <a:rPr lang="sv-SE" sz="1700" dirty="0" err="1"/>
                        <a:t>than</a:t>
                      </a:r>
                      <a:r>
                        <a:rPr lang="sv-SE" sz="1700" dirty="0"/>
                        <a:t> </a:t>
                      </a:r>
                      <a:r>
                        <a:rPr lang="sv-SE" sz="1700" dirty="0" err="1"/>
                        <a:t>current</a:t>
                      </a:r>
                      <a:r>
                        <a:rPr lang="sv-SE" sz="1700" dirty="0"/>
                        <a:t> </a:t>
                      </a:r>
                      <a:r>
                        <a:rPr lang="sv-SE" sz="1700" dirty="0" err="1"/>
                        <a:t>time</a:t>
                      </a:r>
                      <a:r>
                        <a:rPr lang="sv-SE" sz="1700" dirty="0"/>
                        <a:t>) to the server </a:t>
                      </a:r>
                      <a:r>
                        <a:rPr lang="sv-SE" sz="1700" dirty="0" err="1"/>
                        <a:t>will</a:t>
                      </a:r>
                      <a:r>
                        <a:rPr lang="sv-SE" sz="1700" dirty="0"/>
                        <a:t> be </a:t>
                      </a:r>
                      <a:r>
                        <a:rPr lang="sv-SE" sz="1700" dirty="0" err="1"/>
                        <a:t>disregarded</a:t>
                      </a:r>
                      <a:endParaRPr lang="en-GB" sz="1700" dirty="0"/>
                    </a:p>
                  </a:txBody>
                  <a:tcPr marL="110861" marR="110861" marT="55431" marB="55431">
                    <a:solidFill>
                      <a:schemeClr val="bg2"/>
                    </a:solidFill>
                  </a:tcPr>
                </a:tc>
                <a:extLst>
                  <a:ext uri="{0D108BD9-81ED-4DB2-BD59-A6C34878D82A}">
                    <a16:rowId xmlns:a16="http://schemas.microsoft.com/office/drawing/2014/main" val="279410833"/>
                  </a:ext>
                </a:extLst>
              </a:tr>
              <a:tr h="0">
                <a:tc>
                  <a:txBody>
                    <a:bodyPr/>
                    <a:lstStyle/>
                    <a:p>
                      <a:r>
                        <a:rPr lang="sv-SE" sz="1700" dirty="0" err="1"/>
                        <a:t>Client</a:t>
                      </a:r>
                      <a:r>
                        <a:rPr lang="sv-SE" sz="1700" dirty="0"/>
                        <a:t> </a:t>
                      </a:r>
                      <a:r>
                        <a:rPr lang="sv-SE" sz="1700" dirty="0" err="1"/>
                        <a:t>wins</a:t>
                      </a:r>
                      <a:endParaRPr lang="en-GB" sz="1700" dirty="0"/>
                    </a:p>
                  </a:txBody>
                  <a:tcPr marL="110861" marR="110861" marT="55431" marB="55431">
                    <a:solidFill>
                      <a:schemeClr val="bg1"/>
                    </a:solidFill>
                  </a:tcPr>
                </a:tc>
                <a:tc>
                  <a:txBody>
                    <a:bodyPr/>
                    <a:lstStyle/>
                    <a:p>
                      <a:r>
                        <a:rPr lang="sv-SE" sz="1700" dirty="0" err="1"/>
                        <a:t>Overwrites</a:t>
                      </a:r>
                      <a:r>
                        <a:rPr lang="sv-SE" sz="1700" dirty="0"/>
                        <a:t> </a:t>
                      </a:r>
                      <a:r>
                        <a:rPr lang="sv-SE" sz="1700" dirty="0" err="1"/>
                        <a:t>any</a:t>
                      </a:r>
                      <a:r>
                        <a:rPr lang="sv-SE" sz="1700" dirty="0"/>
                        <a:t> data in the online </a:t>
                      </a:r>
                      <a:r>
                        <a:rPr lang="sv-SE" sz="1700" dirty="0" err="1"/>
                        <a:t>database</a:t>
                      </a:r>
                      <a:endParaRPr lang="en-GB" sz="1700" dirty="0"/>
                    </a:p>
                  </a:txBody>
                  <a:tcPr marL="110861" marR="110861" marT="55431" marB="55431">
                    <a:solidFill>
                      <a:schemeClr val="bg1"/>
                    </a:solidFill>
                  </a:tcPr>
                </a:tc>
                <a:extLst>
                  <a:ext uri="{0D108BD9-81ED-4DB2-BD59-A6C34878D82A}">
                    <a16:rowId xmlns:a16="http://schemas.microsoft.com/office/drawing/2014/main" val="2378080088"/>
                  </a:ext>
                </a:extLst>
              </a:tr>
            </a:tbl>
          </a:graphicData>
        </a:graphic>
      </p:graphicFrame>
    </p:spTree>
    <p:extLst>
      <p:ext uri="{BB962C8B-B14F-4D97-AF65-F5344CB8AC3E}">
        <p14:creationId xmlns:p14="http://schemas.microsoft.com/office/powerpoint/2010/main" val="227501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129784-2F14-4CA9-B33A-24EA3DD3B34B}"/>
              </a:ext>
            </a:extLst>
          </p:cNvPr>
          <p:cNvSpPr>
            <a:spLocks noGrp="1"/>
          </p:cNvSpPr>
          <p:nvPr>
            <p:ph type="title"/>
          </p:nvPr>
        </p:nvSpPr>
        <p:spPr/>
        <p:txBody>
          <a:bodyPr/>
          <a:lstStyle/>
          <a:p>
            <a:r>
              <a:rPr lang="en-US" dirty="0"/>
              <a:t>Implementation: Merge rules</a:t>
            </a:r>
          </a:p>
        </p:txBody>
      </p:sp>
      <p:pic>
        <p:nvPicPr>
          <p:cNvPr id="7" name="Bildobjekt 6">
            <a:extLst>
              <a:ext uri="{FF2B5EF4-FFF2-40B4-BE49-F238E27FC236}">
                <a16:creationId xmlns:a16="http://schemas.microsoft.com/office/drawing/2014/main" id="{75A3707A-8E6A-4067-8EC9-CC8CB659C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1562100"/>
            <a:ext cx="2531501" cy="4060304"/>
          </a:xfrm>
          <a:prstGeom prst="rect">
            <a:avLst/>
          </a:prstGeom>
        </p:spPr>
      </p:pic>
      <p:sp>
        <p:nvSpPr>
          <p:cNvPr id="8" name="Rubrik 1">
            <a:extLst>
              <a:ext uri="{FF2B5EF4-FFF2-40B4-BE49-F238E27FC236}">
                <a16:creationId xmlns:a16="http://schemas.microsoft.com/office/drawing/2014/main" id="{1DB21138-D261-4DA9-B560-4D4C569BC9D0}"/>
              </a:ext>
            </a:extLst>
          </p:cNvPr>
          <p:cNvSpPr txBox="1">
            <a:spLocks/>
          </p:cNvSpPr>
          <p:nvPr/>
        </p:nvSpPr>
        <p:spPr bwMode="auto">
          <a:xfrm>
            <a:off x="704850" y="1562695"/>
            <a:ext cx="3723134" cy="186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pPr marL="342900" indent="-342900">
              <a:buFont typeface="Arial" panose="020B0604020202020204" pitchFamily="34" charset="0"/>
              <a:buChar char="•"/>
            </a:pPr>
            <a:r>
              <a:rPr lang="en-US" sz="1800" dirty="0"/>
              <a:t>Receives PUT request</a:t>
            </a:r>
          </a:p>
          <a:p>
            <a:pPr marL="800100" lvl="1" indent="-342900">
              <a:buFont typeface="Arial" panose="020B0604020202020204" pitchFamily="34" charset="0"/>
              <a:buChar char="•"/>
            </a:pPr>
            <a:r>
              <a:rPr lang="en-US" sz="1800" dirty="0"/>
              <a:t>Before save</a:t>
            </a:r>
          </a:p>
          <a:p>
            <a:pPr marL="800100" lvl="1" indent="-342900">
              <a:buFont typeface="Arial" panose="020B0604020202020204" pitchFamily="34" charset="0"/>
              <a:buChar char="•"/>
            </a:pPr>
            <a:r>
              <a:rPr lang="en-US" sz="1800" dirty="0"/>
              <a:t>Checks database</a:t>
            </a:r>
          </a:p>
          <a:p>
            <a:pPr marL="800100" lvl="1" indent="-342900">
              <a:buFont typeface="Arial" panose="020B0604020202020204" pitchFamily="34" charset="0"/>
              <a:buChar char="•"/>
            </a:pPr>
            <a:r>
              <a:rPr lang="en-US" sz="1800" dirty="0"/>
              <a:t>Compare data</a:t>
            </a:r>
          </a:p>
          <a:p>
            <a:pPr marL="1257300" lvl="2" indent="-342900">
              <a:buFont typeface="Arial" panose="020B0604020202020204" pitchFamily="34" charset="0"/>
              <a:buChar char="•"/>
            </a:pPr>
            <a:r>
              <a:rPr lang="en-US" sz="1800" dirty="0"/>
              <a:t>Rule decides</a:t>
            </a:r>
          </a:p>
        </p:txBody>
      </p:sp>
      <p:sp>
        <p:nvSpPr>
          <p:cNvPr id="10" name="Rubrik 1">
            <a:extLst>
              <a:ext uri="{FF2B5EF4-FFF2-40B4-BE49-F238E27FC236}">
                <a16:creationId xmlns:a16="http://schemas.microsoft.com/office/drawing/2014/main" id="{07FD35BE-D994-4889-86A4-1A7E4E2BD0B7}"/>
              </a:ext>
            </a:extLst>
          </p:cNvPr>
          <p:cNvSpPr txBox="1">
            <a:spLocks/>
          </p:cNvSpPr>
          <p:nvPr/>
        </p:nvSpPr>
        <p:spPr bwMode="auto">
          <a:xfrm>
            <a:off x="704850" y="3284984"/>
            <a:ext cx="3723134" cy="186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pPr marL="800100" lvl="1" indent="-342900">
              <a:buFont typeface="Arial" panose="020B0604020202020204" pitchFamily="34" charset="0"/>
              <a:buChar char="•"/>
            </a:pPr>
            <a:r>
              <a:rPr lang="en-US" sz="1800" dirty="0"/>
              <a:t>Updates database</a:t>
            </a:r>
          </a:p>
          <a:p>
            <a:pPr marL="800100" lvl="1" indent="-342900">
              <a:buFont typeface="Arial" panose="020B0604020202020204" pitchFamily="34" charset="0"/>
              <a:buChar char="•"/>
            </a:pPr>
            <a:r>
              <a:rPr lang="en-US" sz="1800" dirty="0"/>
              <a:t>Responds</a:t>
            </a:r>
          </a:p>
        </p:txBody>
      </p:sp>
    </p:spTree>
    <p:extLst>
      <p:ext uri="{BB962C8B-B14F-4D97-AF65-F5344CB8AC3E}">
        <p14:creationId xmlns:p14="http://schemas.microsoft.com/office/powerpoint/2010/main" val="355622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fade">
                                      <p:cBhvr>
                                        <p:cTn id="4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B2F83D-4B13-4FE2-A734-54E5FA5D2AD8}"/>
              </a:ext>
            </a:extLst>
          </p:cNvPr>
          <p:cNvSpPr>
            <a:spLocks noGrp="1"/>
          </p:cNvSpPr>
          <p:nvPr>
            <p:ph type="title"/>
          </p:nvPr>
        </p:nvSpPr>
        <p:spPr/>
        <p:txBody>
          <a:bodyPr/>
          <a:lstStyle/>
          <a:p>
            <a:r>
              <a:rPr lang="sv-SE" dirty="0"/>
              <a:t>Implementation: </a:t>
            </a:r>
            <a:r>
              <a:rPr lang="en-US" dirty="0"/>
              <a:t>Automatic</a:t>
            </a:r>
            <a:r>
              <a:rPr lang="sv-SE" dirty="0"/>
              <a:t> </a:t>
            </a:r>
            <a:r>
              <a:rPr lang="en-US" dirty="0"/>
              <a:t>synchronization</a:t>
            </a:r>
          </a:p>
        </p:txBody>
      </p:sp>
      <p:sp>
        <p:nvSpPr>
          <p:cNvPr id="5" name="Rubrik 1">
            <a:extLst>
              <a:ext uri="{FF2B5EF4-FFF2-40B4-BE49-F238E27FC236}">
                <a16:creationId xmlns:a16="http://schemas.microsoft.com/office/drawing/2014/main" id="{5A910267-B3DB-45B3-BD61-37248143B593}"/>
              </a:ext>
            </a:extLst>
          </p:cNvPr>
          <p:cNvSpPr txBox="1">
            <a:spLocks/>
          </p:cNvSpPr>
          <p:nvPr/>
        </p:nvSpPr>
        <p:spPr bwMode="auto">
          <a:xfrm>
            <a:off x="704850" y="1562695"/>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r>
              <a:rPr lang="sv-SE" sz="2200" dirty="0"/>
              <a:t>Data </a:t>
            </a:r>
            <a:r>
              <a:rPr lang="en-US" sz="2200" dirty="0"/>
              <a:t>corruption</a:t>
            </a:r>
            <a:r>
              <a:rPr lang="sv-SE" sz="2200" dirty="0"/>
              <a:t>?</a:t>
            </a:r>
            <a:endParaRPr lang="en-US" sz="2200" dirty="0"/>
          </a:p>
        </p:txBody>
      </p:sp>
      <p:graphicFrame>
        <p:nvGraphicFramePr>
          <p:cNvPr id="8" name="Tabell 7">
            <a:extLst>
              <a:ext uri="{FF2B5EF4-FFF2-40B4-BE49-F238E27FC236}">
                <a16:creationId xmlns:a16="http://schemas.microsoft.com/office/drawing/2014/main" id="{D8BFBB3C-684E-4799-9569-9C73AF72B23E}"/>
              </a:ext>
            </a:extLst>
          </p:cNvPr>
          <p:cNvGraphicFramePr>
            <a:graphicFrameLocks noGrp="1"/>
          </p:cNvGraphicFramePr>
          <p:nvPr>
            <p:extLst>
              <p:ext uri="{D42A27DB-BD31-4B8C-83A1-F6EECF244321}">
                <p14:modId xmlns:p14="http://schemas.microsoft.com/office/powerpoint/2010/main" val="906650037"/>
              </p:ext>
            </p:extLst>
          </p:nvPr>
        </p:nvGraphicFramePr>
        <p:xfrm>
          <a:off x="717426" y="2167890"/>
          <a:ext cx="7645400" cy="1977837"/>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7645400">
                  <a:extLst>
                    <a:ext uri="{9D8B030D-6E8A-4147-A177-3AD203B41FA5}">
                      <a16:colId xmlns:a16="http://schemas.microsoft.com/office/drawing/2014/main" val="3561674000"/>
                    </a:ext>
                  </a:extLst>
                </a:gridCol>
              </a:tblGrid>
              <a:tr h="449605">
                <a:tc>
                  <a:txBody>
                    <a:bodyPr/>
                    <a:lstStyle/>
                    <a:p>
                      <a:r>
                        <a:rPr lang="en-US" sz="1700" noProof="0">
                          <a:solidFill>
                            <a:schemeClr val="tx1"/>
                          </a:solidFill>
                        </a:rPr>
                        <a:t>Use case</a:t>
                      </a:r>
                    </a:p>
                  </a:txBody>
                  <a:tcPr marL="110861" marR="110861" marT="55431" marB="55431">
                    <a:solidFill>
                      <a:srgbClr val="FFE000"/>
                    </a:solidFill>
                  </a:tcPr>
                </a:tc>
                <a:extLst>
                  <a:ext uri="{0D108BD9-81ED-4DB2-BD59-A6C34878D82A}">
                    <a16:rowId xmlns:a16="http://schemas.microsoft.com/office/drawing/2014/main" val="4105769133"/>
                  </a:ext>
                </a:extLst>
              </a:tr>
              <a:tr h="449605">
                <a:tc>
                  <a:txBody>
                    <a:bodyPr/>
                    <a:lstStyle/>
                    <a:p>
                      <a:r>
                        <a:rPr lang="en-US" sz="1700" noProof="0"/>
                        <a:t>Application is terminated by user before the data is sent to the server</a:t>
                      </a:r>
                    </a:p>
                  </a:txBody>
                  <a:tcPr marL="110861" marR="110861" marT="55431" marB="55431">
                    <a:solidFill>
                      <a:schemeClr val="bg1"/>
                    </a:solidFill>
                  </a:tcPr>
                </a:tc>
                <a:extLst>
                  <a:ext uri="{0D108BD9-81ED-4DB2-BD59-A6C34878D82A}">
                    <a16:rowId xmlns:a16="http://schemas.microsoft.com/office/drawing/2014/main" val="553578772"/>
                  </a:ext>
                </a:extLst>
              </a:tr>
              <a:tr h="449605">
                <a:tc>
                  <a:txBody>
                    <a:bodyPr/>
                    <a:lstStyle/>
                    <a:p>
                      <a:r>
                        <a:rPr lang="en-US" sz="1700" noProof="0"/>
                        <a:t>Application losing internet connection in the middle of synchronization</a:t>
                      </a:r>
                    </a:p>
                  </a:txBody>
                  <a:tcPr marL="110861" marR="110861" marT="55431" marB="55431">
                    <a:solidFill>
                      <a:schemeClr val="bg2"/>
                    </a:solidFill>
                  </a:tcPr>
                </a:tc>
                <a:extLst>
                  <a:ext uri="{0D108BD9-81ED-4DB2-BD59-A6C34878D82A}">
                    <a16:rowId xmlns:a16="http://schemas.microsoft.com/office/drawing/2014/main" val="279410833"/>
                  </a:ext>
                </a:extLst>
              </a:tr>
              <a:tr h="0">
                <a:tc>
                  <a:txBody>
                    <a:bodyPr/>
                    <a:lstStyle/>
                    <a:p>
                      <a:r>
                        <a:rPr lang="en-US" sz="1700" noProof="0" dirty="0"/>
                        <a:t>Local changes have not been synchronized to the server when the application was terminated. On start-up the application fetches new data from server database</a:t>
                      </a:r>
                    </a:p>
                  </a:txBody>
                  <a:tcPr marL="110861" marR="110861" marT="55431" marB="55431">
                    <a:solidFill>
                      <a:schemeClr val="bg1"/>
                    </a:solidFill>
                  </a:tcPr>
                </a:tc>
                <a:extLst>
                  <a:ext uri="{0D108BD9-81ED-4DB2-BD59-A6C34878D82A}">
                    <a16:rowId xmlns:a16="http://schemas.microsoft.com/office/drawing/2014/main" val="2378080088"/>
                  </a:ext>
                </a:extLst>
              </a:tr>
            </a:tbl>
          </a:graphicData>
        </a:graphic>
      </p:graphicFrame>
    </p:spTree>
    <p:extLst>
      <p:ext uri="{BB962C8B-B14F-4D97-AF65-F5344CB8AC3E}">
        <p14:creationId xmlns:p14="http://schemas.microsoft.com/office/powerpoint/2010/main" val="422835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5BA513A-0866-4942-8729-C6BA55F58897}"/>
              </a:ext>
            </a:extLst>
          </p:cNvPr>
          <p:cNvSpPr>
            <a:spLocks noGrp="1"/>
          </p:cNvSpPr>
          <p:nvPr>
            <p:ph type="title"/>
          </p:nvPr>
        </p:nvSpPr>
        <p:spPr/>
        <p:txBody>
          <a:bodyPr/>
          <a:lstStyle/>
          <a:p>
            <a:r>
              <a:rPr lang="en-US" dirty="0"/>
              <a:t>Background</a:t>
            </a:r>
            <a:endParaRPr lang="sv-SE" dirty="0"/>
          </a:p>
        </p:txBody>
      </p:sp>
      <p:sp>
        <p:nvSpPr>
          <p:cNvPr id="3" name="Platshållare för innehåll 2">
            <a:extLst>
              <a:ext uri="{FF2B5EF4-FFF2-40B4-BE49-F238E27FC236}">
                <a16:creationId xmlns:a16="http://schemas.microsoft.com/office/drawing/2014/main" id="{56FACA77-9257-41DC-968F-296D34D9BE4C}"/>
              </a:ext>
            </a:extLst>
          </p:cNvPr>
          <p:cNvSpPr>
            <a:spLocks noGrp="1"/>
          </p:cNvSpPr>
          <p:nvPr>
            <p:ph idx="1"/>
          </p:nvPr>
        </p:nvSpPr>
        <p:spPr/>
        <p:txBody>
          <a:bodyPr/>
          <a:lstStyle/>
          <a:p>
            <a:pPr>
              <a:buFont typeface="Arial" panose="020B0604020202020204" pitchFamily="34" charset="0"/>
              <a:buChar char="•"/>
            </a:pPr>
            <a:r>
              <a:rPr lang="en-US" dirty="0"/>
              <a:t>Smartphones</a:t>
            </a:r>
          </a:p>
          <a:p>
            <a:pPr>
              <a:buFont typeface="Arial" panose="020B0604020202020204" pitchFamily="34" charset="0"/>
              <a:buChar char="•"/>
            </a:pPr>
            <a:endParaRPr lang="en-US" dirty="0"/>
          </a:p>
          <a:p>
            <a:pPr>
              <a:buFont typeface="Arial" panose="020B0604020202020204" pitchFamily="34" charset="0"/>
              <a:buChar char="•"/>
            </a:pPr>
            <a:r>
              <a:rPr lang="en-US" dirty="0"/>
              <a:t>Mobile applications</a:t>
            </a:r>
          </a:p>
          <a:p>
            <a:pPr>
              <a:buFont typeface="Arial" panose="020B0604020202020204" pitchFamily="34" charset="0"/>
              <a:buChar char="•"/>
            </a:pPr>
            <a:endParaRPr lang="en-US" dirty="0"/>
          </a:p>
          <a:p>
            <a:pPr>
              <a:buFont typeface="Arial" panose="020B0604020202020204" pitchFamily="34" charset="0"/>
              <a:buChar char="•"/>
            </a:pPr>
            <a:r>
              <a:rPr lang="en-US" dirty="0"/>
              <a:t>Enterprise</a:t>
            </a:r>
          </a:p>
          <a:p>
            <a:pPr lvl="1">
              <a:buFont typeface="Arial" panose="020B0604020202020204" pitchFamily="34" charset="0"/>
              <a:buChar char="•"/>
            </a:pPr>
            <a:r>
              <a:rPr lang="en-US" dirty="0"/>
              <a:t>Outside the office</a:t>
            </a:r>
          </a:p>
          <a:p>
            <a:endParaRPr lang="sv-SE" dirty="0"/>
          </a:p>
        </p:txBody>
      </p:sp>
    </p:spTree>
    <p:extLst>
      <p:ext uri="{BB962C8B-B14F-4D97-AF65-F5344CB8AC3E}">
        <p14:creationId xmlns:p14="http://schemas.microsoft.com/office/powerpoint/2010/main" val="367146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4D7853A-A569-44FA-BF87-E9207B06D11D}"/>
              </a:ext>
            </a:extLst>
          </p:cNvPr>
          <p:cNvSpPr>
            <a:spLocks noGrp="1"/>
          </p:cNvSpPr>
          <p:nvPr>
            <p:ph type="title"/>
          </p:nvPr>
        </p:nvSpPr>
        <p:spPr/>
        <p:txBody>
          <a:bodyPr/>
          <a:lstStyle/>
          <a:p>
            <a:r>
              <a:rPr lang="sv-SE" dirty="0"/>
              <a:t>Implementation: </a:t>
            </a:r>
            <a:r>
              <a:rPr lang="en-US" dirty="0"/>
              <a:t>Automatic</a:t>
            </a:r>
            <a:r>
              <a:rPr lang="sv-SE" dirty="0"/>
              <a:t> </a:t>
            </a:r>
            <a:r>
              <a:rPr lang="en-US" dirty="0"/>
              <a:t>synchronization</a:t>
            </a:r>
            <a:endParaRPr lang="en-GB" dirty="0"/>
          </a:p>
        </p:txBody>
      </p:sp>
      <p:pic>
        <p:nvPicPr>
          <p:cNvPr id="5" name="Bildobjekt 4">
            <a:extLst>
              <a:ext uri="{FF2B5EF4-FFF2-40B4-BE49-F238E27FC236}">
                <a16:creationId xmlns:a16="http://schemas.microsoft.com/office/drawing/2014/main" id="{E4C23C0C-14AF-490F-A14B-5F43670DA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3356992"/>
            <a:ext cx="3333750" cy="2105025"/>
          </a:xfrm>
          <a:prstGeom prst="rect">
            <a:avLst/>
          </a:prstGeom>
        </p:spPr>
      </p:pic>
      <p:sp>
        <p:nvSpPr>
          <p:cNvPr id="12" name="Platshållare för innehåll 2">
            <a:extLst>
              <a:ext uri="{FF2B5EF4-FFF2-40B4-BE49-F238E27FC236}">
                <a16:creationId xmlns:a16="http://schemas.microsoft.com/office/drawing/2014/main" id="{03A28D9B-02AB-447E-BE58-9F12D6D65FF0}"/>
              </a:ext>
            </a:extLst>
          </p:cNvPr>
          <p:cNvSpPr txBox="1">
            <a:spLocks/>
          </p:cNvSpPr>
          <p:nvPr/>
        </p:nvSpPr>
        <p:spPr>
          <a:xfrm>
            <a:off x="704850" y="1562100"/>
            <a:ext cx="3752850" cy="4118260"/>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Start application</a:t>
            </a:r>
          </a:p>
          <a:p>
            <a:pPr lvl="1">
              <a:buFont typeface="Arial" panose="020B0604020202020204" pitchFamily="34" charset="0"/>
              <a:buChar char="•"/>
            </a:pPr>
            <a:r>
              <a:rPr lang="sv-SE" dirty="0" err="1"/>
              <a:t>Fetches</a:t>
            </a:r>
            <a:r>
              <a:rPr lang="sv-SE" dirty="0"/>
              <a:t> new data</a:t>
            </a:r>
          </a:p>
          <a:p>
            <a:pPr lvl="2"/>
            <a:r>
              <a:rPr lang="sv-SE" dirty="0" err="1"/>
              <a:t>Overwrites</a:t>
            </a:r>
            <a:r>
              <a:rPr lang="sv-SE" dirty="0"/>
              <a:t> </a:t>
            </a:r>
            <a:r>
              <a:rPr lang="sv-SE" dirty="0" err="1"/>
              <a:t>local</a:t>
            </a:r>
            <a:r>
              <a:rPr lang="sv-SE" dirty="0"/>
              <a:t> </a:t>
            </a:r>
            <a:r>
              <a:rPr lang="sv-SE" dirty="0" err="1"/>
              <a:t>changes</a:t>
            </a:r>
            <a:endParaRPr lang="sv-SE" dirty="0"/>
          </a:p>
          <a:p>
            <a:pPr lvl="1"/>
            <a:endParaRPr lang="sv-SE" dirty="0"/>
          </a:p>
          <a:p>
            <a:pPr lvl="1"/>
            <a:endParaRPr lang="sv-SE" dirty="0"/>
          </a:p>
          <a:p>
            <a:pPr marL="342900" lvl="1" indent="0">
              <a:buFont typeface="Arial" panose="020B0604020202020204" pitchFamily="34" charset="0"/>
              <a:buNone/>
            </a:pPr>
            <a:endParaRPr lang="sv-SE" dirty="0"/>
          </a:p>
        </p:txBody>
      </p:sp>
    </p:spTree>
    <p:extLst>
      <p:ext uri="{BB962C8B-B14F-4D97-AF65-F5344CB8AC3E}">
        <p14:creationId xmlns:p14="http://schemas.microsoft.com/office/powerpoint/2010/main" val="144827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4D7853A-A569-44FA-BF87-E9207B06D11D}"/>
              </a:ext>
            </a:extLst>
          </p:cNvPr>
          <p:cNvSpPr>
            <a:spLocks noGrp="1"/>
          </p:cNvSpPr>
          <p:nvPr>
            <p:ph type="title"/>
          </p:nvPr>
        </p:nvSpPr>
        <p:spPr/>
        <p:txBody>
          <a:bodyPr/>
          <a:lstStyle/>
          <a:p>
            <a:r>
              <a:rPr lang="sv-SE" dirty="0"/>
              <a:t>Implementation: </a:t>
            </a:r>
            <a:r>
              <a:rPr lang="en-US" dirty="0"/>
              <a:t>Automatic</a:t>
            </a:r>
            <a:r>
              <a:rPr lang="sv-SE" dirty="0"/>
              <a:t> </a:t>
            </a:r>
            <a:r>
              <a:rPr lang="en-US" dirty="0"/>
              <a:t>synchronization</a:t>
            </a:r>
            <a:endParaRPr lang="en-GB" dirty="0"/>
          </a:p>
        </p:txBody>
      </p:sp>
      <p:sp>
        <p:nvSpPr>
          <p:cNvPr id="7" name="Platshållare för innehåll 2">
            <a:extLst>
              <a:ext uri="{FF2B5EF4-FFF2-40B4-BE49-F238E27FC236}">
                <a16:creationId xmlns:a16="http://schemas.microsoft.com/office/drawing/2014/main" id="{7210464C-9546-4EB5-96B0-945D1397416B}"/>
              </a:ext>
            </a:extLst>
          </p:cNvPr>
          <p:cNvSpPr txBox="1">
            <a:spLocks/>
          </p:cNvSpPr>
          <p:nvPr/>
        </p:nvSpPr>
        <p:spPr>
          <a:xfrm>
            <a:off x="704850" y="1821221"/>
            <a:ext cx="3981452" cy="1247739"/>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Start application</a:t>
            </a:r>
          </a:p>
          <a:p>
            <a:pPr lvl="1">
              <a:buFont typeface="Arial" panose="020B0604020202020204" pitchFamily="34" charset="0"/>
              <a:buChar char="•"/>
            </a:pPr>
            <a:r>
              <a:rPr lang="en-US" dirty="0" err="1"/>
              <a:t>applicationDidBecomeActive</a:t>
            </a:r>
            <a:r>
              <a:rPr lang="en-US" dirty="0"/>
              <a:t>()</a:t>
            </a:r>
          </a:p>
          <a:p>
            <a:pPr lvl="2"/>
            <a:r>
              <a:rPr lang="en-US" dirty="0"/>
              <a:t>Synchronize local data</a:t>
            </a:r>
          </a:p>
          <a:p>
            <a:pPr lvl="1"/>
            <a:endParaRPr lang="en-US" dirty="0"/>
          </a:p>
          <a:p>
            <a:pPr lvl="1"/>
            <a:endParaRPr lang="en-US" dirty="0"/>
          </a:p>
          <a:p>
            <a:pPr marL="342900" lvl="1" indent="0">
              <a:buFont typeface="Arial" panose="020B0604020202020204" pitchFamily="34" charset="0"/>
              <a:buNone/>
            </a:pPr>
            <a:endParaRPr lang="en-US" dirty="0"/>
          </a:p>
        </p:txBody>
      </p:sp>
      <p:sp>
        <p:nvSpPr>
          <p:cNvPr id="8" name="Platshållare för innehåll 2">
            <a:extLst>
              <a:ext uri="{FF2B5EF4-FFF2-40B4-BE49-F238E27FC236}">
                <a16:creationId xmlns:a16="http://schemas.microsoft.com/office/drawing/2014/main" id="{9E24A448-8A73-4F33-BECF-88266598B780}"/>
              </a:ext>
            </a:extLst>
          </p:cNvPr>
          <p:cNvSpPr txBox="1">
            <a:spLocks/>
          </p:cNvSpPr>
          <p:nvPr/>
        </p:nvSpPr>
        <p:spPr>
          <a:xfrm>
            <a:off x="704850" y="1821221"/>
            <a:ext cx="3752850" cy="4118260"/>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sv-SE" dirty="0"/>
          </a:p>
          <a:p>
            <a:pPr lvl="1"/>
            <a:endParaRPr lang="sv-SE" dirty="0"/>
          </a:p>
          <a:p>
            <a:pPr marL="342900" lvl="1" indent="0">
              <a:buFont typeface="Arial" panose="020B0604020202020204" pitchFamily="34" charset="0"/>
              <a:buNone/>
            </a:pPr>
            <a:endParaRPr lang="sv-SE" dirty="0"/>
          </a:p>
        </p:txBody>
      </p:sp>
      <p:pic>
        <p:nvPicPr>
          <p:cNvPr id="10" name="Bildobjekt 9">
            <a:extLst>
              <a:ext uri="{FF2B5EF4-FFF2-40B4-BE49-F238E27FC236}">
                <a16:creationId xmlns:a16="http://schemas.microsoft.com/office/drawing/2014/main" id="{28B51D65-F799-4273-907E-E63E07838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304" y="3212976"/>
            <a:ext cx="5670791" cy="2345234"/>
          </a:xfrm>
          <a:prstGeom prst="rect">
            <a:avLst/>
          </a:prstGeom>
        </p:spPr>
      </p:pic>
    </p:spTree>
    <p:extLst>
      <p:ext uri="{BB962C8B-B14F-4D97-AF65-F5344CB8AC3E}">
        <p14:creationId xmlns:p14="http://schemas.microsoft.com/office/powerpoint/2010/main" val="233198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D18998E-16E1-4D0E-A50D-7FCC8D2096D0}"/>
              </a:ext>
            </a:extLst>
          </p:cNvPr>
          <p:cNvSpPr>
            <a:spLocks noGrp="1"/>
          </p:cNvSpPr>
          <p:nvPr>
            <p:ph type="title"/>
          </p:nvPr>
        </p:nvSpPr>
        <p:spPr/>
        <p:txBody>
          <a:bodyPr/>
          <a:lstStyle/>
          <a:p>
            <a:r>
              <a:rPr lang="en-US" dirty="0"/>
              <a:t>Results</a:t>
            </a:r>
          </a:p>
        </p:txBody>
      </p:sp>
      <p:sp>
        <p:nvSpPr>
          <p:cNvPr id="5" name="Platshållare för innehåll 2">
            <a:extLst>
              <a:ext uri="{FF2B5EF4-FFF2-40B4-BE49-F238E27FC236}">
                <a16:creationId xmlns:a16="http://schemas.microsoft.com/office/drawing/2014/main" id="{DA0E4023-3C8C-468C-AF23-9453E46158A1}"/>
              </a:ext>
            </a:extLst>
          </p:cNvPr>
          <p:cNvSpPr txBox="1">
            <a:spLocks/>
          </p:cNvSpPr>
          <p:nvPr/>
        </p:nvSpPr>
        <p:spPr>
          <a:xfrm>
            <a:off x="704850" y="1821221"/>
            <a:ext cx="3752850" cy="1463763"/>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Server</a:t>
            </a:r>
          </a:p>
          <a:p>
            <a:pPr lvl="1">
              <a:buFont typeface="Arial" panose="020B0604020202020204" pitchFamily="34" charset="0"/>
              <a:buChar char="•"/>
            </a:pPr>
            <a:r>
              <a:rPr lang="en-US" dirty="0"/>
              <a:t>Online database</a:t>
            </a:r>
          </a:p>
          <a:p>
            <a:pPr lvl="1">
              <a:buFont typeface="Arial" panose="020B0604020202020204" pitchFamily="34" charset="0"/>
              <a:buChar char="•"/>
            </a:pPr>
            <a:r>
              <a:rPr lang="en-US" dirty="0" err="1"/>
              <a:t>RESTApi</a:t>
            </a:r>
            <a:endParaRPr lang="en-US" dirty="0"/>
          </a:p>
          <a:p>
            <a:pPr lvl="1">
              <a:buFont typeface="Arial" panose="020B0604020202020204" pitchFamily="34" charset="0"/>
              <a:buChar char="•"/>
            </a:pPr>
            <a:r>
              <a:rPr lang="en-US" dirty="0"/>
              <a:t>Merge rules</a:t>
            </a:r>
          </a:p>
          <a:p>
            <a:pPr lvl="1">
              <a:buFont typeface="Arial" panose="020B0604020202020204" pitchFamily="34" charset="0"/>
              <a:buChar char="•"/>
            </a:pPr>
            <a:endParaRPr lang="sv-SE" dirty="0"/>
          </a:p>
          <a:p>
            <a:pPr lvl="1"/>
            <a:endParaRPr lang="sv-SE" dirty="0"/>
          </a:p>
          <a:p>
            <a:pPr marL="342900" lvl="1" indent="0">
              <a:buFont typeface="Arial" panose="020B0604020202020204" pitchFamily="34" charset="0"/>
              <a:buNone/>
            </a:pPr>
            <a:endParaRPr lang="sv-SE" dirty="0"/>
          </a:p>
        </p:txBody>
      </p:sp>
      <p:sp>
        <p:nvSpPr>
          <p:cNvPr id="6" name="Platshållare för innehåll 2">
            <a:extLst>
              <a:ext uri="{FF2B5EF4-FFF2-40B4-BE49-F238E27FC236}">
                <a16:creationId xmlns:a16="http://schemas.microsoft.com/office/drawing/2014/main" id="{4E630652-E25A-44F0-B15F-9A3A7580BEC5}"/>
              </a:ext>
            </a:extLst>
          </p:cNvPr>
          <p:cNvSpPr txBox="1">
            <a:spLocks/>
          </p:cNvSpPr>
          <p:nvPr/>
        </p:nvSpPr>
        <p:spPr>
          <a:xfrm>
            <a:off x="704850" y="3429000"/>
            <a:ext cx="3752850" cy="2160241"/>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iOS</a:t>
            </a:r>
          </a:p>
          <a:p>
            <a:pPr lvl="1">
              <a:buFont typeface="Arial" panose="020B0604020202020204" pitchFamily="34" charset="0"/>
              <a:buChar char="•"/>
            </a:pPr>
            <a:r>
              <a:rPr lang="en-US" dirty="0"/>
              <a:t>Local database</a:t>
            </a:r>
          </a:p>
          <a:p>
            <a:pPr lvl="1">
              <a:buFont typeface="Arial" panose="020B0604020202020204" pitchFamily="34" charset="0"/>
              <a:buChar char="•"/>
            </a:pPr>
            <a:r>
              <a:rPr lang="en-US" dirty="0"/>
              <a:t>Implements data structure</a:t>
            </a:r>
          </a:p>
          <a:p>
            <a:pPr lvl="1">
              <a:buFont typeface="Arial" panose="020B0604020202020204" pitchFamily="34" charset="0"/>
              <a:buChar char="•"/>
            </a:pPr>
            <a:r>
              <a:rPr lang="en-US" b="1" dirty="0"/>
              <a:t>CRUD</a:t>
            </a:r>
            <a:r>
              <a:rPr lang="en-US" dirty="0"/>
              <a:t> functions</a:t>
            </a:r>
          </a:p>
          <a:p>
            <a:pPr lvl="1">
              <a:buFont typeface="Arial" panose="020B0604020202020204" pitchFamily="34" charset="0"/>
              <a:buChar char="•"/>
            </a:pPr>
            <a:r>
              <a:rPr lang="en-US" dirty="0"/>
              <a:t>Automatic synchronization</a:t>
            </a:r>
          </a:p>
          <a:p>
            <a:pPr lvl="1">
              <a:buFont typeface="Arial" panose="020B0604020202020204" pitchFamily="34" charset="0"/>
              <a:buChar char="•"/>
            </a:pPr>
            <a:endParaRPr lang="sv-SE" dirty="0"/>
          </a:p>
          <a:p>
            <a:pPr lvl="1"/>
            <a:endParaRPr lang="sv-SE" dirty="0"/>
          </a:p>
          <a:p>
            <a:pPr marL="342900" lvl="1" indent="0">
              <a:buFont typeface="Arial" panose="020B0604020202020204" pitchFamily="34" charset="0"/>
              <a:buNone/>
            </a:pPr>
            <a:endParaRPr lang="sv-SE" dirty="0"/>
          </a:p>
        </p:txBody>
      </p:sp>
    </p:spTree>
    <p:extLst>
      <p:ext uri="{BB962C8B-B14F-4D97-AF65-F5344CB8AC3E}">
        <p14:creationId xmlns:p14="http://schemas.microsoft.com/office/powerpoint/2010/main" val="323948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80256A-8E2A-4ECA-9706-714394F3439C}"/>
              </a:ext>
            </a:extLst>
          </p:cNvPr>
          <p:cNvSpPr>
            <a:spLocks noGrp="1"/>
          </p:cNvSpPr>
          <p:nvPr>
            <p:ph type="title"/>
          </p:nvPr>
        </p:nvSpPr>
        <p:spPr/>
        <p:txBody>
          <a:bodyPr/>
          <a:lstStyle/>
          <a:p>
            <a:r>
              <a:rPr lang="en-US"/>
              <a:t>Results</a:t>
            </a:r>
          </a:p>
        </p:txBody>
      </p:sp>
      <p:graphicFrame>
        <p:nvGraphicFramePr>
          <p:cNvPr id="7" name="Tabell 6">
            <a:extLst>
              <a:ext uri="{FF2B5EF4-FFF2-40B4-BE49-F238E27FC236}">
                <a16:creationId xmlns:a16="http://schemas.microsoft.com/office/drawing/2014/main" id="{6CDE33DA-E4B4-4F42-8413-13A81440351D}"/>
              </a:ext>
            </a:extLst>
          </p:cNvPr>
          <p:cNvGraphicFramePr>
            <a:graphicFrameLocks noGrp="1"/>
          </p:cNvGraphicFramePr>
          <p:nvPr>
            <p:extLst>
              <p:ext uri="{D42A27DB-BD31-4B8C-83A1-F6EECF244321}">
                <p14:modId xmlns:p14="http://schemas.microsoft.com/office/powerpoint/2010/main" val="3568565271"/>
              </p:ext>
            </p:extLst>
          </p:nvPr>
        </p:nvGraphicFramePr>
        <p:xfrm>
          <a:off x="1378334" y="1308467"/>
          <a:ext cx="6298432" cy="4241066"/>
        </p:xfrm>
        <a:graphic>
          <a:graphicData uri="http://schemas.openxmlformats.org/drawingml/2006/table">
            <a:tbl>
              <a:tblPr firstRow="1" bandRow="1">
                <a:tableStyleId>{5C22544A-7EE6-4342-B048-85BDC9FD1C3A}</a:tableStyleId>
              </a:tblPr>
              <a:tblGrid>
                <a:gridCol w="1306590">
                  <a:extLst>
                    <a:ext uri="{9D8B030D-6E8A-4147-A177-3AD203B41FA5}">
                      <a16:colId xmlns:a16="http://schemas.microsoft.com/office/drawing/2014/main" val="1923283980"/>
                    </a:ext>
                  </a:extLst>
                </a:gridCol>
                <a:gridCol w="3789110">
                  <a:extLst>
                    <a:ext uri="{9D8B030D-6E8A-4147-A177-3AD203B41FA5}">
                      <a16:colId xmlns:a16="http://schemas.microsoft.com/office/drawing/2014/main" val="2625306664"/>
                    </a:ext>
                  </a:extLst>
                </a:gridCol>
                <a:gridCol w="1202732">
                  <a:extLst>
                    <a:ext uri="{9D8B030D-6E8A-4147-A177-3AD203B41FA5}">
                      <a16:colId xmlns:a16="http://schemas.microsoft.com/office/drawing/2014/main" val="2566405236"/>
                    </a:ext>
                  </a:extLst>
                </a:gridCol>
              </a:tblGrid>
              <a:tr h="336446">
                <a:tc>
                  <a:txBody>
                    <a:bodyPr/>
                    <a:lstStyle/>
                    <a:p>
                      <a:r>
                        <a:rPr lang="en-US" sz="1500" noProof="0" dirty="0">
                          <a:solidFill>
                            <a:schemeClr val="tx1"/>
                          </a:solidFill>
                        </a:rPr>
                        <a:t>Requirements</a:t>
                      </a:r>
                      <a:endParaRPr lang="en-US" sz="1500" dirty="0"/>
                    </a:p>
                  </a:txBody>
                  <a:tcPr marL="82959" marR="82959" marT="41480" marB="41480">
                    <a:solidFill>
                      <a:srgbClr val="FFE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solidFill>
                            <a:schemeClr val="tx1"/>
                          </a:solidFill>
                        </a:rPr>
                        <a:t>Description</a:t>
                      </a:r>
                    </a:p>
                  </a:txBody>
                  <a:tcPr marL="82959" marR="82959" marT="41480" marB="41480">
                    <a:solidFill>
                      <a:srgbClr val="FFE000"/>
                    </a:solidFill>
                  </a:tcPr>
                </a:tc>
                <a:tc>
                  <a:txBody>
                    <a:bodyPr/>
                    <a:lstStyle/>
                    <a:p>
                      <a:r>
                        <a:rPr lang="en-US" sz="1500" dirty="0">
                          <a:solidFill>
                            <a:schemeClr val="tx1"/>
                          </a:solidFill>
                        </a:rPr>
                        <a:t>Fulfilled</a:t>
                      </a:r>
                    </a:p>
                  </a:txBody>
                  <a:tcPr marL="82959" marR="82959" marT="41480" marB="41480">
                    <a:solidFill>
                      <a:srgbClr val="FFE000"/>
                    </a:solidFill>
                  </a:tcPr>
                </a:tc>
                <a:extLst>
                  <a:ext uri="{0D108BD9-81ED-4DB2-BD59-A6C34878D82A}">
                    <a16:rowId xmlns:a16="http://schemas.microsoft.com/office/drawing/2014/main" val="2463342617"/>
                  </a:ext>
                </a:extLst>
              </a:tr>
              <a:tr h="336446">
                <a:tc>
                  <a:txBody>
                    <a:bodyPr/>
                    <a:lstStyle/>
                    <a:p>
                      <a:r>
                        <a:rPr lang="en-US" sz="1500" noProof="0" dirty="0"/>
                        <a:t>1</a:t>
                      </a:r>
                    </a:p>
                  </a:txBody>
                  <a:tcPr marL="75429" marR="75429" marT="37715" marB="37715">
                    <a:solidFill>
                      <a:schemeClr val="bg1"/>
                    </a:solidFill>
                  </a:tcPr>
                </a:tc>
                <a:tc>
                  <a:txBody>
                    <a:bodyPr/>
                    <a:lstStyle/>
                    <a:p>
                      <a:r>
                        <a:rPr lang="en-US" sz="1500" noProof="0" dirty="0"/>
                        <a:t>Dependencies are free</a:t>
                      </a:r>
                    </a:p>
                  </a:txBody>
                  <a:tcPr marL="75429" marR="75429" marT="37715" marB="37715">
                    <a:solidFill>
                      <a:schemeClr val="bg1"/>
                    </a:solidFill>
                  </a:tcPr>
                </a:tc>
                <a:tc>
                  <a:txBody>
                    <a:bodyPr/>
                    <a:lstStyle/>
                    <a:p>
                      <a:r>
                        <a:rPr lang="en-US" sz="1500" dirty="0"/>
                        <a:t>Yes</a:t>
                      </a:r>
                    </a:p>
                  </a:txBody>
                  <a:tcPr marL="82959" marR="82959" marT="41480" marB="41480">
                    <a:solidFill>
                      <a:schemeClr val="bg1"/>
                    </a:solidFill>
                  </a:tcPr>
                </a:tc>
                <a:extLst>
                  <a:ext uri="{0D108BD9-81ED-4DB2-BD59-A6C34878D82A}">
                    <a16:rowId xmlns:a16="http://schemas.microsoft.com/office/drawing/2014/main" val="1914671550"/>
                  </a:ext>
                </a:extLst>
              </a:tr>
              <a:tr h="336446">
                <a:tc>
                  <a:txBody>
                    <a:bodyPr/>
                    <a:lstStyle/>
                    <a:p>
                      <a:r>
                        <a:rPr lang="en-US" sz="1500" dirty="0"/>
                        <a:t>2</a:t>
                      </a:r>
                    </a:p>
                  </a:txBody>
                  <a:tcPr marL="82959" marR="82959" marT="41480" marB="41480">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Saves data offline</a:t>
                      </a:r>
                    </a:p>
                  </a:txBody>
                  <a:tcPr marL="82959" marR="82959" marT="41480" marB="41480">
                    <a:solidFill>
                      <a:schemeClr val="bg2"/>
                    </a:solidFill>
                  </a:tcPr>
                </a:tc>
                <a:tc>
                  <a:txBody>
                    <a:bodyPr/>
                    <a:lstStyle/>
                    <a:p>
                      <a:r>
                        <a:rPr lang="en-US" sz="1500" dirty="0"/>
                        <a:t>Yes</a:t>
                      </a:r>
                    </a:p>
                  </a:txBody>
                  <a:tcPr marL="82959" marR="82959" marT="41480" marB="41480">
                    <a:solidFill>
                      <a:schemeClr val="bg2"/>
                    </a:solidFill>
                  </a:tcPr>
                </a:tc>
                <a:extLst>
                  <a:ext uri="{0D108BD9-81ED-4DB2-BD59-A6C34878D82A}">
                    <a16:rowId xmlns:a16="http://schemas.microsoft.com/office/drawing/2014/main" val="1023244796"/>
                  </a:ext>
                </a:extLst>
              </a:tr>
              <a:tr h="336446">
                <a:tc>
                  <a:txBody>
                    <a:bodyPr/>
                    <a:lstStyle/>
                    <a:p>
                      <a:r>
                        <a:rPr lang="en-US" sz="1500" dirty="0"/>
                        <a:t>3</a:t>
                      </a:r>
                    </a:p>
                  </a:txBody>
                  <a:tcPr marL="82959" marR="82959" marT="41480" marB="4148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Query data offline</a:t>
                      </a:r>
                    </a:p>
                  </a:txBody>
                  <a:tcPr marL="82959" marR="82959" marT="41480" marB="41480">
                    <a:solidFill>
                      <a:schemeClr val="bg1"/>
                    </a:solidFill>
                  </a:tcPr>
                </a:tc>
                <a:tc>
                  <a:txBody>
                    <a:bodyPr/>
                    <a:lstStyle/>
                    <a:p>
                      <a:r>
                        <a:rPr lang="en-US" sz="1500" dirty="0"/>
                        <a:t>Yes</a:t>
                      </a:r>
                    </a:p>
                  </a:txBody>
                  <a:tcPr marL="82959" marR="82959" marT="41480" marB="41480">
                    <a:solidFill>
                      <a:schemeClr val="bg1"/>
                    </a:solidFill>
                  </a:tcPr>
                </a:tc>
                <a:extLst>
                  <a:ext uri="{0D108BD9-81ED-4DB2-BD59-A6C34878D82A}">
                    <a16:rowId xmlns:a16="http://schemas.microsoft.com/office/drawing/2014/main" val="3049901277"/>
                  </a:ext>
                </a:extLst>
              </a:tr>
              <a:tr h="336446">
                <a:tc>
                  <a:txBody>
                    <a:bodyPr/>
                    <a:lstStyle/>
                    <a:p>
                      <a:r>
                        <a:rPr lang="en-US" sz="1500" dirty="0"/>
                        <a:t>4</a:t>
                      </a:r>
                    </a:p>
                  </a:txBody>
                  <a:tcPr marL="82959" marR="82959" marT="41480" marB="41480">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Edit data offline</a:t>
                      </a:r>
                    </a:p>
                  </a:txBody>
                  <a:tcPr marL="82959" marR="82959" marT="41480" marB="41480">
                    <a:solidFill>
                      <a:schemeClr val="bg2"/>
                    </a:solidFill>
                  </a:tcPr>
                </a:tc>
                <a:tc>
                  <a:txBody>
                    <a:bodyPr/>
                    <a:lstStyle/>
                    <a:p>
                      <a:r>
                        <a:rPr lang="en-US" sz="1500" dirty="0"/>
                        <a:t>Yes</a:t>
                      </a:r>
                    </a:p>
                  </a:txBody>
                  <a:tcPr marL="82959" marR="82959" marT="41480" marB="41480">
                    <a:solidFill>
                      <a:schemeClr val="bg2"/>
                    </a:solidFill>
                  </a:tcPr>
                </a:tc>
                <a:extLst>
                  <a:ext uri="{0D108BD9-81ED-4DB2-BD59-A6C34878D82A}">
                    <a16:rowId xmlns:a16="http://schemas.microsoft.com/office/drawing/2014/main" val="2959246748"/>
                  </a:ext>
                </a:extLst>
              </a:tr>
              <a:tr h="336446">
                <a:tc>
                  <a:txBody>
                    <a:bodyPr/>
                    <a:lstStyle/>
                    <a:p>
                      <a:r>
                        <a:rPr lang="en-US" sz="1500" dirty="0"/>
                        <a:t>5</a:t>
                      </a:r>
                    </a:p>
                  </a:txBody>
                  <a:tcPr marL="82959" marR="82959" marT="41480" marB="4148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Removes data offline</a:t>
                      </a:r>
                    </a:p>
                  </a:txBody>
                  <a:tcPr marL="82959" marR="82959" marT="41480" marB="41480">
                    <a:solidFill>
                      <a:schemeClr val="bg1"/>
                    </a:solidFill>
                  </a:tcPr>
                </a:tc>
                <a:tc>
                  <a:txBody>
                    <a:bodyPr/>
                    <a:lstStyle/>
                    <a:p>
                      <a:r>
                        <a:rPr lang="en-US" sz="1500" dirty="0"/>
                        <a:t>Yes</a:t>
                      </a:r>
                    </a:p>
                  </a:txBody>
                  <a:tcPr marL="82959" marR="82959" marT="41480" marB="41480">
                    <a:solidFill>
                      <a:schemeClr val="bg1"/>
                    </a:solidFill>
                  </a:tcPr>
                </a:tc>
                <a:extLst>
                  <a:ext uri="{0D108BD9-81ED-4DB2-BD59-A6C34878D82A}">
                    <a16:rowId xmlns:a16="http://schemas.microsoft.com/office/drawing/2014/main" val="1048110327"/>
                  </a:ext>
                </a:extLst>
              </a:tr>
              <a:tr h="336446">
                <a:tc>
                  <a:txBody>
                    <a:bodyPr/>
                    <a:lstStyle/>
                    <a:p>
                      <a:r>
                        <a:rPr lang="en-US" sz="1500" dirty="0"/>
                        <a:t>6</a:t>
                      </a:r>
                    </a:p>
                  </a:txBody>
                  <a:tcPr marL="82959" marR="82959" marT="41480" marB="41480">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Save data online</a:t>
                      </a:r>
                    </a:p>
                  </a:txBody>
                  <a:tcPr marL="82959" marR="82959" marT="41480" marB="41480">
                    <a:solidFill>
                      <a:schemeClr val="bg2"/>
                    </a:solidFill>
                  </a:tcPr>
                </a:tc>
                <a:tc>
                  <a:txBody>
                    <a:bodyPr/>
                    <a:lstStyle/>
                    <a:p>
                      <a:r>
                        <a:rPr lang="en-US" sz="1500" dirty="0"/>
                        <a:t>Yes</a:t>
                      </a:r>
                    </a:p>
                  </a:txBody>
                  <a:tcPr marL="82959" marR="82959" marT="41480" marB="41480">
                    <a:solidFill>
                      <a:schemeClr val="bg2"/>
                    </a:solidFill>
                  </a:tcPr>
                </a:tc>
                <a:extLst>
                  <a:ext uri="{0D108BD9-81ED-4DB2-BD59-A6C34878D82A}">
                    <a16:rowId xmlns:a16="http://schemas.microsoft.com/office/drawing/2014/main" val="594602017"/>
                  </a:ext>
                </a:extLst>
              </a:tr>
              <a:tr h="336446">
                <a:tc>
                  <a:txBody>
                    <a:bodyPr/>
                    <a:lstStyle/>
                    <a:p>
                      <a:r>
                        <a:rPr lang="en-US" sz="1500" dirty="0"/>
                        <a:t>7</a:t>
                      </a:r>
                    </a:p>
                  </a:txBody>
                  <a:tcPr marL="82959" marR="82959" marT="41480" marB="4148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Query data online</a:t>
                      </a:r>
                    </a:p>
                  </a:txBody>
                  <a:tcPr marL="82959" marR="82959" marT="41480" marB="41480">
                    <a:solidFill>
                      <a:schemeClr val="bg1"/>
                    </a:solidFill>
                  </a:tcPr>
                </a:tc>
                <a:tc>
                  <a:txBody>
                    <a:bodyPr/>
                    <a:lstStyle/>
                    <a:p>
                      <a:r>
                        <a:rPr lang="en-US" sz="1500" dirty="0"/>
                        <a:t>Yes</a:t>
                      </a:r>
                    </a:p>
                  </a:txBody>
                  <a:tcPr marL="82959" marR="82959" marT="41480" marB="41480">
                    <a:solidFill>
                      <a:schemeClr val="bg1"/>
                    </a:solidFill>
                  </a:tcPr>
                </a:tc>
                <a:extLst>
                  <a:ext uri="{0D108BD9-81ED-4DB2-BD59-A6C34878D82A}">
                    <a16:rowId xmlns:a16="http://schemas.microsoft.com/office/drawing/2014/main" val="3453900527"/>
                  </a:ext>
                </a:extLst>
              </a:tr>
              <a:tr h="336446">
                <a:tc>
                  <a:txBody>
                    <a:bodyPr/>
                    <a:lstStyle/>
                    <a:p>
                      <a:r>
                        <a:rPr lang="en-US" sz="1500" dirty="0"/>
                        <a:t>8</a:t>
                      </a:r>
                    </a:p>
                  </a:txBody>
                  <a:tcPr marL="82959" marR="82959" marT="41480" marB="41480">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Edit data online</a:t>
                      </a:r>
                    </a:p>
                  </a:txBody>
                  <a:tcPr marL="82959" marR="82959" marT="41480" marB="41480">
                    <a:solidFill>
                      <a:schemeClr val="bg2"/>
                    </a:solidFill>
                  </a:tcPr>
                </a:tc>
                <a:tc>
                  <a:txBody>
                    <a:bodyPr/>
                    <a:lstStyle/>
                    <a:p>
                      <a:r>
                        <a:rPr lang="en-US" sz="1500" dirty="0"/>
                        <a:t>Yes</a:t>
                      </a:r>
                    </a:p>
                  </a:txBody>
                  <a:tcPr marL="82959" marR="82959" marT="41480" marB="41480">
                    <a:solidFill>
                      <a:schemeClr val="bg2"/>
                    </a:solidFill>
                  </a:tcPr>
                </a:tc>
                <a:extLst>
                  <a:ext uri="{0D108BD9-81ED-4DB2-BD59-A6C34878D82A}">
                    <a16:rowId xmlns:a16="http://schemas.microsoft.com/office/drawing/2014/main" val="3172941969"/>
                  </a:ext>
                </a:extLst>
              </a:tr>
              <a:tr h="336446">
                <a:tc>
                  <a:txBody>
                    <a:bodyPr/>
                    <a:lstStyle/>
                    <a:p>
                      <a:r>
                        <a:rPr lang="en-US" sz="1500" dirty="0"/>
                        <a:t>9</a:t>
                      </a:r>
                    </a:p>
                  </a:txBody>
                  <a:tcPr marL="82959" marR="82959" marT="41480" marB="4148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Remove data online</a:t>
                      </a:r>
                    </a:p>
                  </a:txBody>
                  <a:tcPr marL="82959" marR="82959" marT="41480" marB="41480">
                    <a:solidFill>
                      <a:schemeClr val="bg1"/>
                    </a:solidFill>
                  </a:tcPr>
                </a:tc>
                <a:tc>
                  <a:txBody>
                    <a:bodyPr/>
                    <a:lstStyle/>
                    <a:p>
                      <a:r>
                        <a:rPr lang="en-US" sz="1500" dirty="0"/>
                        <a:t>Yes</a:t>
                      </a:r>
                    </a:p>
                  </a:txBody>
                  <a:tcPr marL="82959" marR="82959" marT="41480" marB="41480">
                    <a:solidFill>
                      <a:schemeClr val="bg1"/>
                    </a:solidFill>
                  </a:tcPr>
                </a:tc>
                <a:extLst>
                  <a:ext uri="{0D108BD9-81ED-4DB2-BD59-A6C34878D82A}">
                    <a16:rowId xmlns:a16="http://schemas.microsoft.com/office/drawing/2014/main" val="220613973"/>
                  </a:ext>
                </a:extLst>
              </a:tr>
              <a:tr h="336446">
                <a:tc>
                  <a:txBody>
                    <a:bodyPr/>
                    <a:lstStyle/>
                    <a:p>
                      <a:r>
                        <a:rPr lang="en-US" sz="1500" dirty="0"/>
                        <a:t>10</a:t>
                      </a:r>
                    </a:p>
                  </a:txBody>
                  <a:tcPr marL="82959" marR="82959" marT="41480" marB="41480">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A working implementation of merge rules</a:t>
                      </a:r>
                    </a:p>
                  </a:txBody>
                  <a:tcPr marL="82959" marR="82959" marT="41480" marB="41480">
                    <a:solidFill>
                      <a:schemeClr val="bg2"/>
                    </a:solidFill>
                  </a:tcPr>
                </a:tc>
                <a:tc>
                  <a:txBody>
                    <a:bodyPr/>
                    <a:lstStyle/>
                    <a:p>
                      <a:r>
                        <a:rPr lang="en-US" sz="1500" dirty="0"/>
                        <a:t>Yes</a:t>
                      </a:r>
                    </a:p>
                  </a:txBody>
                  <a:tcPr marL="82959" marR="82959" marT="41480" marB="41480">
                    <a:solidFill>
                      <a:schemeClr val="bg2"/>
                    </a:solidFill>
                  </a:tcPr>
                </a:tc>
                <a:extLst>
                  <a:ext uri="{0D108BD9-81ED-4DB2-BD59-A6C34878D82A}">
                    <a16:rowId xmlns:a16="http://schemas.microsoft.com/office/drawing/2014/main" val="1512753352"/>
                  </a:ext>
                </a:extLst>
              </a:tr>
              <a:tr h="525408">
                <a:tc>
                  <a:txBody>
                    <a:bodyPr/>
                    <a:lstStyle/>
                    <a:p>
                      <a:r>
                        <a:rPr lang="en-US" sz="1500" dirty="0"/>
                        <a:t>11</a:t>
                      </a:r>
                    </a:p>
                  </a:txBody>
                  <a:tcPr marL="82959" marR="82959" marT="41480" marB="4148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noProof="0" dirty="0"/>
                        <a:t>Synchronize data between local and online database</a:t>
                      </a:r>
                    </a:p>
                  </a:txBody>
                  <a:tcPr marL="82959" marR="82959" marT="41480" marB="41480">
                    <a:solidFill>
                      <a:schemeClr val="bg1"/>
                    </a:solidFill>
                  </a:tcPr>
                </a:tc>
                <a:tc>
                  <a:txBody>
                    <a:bodyPr/>
                    <a:lstStyle/>
                    <a:p>
                      <a:r>
                        <a:rPr lang="en-US" sz="1500" dirty="0"/>
                        <a:t>Yes</a:t>
                      </a:r>
                    </a:p>
                  </a:txBody>
                  <a:tcPr marL="82959" marR="82959" marT="41480" marB="41480">
                    <a:solidFill>
                      <a:schemeClr val="bg1"/>
                    </a:solidFill>
                  </a:tcPr>
                </a:tc>
                <a:extLst>
                  <a:ext uri="{0D108BD9-81ED-4DB2-BD59-A6C34878D82A}">
                    <a16:rowId xmlns:a16="http://schemas.microsoft.com/office/drawing/2014/main" val="448517419"/>
                  </a:ext>
                </a:extLst>
              </a:tr>
            </a:tbl>
          </a:graphicData>
        </a:graphic>
      </p:graphicFrame>
    </p:spTree>
    <p:extLst>
      <p:ext uri="{BB962C8B-B14F-4D97-AF65-F5344CB8AC3E}">
        <p14:creationId xmlns:p14="http://schemas.microsoft.com/office/powerpoint/2010/main" val="162945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A006DA9-CA25-4931-8BE8-A0EA5B8F51D0}"/>
              </a:ext>
            </a:extLst>
          </p:cNvPr>
          <p:cNvSpPr>
            <a:spLocks noGrp="1"/>
          </p:cNvSpPr>
          <p:nvPr>
            <p:ph type="title"/>
          </p:nvPr>
        </p:nvSpPr>
        <p:spPr/>
        <p:txBody>
          <a:bodyPr/>
          <a:lstStyle/>
          <a:p>
            <a:r>
              <a:rPr lang="en-US" dirty="0"/>
              <a:t>Analysis</a:t>
            </a:r>
          </a:p>
        </p:txBody>
      </p:sp>
      <p:sp>
        <p:nvSpPr>
          <p:cNvPr id="3" name="Platshållare för innehåll 2">
            <a:extLst>
              <a:ext uri="{FF2B5EF4-FFF2-40B4-BE49-F238E27FC236}">
                <a16:creationId xmlns:a16="http://schemas.microsoft.com/office/drawing/2014/main" id="{EBF4413A-78CB-4EA3-97AB-90F364BAFCDB}"/>
              </a:ext>
            </a:extLst>
          </p:cNvPr>
          <p:cNvSpPr txBox="1">
            <a:spLocks/>
          </p:cNvSpPr>
          <p:nvPr/>
        </p:nvSpPr>
        <p:spPr>
          <a:xfrm>
            <a:off x="704850" y="1821221"/>
            <a:ext cx="3752850" cy="1607779"/>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Supports requirements</a:t>
            </a:r>
          </a:p>
          <a:p>
            <a:pPr>
              <a:buFont typeface="Arial" panose="020B0604020202020204" pitchFamily="34" charset="0"/>
              <a:buChar char="•"/>
            </a:pPr>
            <a:endParaRPr lang="en-US" dirty="0"/>
          </a:p>
          <a:p>
            <a:pPr>
              <a:buFont typeface="Arial" panose="020B0604020202020204" pitchFamily="34" charset="0"/>
              <a:buChar char="•"/>
            </a:pPr>
            <a:r>
              <a:rPr lang="en-US" dirty="0"/>
              <a:t>Timestamps</a:t>
            </a:r>
          </a:p>
          <a:p>
            <a:pPr lvl="1">
              <a:buFont typeface="Arial" panose="020B0604020202020204" pitchFamily="34" charset="0"/>
              <a:buChar char="•"/>
            </a:pPr>
            <a:r>
              <a:rPr lang="en-US" dirty="0"/>
              <a:t>Can become problematic</a:t>
            </a:r>
            <a:endParaRPr lang="sv-SE" dirty="0"/>
          </a:p>
          <a:p>
            <a:pPr lvl="1"/>
            <a:endParaRPr lang="sv-SE" dirty="0"/>
          </a:p>
          <a:p>
            <a:pPr marL="342900" lvl="1" indent="0">
              <a:buFont typeface="Arial" panose="020B0604020202020204" pitchFamily="34" charset="0"/>
              <a:buNone/>
            </a:pPr>
            <a:endParaRPr lang="sv-SE" dirty="0"/>
          </a:p>
        </p:txBody>
      </p:sp>
      <p:sp>
        <p:nvSpPr>
          <p:cNvPr id="4" name="Platshållare för innehåll 2">
            <a:extLst>
              <a:ext uri="{FF2B5EF4-FFF2-40B4-BE49-F238E27FC236}">
                <a16:creationId xmlns:a16="http://schemas.microsoft.com/office/drawing/2014/main" id="{8962DFE2-73DC-4434-88CF-1B5B474BA1C6}"/>
              </a:ext>
            </a:extLst>
          </p:cNvPr>
          <p:cNvSpPr txBox="1">
            <a:spLocks/>
          </p:cNvSpPr>
          <p:nvPr/>
        </p:nvSpPr>
        <p:spPr>
          <a:xfrm>
            <a:off x="701584" y="3411415"/>
            <a:ext cx="3752850" cy="2537865"/>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Merge rules</a:t>
            </a:r>
          </a:p>
          <a:p>
            <a:pPr lvl="1">
              <a:buFont typeface="Arial" panose="020B0604020202020204" pitchFamily="34" charset="0"/>
              <a:buChar char="•"/>
            </a:pPr>
            <a:r>
              <a:rPr lang="en-US" dirty="0"/>
              <a:t>Basic</a:t>
            </a:r>
          </a:p>
          <a:p>
            <a:pPr lvl="2"/>
            <a:r>
              <a:rPr lang="en-US" dirty="0"/>
              <a:t>Easy to implement</a:t>
            </a:r>
            <a:endParaRPr lang="sv-SE" dirty="0"/>
          </a:p>
          <a:p>
            <a:pPr>
              <a:buFont typeface="Arial" panose="020B0604020202020204" pitchFamily="34" charset="0"/>
              <a:buChar char="•"/>
            </a:pPr>
            <a:r>
              <a:rPr lang="en-US" dirty="0"/>
              <a:t>Testing</a:t>
            </a:r>
          </a:p>
          <a:p>
            <a:pPr lvl="1">
              <a:buFont typeface="Arial" panose="020B0604020202020204" pitchFamily="34" charset="0"/>
              <a:buChar char="•"/>
            </a:pPr>
            <a:r>
              <a:rPr lang="en-US" dirty="0"/>
              <a:t>Use cases</a:t>
            </a:r>
          </a:p>
          <a:p>
            <a:pPr marL="342900" lvl="1" indent="0">
              <a:buFont typeface="Arial" panose="020B0604020202020204" pitchFamily="34" charset="0"/>
              <a:buNone/>
            </a:pPr>
            <a:endParaRPr lang="sv-SE" dirty="0"/>
          </a:p>
        </p:txBody>
      </p:sp>
      <p:sp>
        <p:nvSpPr>
          <p:cNvPr id="5" name="Platshållare för innehåll 2">
            <a:extLst>
              <a:ext uri="{FF2B5EF4-FFF2-40B4-BE49-F238E27FC236}">
                <a16:creationId xmlns:a16="http://schemas.microsoft.com/office/drawing/2014/main" id="{F9BFBAFF-F378-455E-8345-8C1866E1A226}"/>
              </a:ext>
            </a:extLst>
          </p:cNvPr>
          <p:cNvSpPr txBox="1">
            <a:spLocks/>
          </p:cNvSpPr>
          <p:nvPr/>
        </p:nvSpPr>
        <p:spPr>
          <a:xfrm>
            <a:off x="4860032" y="1826342"/>
            <a:ext cx="3752850" cy="2537865"/>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endParaRPr lang="en-US" dirty="0"/>
          </a:p>
          <a:p>
            <a:pPr>
              <a:buFont typeface="Arial" panose="020B0604020202020204" pitchFamily="34" charset="0"/>
              <a:buChar char="•"/>
            </a:pPr>
            <a:endParaRPr lang="sv-SE" dirty="0"/>
          </a:p>
          <a:p>
            <a:pPr marL="342900" lvl="1" indent="0">
              <a:buFont typeface="Arial" panose="020B0604020202020204" pitchFamily="34" charset="0"/>
              <a:buNone/>
            </a:pPr>
            <a:endParaRPr lang="sv-SE" dirty="0"/>
          </a:p>
        </p:txBody>
      </p:sp>
    </p:spTree>
    <p:extLst>
      <p:ext uri="{BB962C8B-B14F-4D97-AF65-F5344CB8AC3E}">
        <p14:creationId xmlns:p14="http://schemas.microsoft.com/office/powerpoint/2010/main" val="6002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A2180CB-4DCC-44AA-B9D7-BF8FF2AE8FC0}"/>
              </a:ext>
            </a:extLst>
          </p:cNvPr>
          <p:cNvSpPr>
            <a:spLocks noGrp="1"/>
          </p:cNvSpPr>
          <p:nvPr>
            <p:ph type="title"/>
          </p:nvPr>
        </p:nvSpPr>
        <p:spPr>
          <a:xfrm>
            <a:off x="704850" y="806450"/>
            <a:ext cx="7645400" cy="390302"/>
          </a:xfrm>
        </p:spPr>
        <p:txBody>
          <a:bodyPr/>
          <a:lstStyle/>
          <a:p>
            <a:r>
              <a:rPr lang="en-US"/>
              <a:t>Conclusion</a:t>
            </a:r>
          </a:p>
        </p:txBody>
      </p:sp>
      <p:sp>
        <p:nvSpPr>
          <p:cNvPr id="3" name="Platshållare för innehåll 2">
            <a:extLst>
              <a:ext uri="{FF2B5EF4-FFF2-40B4-BE49-F238E27FC236}">
                <a16:creationId xmlns:a16="http://schemas.microsoft.com/office/drawing/2014/main" id="{84E77542-6CD5-444C-BEFB-E2D02B867548}"/>
              </a:ext>
            </a:extLst>
          </p:cNvPr>
          <p:cNvSpPr txBox="1">
            <a:spLocks/>
          </p:cNvSpPr>
          <p:nvPr/>
        </p:nvSpPr>
        <p:spPr>
          <a:xfrm>
            <a:off x="704850" y="1628800"/>
            <a:ext cx="3752850" cy="1607779"/>
          </a:xfrm>
          <a:prstGeom prst="rect">
            <a:avLst/>
          </a:prstGeom>
        </p:spPr>
        <p:txBody>
          <a:bodyPr>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sv-SE" dirty="0"/>
          </a:p>
          <a:p>
            <a:pPr marL="342900" lvl="1" indent="0">
              <a:buFont typeface="Arial" panose="020B0604020202020204" pitchFamily="34" charset="0"/>
              <a:buNone/>
            </a:pPr>
            <a:endParaRPr lang="sv-SE" dirty="0"/>
          </a:p>
        </p:txBody>
      </p:sp>
      <p:sp>
        <p:nvSpPr>
          <p:cNvPr id="6" name="textruta 5">
            <a:extLst>
              <a:ext uri="{FF2B5EF4-FFF2-40B4-BE49-F238E27FC236}">
                <a16:creationId xmlns:a16="http://schemas.microsoft.com/office/drawing/2014/main" id="{C7DF4E37-B943-8647-93B7-46BB941190DB}"/>
              </a:ext>
            </a:extLst>
          </p:cNvPr>
          <p:cNvSpPr txBox="1"/>
          <p:nvPr/>
        </p:nvSpPr>
        <p:spPr>
          <a:xfrm>
            <a:off x="704850" y="1628800"/>
            <a:ext cx="324036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Working solution</a:t>
            </a:r>
          </a:p>
          <a:p>
            <a:pPr marL="742950" lvl="1" indent="-285750">
              <a:buFont typeface="Arial" panose="020B0604020202020204" pitchFamily="34" charset="0"/>
              <a:buChar char="•"/>
            </a:pPr>
            <a:r>
              <a:rPr lang="en-US" dirty="0">
                <a:latin typeface="+mn-lt"/>
              </a:rPr>
              <a:t>Offline capable</a:t>
            </a:r>
          </a:p>
          <a:p>
            <a:pPr marL="742950" lvl="1" indent="-285750">
              <a:buFont typeface="Arial" panose="020B0604020202020204" pitchFamily="34" charset="0"/>
              <a:buChar char="•"/>
            </a:pPr>
            <a:r>
              <a:rPr lang="en-US" dirty="0">
                <a:latin typeface="+mn-lt"/>
              </a:rPr>
              <a:t>Merge rules</a:t>
            </a:r>
          </a:p>
          <a:p>
            <a:pPr marL="742950" lvl="1" indent="-285750">
              <a:buFont typeface="Arial" panose="020B0604020202020204" pitchFamily="34" charset="0"/>
              <a:buChar char="•"/>
            </a:pPr>
            <a:r>
              <a:rPr lang="en-US" dirty="0">
                <a:latin typeface="+mn-lt"/>
              </a:rPr>
              <a:t>Data corruption</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Limited functionality</a:t>
            </a:r>
          </a:p>
          <a:p>
            <a:pPr marL="742950" lvl="1" indent="-285750">
              <a:buFont typeface="Arial" panose="020B0604020202020204" pitchFamily="34" charset="0"/>
              <a:buChar char="•"/>
            </a:pPr>
            <a:r>
              <a:rPr lang="en-US" dirty="0">
                <a:latin typeface="+mn-lt"/>
              </a:rPr>
              <a:t>Node </a:t>
            </a:r>
            <a:r>
              <a:rPr lang="en-US" dirty="0" err="1">
                <a:latin typeface="+mn-lt"/>
              </a:rPr>
              <a:t>js</a:t>
            </a:r>
            <a:r>
              <a:rPr lang="en-US" dirty="0">
                <a:latin typeface="+mn-lt"/>
              </a:rPr>
              <a:t>, </a:t>
            </a:r>
            <a:r>
              <a:rPr lang="en-US" dirty="0" err="1">
                <a:latin typeface="+mn-lt"/>
              </a:rPr>
              <a:t>npm</a:t>
            </a:r>
            <a:r>
              <a:rPr lang="en-US" dirty="0">
                <a:latin typeface="+mn-lt"/>
              </a:rPr>
              <a:t> </a:t>
            </a:r>
          </a:p>
          <a:p>
            <a:pPr marL="742950" lvl="1" indent="-285750">
              <a:buFont typeface="Arial" panose="020B0604020202020204" pitchFamily="34" charset="0"/>
              <a:buChar char="•"/>
            </a:pPr>
            <a:r>
              <a:rPr lang="en-US" dirty="0">
                <a:latin typeface="+mn-lt"/>
              </a:rPr>
              <a:t>Open-sourced</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Proof of concept</a:t>
            </a:r>
          </a:p>
          <a:p>
            <a:pPr marL="742950" lvl="1" indent="-285750">
              <a:buFont typeface="Arial" panose="020B0604020202020204" pitchFamily="34" charset="0"/>
              <a:buChar char="•"/>
            </a:pPr>
            <a:r>
              <a:rPr lang="en-US" dirty="0">
                <a:latin typeface="+mn-lt"/>
              </a:rPr>
              <a:t>Self-hosted</a:t>
            </a:r>
          </a:p>
          <a:p>
            <a:pPr marL="742950" lvl="1" indent="-285750">
              <a:buFont typeface="Arial" panose="020B0604020202020204" pitchFamily="34" charset="0"/>
              <a:buChar char="•"/>
            </a:pPr>
            <a:r>
              <a:rPr lang="en-US" dirty="0">
                <a:latin typeface="+mn-lt"/>
              </a:rPr>
              <a:t>Enterprise</a:t>
            </a:r>
          </a:p>
          <a:p>
            <a:pPr marL="742950" lvl="1" indent="-285750">
              <a:buFont typeface="Arial" panose="020B0604020202020204" pitchFamily="34" charset="0"/>
              <a:buChar char="•"/>
            </a:pPr>
            <a:r>
              <a:rPr lang="en-US" dirty="0">
                <a:latin typeface="+mn-lt"/>
              </a:rPr>
              <a:t>Data privacy</a:t>
            </a:r>
          </a:p>
          <a:p>
            <a:pPr marL="285750" indent="-28575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04021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fade">
                                      <p:cBhvr>
                                        <p:cTn id="47" dur="500"/>
                                        <p:tgtEl>
                                          <p:spTgt spid="6">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1" end="11"/>
                                            </p:txEl>
                                          </p:spTgt>
                                        </p:tgtEl>
                                        <p:attrNameLst>
                                          <p:attrName>style.visibility</p:attrName>
                                        </p:attrNameLst>
                                      </p:cBhvr>
                                      <p:to>
                                        <p:strVal val="visible"/>
                                      </p:to>
                                    </p:set>
                                    <p:animEffect transition="in" filter="fade">
                                      <p:cBhvr>
                                        <p:cTn id="52" dur="500"/>
                                        <p:tgtEl>
                                          <p:spTgt spid="6">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animEffect transition="in" filter="fade">
                                      <p:cBhvr>
                                        <p:cTn id="5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E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0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481EA49-B832-42F1-B6B1-DFFAA2E06BA8}"/>
              </a:ext>
            </a:extLst>
          </p:cNvPr>
          <p:cNvSpPr>
            <a:spLocks noGrp="1"/>
          </p:cNvSpPr>
          <p:nvPr>
            <p:ph type="title"/>
          </p:nvPr>
        </p:nvSpPr>
        <p:spPr/>
        <p:txBody>
          <a:bodyPr/>
          <a:lstStyle/>
          <a:p>
            <a:r>
              <a:rPr lang="en-US" dirty="0"/>
              <a:t>Results</a:t>
            </a:r>
            <a:r>
              <a:rPr lang="sv-SE" dirty="0"/>
              <a:t>: Save data</a:t>
            </a:r>
            <a:endParaRPr lang="en-GB" dirty="0"/>
          </a:p>
        </p:txBody>
      </p:sp>
      <p:graphicFrame>
        <p:nvGraphicFramePr>
          <p:cNvPr id="3" name="Tabell 2">
            <a:extLst>
              <a:ext uri="{FF2B5EF4-FFF2-40B4-BE49-F238E27FC236}">
                <a16:creationId xmlns:a16="http://schemas.microsoft.com/office/drawing/2014/main" id="{8E9CF399-19BC-4A27-91AD-7B57EB054814}"/>
              </a:ext>
            </a:extLst>
          </p:cNvPr>
          <p:cNvGraphicFramePr>
            <a:graphicFrameLocks noGrp="1"/>
          </p:cNvGraphicFramePr>
          <p:nvPr>
            <p:extLst>
              <p:ext uri="{D42A27DB-BD31-4B8C-83A1-F6EECF244321}">
                <p14:modId xmlns:p14="http://schemas.microsoft.com/office/powerpoint/2010/main" val="2115361033"/>
              </p:ext>
            </p:extLst>
          </p:nvPr>
        </p:nvGraphicFramePr>
        <p:xfrm>
          <a:off x="704850" y="1700808"/>
          <a:ext cx="7645400" cy="2651760"/>
        </p:xfrm>
        <a:graphic>
          <a:graphicData uri="http://schemas.openxmlformats.org/drawingml/2006/table">
            <a:tbl>
              <a:tblPr firstRow="1" bandRow="1">
                <a:tableStyleId>{5C22544A-7EE6-4342-B048-85BDC9FD1C3A}</a:tableStyleId>
              </a:tblPr>
              <a:tblGrid>
                <a:gridCol w="1911350">
                  <a:extLst>
                    <a:ext uri="{9D8B030D-6E8A-4147-A177-3AD203B41FA5}">
                      <a16:colId xmlns:a16="http://schemas.microsoft.com/office/drawing/2014/main" val="1079862909"/>
                    </a:ext>
                  </a:extLst>
                </a:gridCol>
                <a:gridCol w="1911350">
                  <a:extLst>
                    <a:ext uri="{9D8B030D-6E8A-4147-A177-3AD203B41FA5}">
                      <a16:colId xmlns:a16="http://schemas.microsoft.com/office/drawing/2014/main" val="873915656"/>
                    </a:ext>
                  </a:extLst>
                </a:gridCol>
                <a:gridCol w="1911350">
                  <a:extLst>
                    <a:ext uri="{9D8B030D-6E8A-4147-A177-3AD203B41FA5}">
                      <a16:colId xmlns:a16="http://schemas.microsoft.com/office/drawing/2014/main" val="4195862410"/>
                    </a:ext>
                  </a:extLst>
                </a:gridCol>
                <a:gridCol w="1911350">
                  <a:extLst>
                    <a:ext uri="{9D8B030D-6E8A-4147-A177-3AD203B41FA5}">
                      <a16:colId xmlns:a16="http://schemas.microsoft.com/office/drawing/2014/main" val="2717861278"/>
                    </a:ext>
                  </a:extLst>
                </a:gridCol>
              </a:tblGrid>
              <a:tr h="439936">
                <a:tc>
                  <a:txBody>
                    <a:bodyPr/>
                    <a:lstStyle/>
                    <a:p>
                      <a:r>
                        <a:rPr lang="en-US" noProof="0" dirty="0">
                          <a:solidFill>
                            <a:schemeClr val="tx1"/>
                          </a:solidFill>
                        </a:rPr>
                        <a:t>User input</a:t>
                      </a:r>
                    </a:p>
                  </a:txBody>
                  <a:tcPr>
                    <a:solidFill>
                      <a:srgbClr val="FFE000"/>
                    </a:solidFill>
                  </a:tcPr>
                </a:tc>
                <a:tc>
                  <a:txBody>
                    <a:bodyPr/>
                    <a:lstStyle/>
                    <a:p>
                      <a:r>
                        <a:rPr lang="en-US" noProof="0">
                          <a:solidFill>
                            <a:schemeClr val="tx1"/>
                          </a:solidFill>
                        </a:rPr>
                        <a:t>Framework</a:t>
                      </a:r>
                    </a:p>
                    <a:p>
                      <a:r>
                        <a:rPr lang="en-US" noProof="0">
                          <a:solidFill>
                            <a:schemeClr val="tx1"/>
                          </a:solidFill>
                        </a:rPr>
                        <a:t>Conversion</a:t>
                      </a:r>
                    </a:p>
                  </a:txBody>
                  <a:tcPr>
                    <a:solidFill>
                      <a:srgbClr val="FFE000"/>
                    </a:solidFill>
                  </a:tcPr>
                </a:tc>
                <a:tc>
                  <a:txBody>
                    <a:bodyPr/>
                    <a:lstStyle/>
                    <a:p>
                      <a:r>
                        <a:rPr lang="en-US" noProof="0" dirty="0">
                          <a:solidFill>
                            <a:schemeClr val="tx1"/>
                          </a:solidFill>
                        </a:rPr>
                        <a:t>Local response</a:t>
                      </a:r>
                    </a:p>
                  </a:txBody>
                  <a:tcPr>
                    <a:solidFill>
                      <a:srgbClr val="FFE000"/>
                    </a:solidFill>
                  </a:tcPr>
                </a:tc>
                <a:tc>
                  <a:txBody>
                    <a:bodyPr/>
                    <a:lstStyle/>
                    <a:p>
                      <a:r>
                        <a:rPr lang="en-US" noProof="0">
                          <a:solidFill>
                            <a:schemeClr val="tx1"/>
                          </a:solidFill>
                        </a:rPr>
                        <a:t>Server Response</a:t>
                      </a:r>
                    </a:p>
                  </a:txBody>
                  <a:tcPr>
                    <a:solidFill>
                      <a:srgbClr val="FFE000"/>
                    </a:solidFill>
                  </a:tcPr>
                </a:tc>
                <a:extLst>
                  <a:ext uri="{0D108BD9-81ED-4DB2-BD59-A6C34878D82A}">
                    <a16:rowId xmlns:a16="http://schemas.microsoft.com/office/drawing/2014/main" val="1011066973"/>
                  </a:ext>
                </a:extLst>
              </a:tr>
              <a:tr h="439936">
                <a:tc>
                  <a:txBody>
                    <a:bodyPr/>
                    <a:lstStyle/>
                    <a:p>
                      <a:r>
                        <a:rPr lang="en-US" noProof="0" dirty="0"/>
                        <a:t>(Växjö-Kalmar,0,0)</a:t>
                      </a:r>
                    </a:p>
                  </a:txBody>
                  <a:tcPr>
                    <a:solidFill>
                      <a:schemeClr val="bg1"/>
                    </a:solidFill>
                  </a:tcPr>
                </a:tc>
                <a:tc>
                  <a:txBody>
                    <a:bodyPr/>
                    <a:lstStyle/>
                    <a:p>
                      <a:r>
                        <a:rPr lang="en-US" noProof="0" dirty="0"/>
                        <a:t>(1,Växjö-Kalmar,0,0,</a:t>
                      </a:r>
                    </a:p>
                    <a:p>
                      <a:r>
                        <a:rPr lang="en-US" noProof="0" dirty="0"/>
                        <a:t>2018-04-29 11:21:01,</a:t>
                      </a:r>
                    </a:p>
                    <a:p>
                      <a:r>
                        <a:rPr lang="en-US" noProof="0" dirty="0"/>
                        <a:t> 2018-04-29 11:.21:01)</a:t>
                      </a:r>
                    </a:p>
                  </a:txBody>
                  <a:tcPr>
                    <a:solidFill>
                      <a:schemeClr val="bg1"/>
                    </a:solidFill>
                  </a:tcPr>
                </a:tc>
                <a:tc>
                  <a:txBody>
                    <a:bodyPr/>
                    <a:lstStyle/>
                    <a:p>
                      <a:r>
                        <a:rPr lang="en-US" noProof="0"/>
                        <a:t>(1,Växjö-Kalmar,0,0,</a:t>
                      </a:r>
                    </a:p>
                    <a:p>
                      <a:r>
                        <a:rPr lang="en-US" noProof="0"/>
                        <a:t>2018-04-29 11:21:01,</a:t>
                      </a:r>
                    </a:p>
                    <a:p>
                      <a:r>
                        <a:rPr lang="en-US" noProof="0"/>
                        <a:t> 2018-04-29 11:.21:01)</a:t>
                      </a:r>
                    </a:p>
                    <a:p>
                      <a:endParaRPr lang="en-US" noProof="0"/>
                    </a:p>
                  </a:txBody>
                  <a:tcPr>
                    <a:solidFill>
                      <a:schemeClr val="bg1"/>
                    </a:solidFill>
                  </a:tcPr>
                </a:tc>
                <a:tc>
                  <a:txBody>
                    <a:bodyPr/>
                    <a:lstStyle/>
                    <a:p>
                      <a:r>
                        <a:rPr lang="en-US" noProof="0" dirty="0"/>
                        <a:t>(1,Växjö-Kalmar,0,0,</a:t>
                      </a:r>
                    </a:p>
                    <a:p>
                      <a:r>
                        <a:rPr lang="en-US" noProof="0" dirty="0"/>
                        <a:t>2018-04-29 11:21:01,</a:t>
                      </a:r>
                    </a:p>
                    <a:p>
                      <a:r>
                        <a:rPr lang="en-US" noProof="0" dirty="0"/>
                        <a:t> 2018-04-29 11:.21:02)</a:t>
                      </a:r>
                    </a:p>
                    <a:p>
                      <a:endParaRPr lang="en-US" noProof="0" dirty="0"/>
                    </a:p>
                  </a:txBody>
                  <a:tcPr>
                    <a:solidFill>
                      <a:schemeClr val="bg1"/>
                    </a:solidFill>
                  </a:tcPr>
                </a:tc>
                <a:extLst>
                  <a:ext uri="{0D108BD9-81ED-4DB2-BD59-A6C34878D82A}">
                    <a16:rowId xmlns:a16="http://schemas.microsoft.com/office/drawing/2014/main" val="892093556"/>
                  </a:ext>
                </a:extLst>
              </a:tr>
            </a:tbl>
          </a:graphicData>
        </a:graphic>
      </p:graphicFrame>
    </p:spTree>
    <p:extLst>
      <p:ext uri="{BB962C8B-B14F-4D97-AF65-F5344CB8AC3E}">
        <p14:creationId xmlns:p14="http://schemas.microsoft.com/office/powerpoint/2010/main" val="233832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0391734-79D2-4F01-91EA-C207E39B7D21}"/>
              </a:ext>
            </a:extLst>
          </p:cNvPr>
          <p:cNvSpPr>
            <a:spLocks noGrp="1"/>
          </p:cNvSpPr>
          <p:nvPr>
            <p:ph type="title"/>
          </p:nvPr>
        </p:nvSpPr>
        <p:spPr/>
        <p:txBody>
          <a:bodyPr/>
          <a:lstStyle/>
          <a:p>
            <a:r>
              <a:rPr lang="sv-SE" dirty="0" err="1"/>
              <a:t>Results</a:t>
            </a:r>
            <a:r>
              <a:rPr lang="sv-SE" dirty="0"/>
              <a:t>: Query data</a:t>
            </a:r>
            <a:endParaRPr lang="en-US" dirty="0"/>
          </a:p>
        </p:txBody>
      </p:sp>
      <p:graphicFrame>
        <p:nvGraphicFramePr>
          <p:cNvPr id="3" name="Tabell 2">
            <a:extLst>
              <a:ext uri="{FF2B5EF4-FFF2-40B4-BE49-F238E27FC236}">
                <a16:creationId xmlns:a16="http://schemas.microsoft.com/office/drawing/2014/main" id="{6E93AFE8-F00D-4CB4-B028-8375C527348E}"/>
              </a:ext>
            </a:extLst>
          </p:cNvPr>
          <p:cNvGraphicFramePr>
            <a:graphicFrameLocks noGrp="1"/>
          </p:cNvGraphicFramePr>
          <p:nvPr>
            <p:extLst>
              <p:ext uri="{D42A27DB-BD31-4B8C-83A1-F6EECF244321}">
                <p14:modId xmlns:p14="http://schemas.microsoft.com/office/powerpoint/2010/main" val="3888834139"/>
              </p:ext>
            </p:extLst>
          </p:nvPr>
        </p:nvGraphicFramePr>
        <p:xfrm>
          <a:off x="704850" y="1700808"/>
          <a:ext cx="7645401" cy="1628656"/>
        </p:xfrm>
        <a:graphic>
          <a:graphicData uri="http://schemas.openxmlformats.org/drawingml/2006/table">
            <a:tbl>
              <a:tblPr firstRow="1" bandRow="1">
                <a:tableStyleId>{5C22544A-7EE6-4342-B048-85BDC9FD1C3A}</a:tableStyleId>
              </a:tblPr>
              <a:tblGrid>
                <a:gridCol w="2548467">
                  <a:extLst>
                    <a:ext uri="{9D8B030D-6E8A-4147-A177-3AD203B41FA5}">
                      <a16:colId xmlns:a16="http://schemas.microsoft.com/office/drawing/2014/main" val="1079862909"/>
                    </a:ext>
                  </a:extLst>
                </a:gridCol>
                <a:gridCol w="2548467">
                  <a:extLst>
                    <a:ext uri="{9D8B030D-6E8A-4147-A177-3AD203B41FA5}">
                      <a16:colId xmlns:a16="http://schemas.microsoft.com/office/drawing/2014/main" val="4195862410"/>
                    </a:ext>
                  </a:extLst>
                </a:gridCol>
                <a:gridCol w="2548467">
                  <a:extLst>
                    <a:ext uri="{9D8B030D-6E8A-4147-A177-3AD203B41FA5}">
                      <a16:colId xmlns:a16="http://schemas.microsoft.com/office/drawing/2014/main" val="2717861278"/>
                    </a:ext>
                  </a:extLst>
                </a:gridCol>
              </a:tblGrid>
              <a:tr h="439936">
                <a:tc>
                  <a:txBody>
                    <a:bodyPr/>
                    <a:lstStyle/>
                    <a:p>
                      <a:r>
                        <a:rPr lang="en-US" noProof="0" dirty="0">
                          <a:solidFill>
                            <a:schemeClr val="tx1"/>
                          </a:solidFill>
                        </a:rPr>
                        <a:t>User input</a:t>
                      </a:r>
                    </a:p>
                  </a:txBody>
                  <a:tcPr>
                    <a:solidFill>
                      <a:srgbClr val="FFE000"/>
                    </a:solidFill>
                  </a:tcPr>
                </a:tc>
                <a:tc>
                  <a:txBody>
                    <a:bodyPr/>
                    <a:lstStyle/>
                    <a:p>
                      <a:r>
                        <a:rPr lang="en-US" noProof="0" dirty="0">
                          <a:solidFill>
                            <a:schemeClr val="tx1"/>
                          </a:solidFill>
                        </a:rPr>
                        <a:t>Local response</a:t>
                      </a:r>
                    </a:p>
                  </a:txBody>
                  <a:tcPr>
                    <a:solidFill>
                      <a:srgbClr val="FFE000"/>
                    </a:solidFill>
                  </a:tcPr>
                </a:tc>
                <a:tc>
                  <a:txBody>
                    <a:bodyPr/>
                    <a:lstStyle/>
                    <a:p>
                      <a:r>
                        <a:rPr lang="en-US" noProof="0">
                          <a:solidFill>
                            <a:schemeClr val="tx1"/>
                          </a:solidFill>
                        </a:rPr>
                        <a:t>Server Response</a:t>
                      </a:r>
                    </a:p>
                  </a:txBody>
                  <a:tcPr>
                    <a:solidFill>
                      <a:srgbClr val="FFE000"/>
                    </a:solidFill>
                  </a:tcPr>
                </a:tc>
                <a:extLst>
                  <a:ext uri="{0D108BD9-81ED-4DB2-BD59-A6C34878D82A}">
                    <a16:rowId xmlns:a16="http://schemas.microsoft.com/office/drawing/2014/main" val="1011066973"/>
                  </a:ext>
                </a:extLst>
              </a:tr>
              <a:tr h="439936">
                <a:tc>
                  <a:txBody>
                    <a:bodyPr/>
                    <a:lstStyle/>
                    <a:p>
                      <a:r>
                        <a:rPr lang="en-US" noProof="0" dirty="0"/>
                        <a:t>Select * from </a:t>
                      </a:r>
                      <a:r>
                        <a:rPr lang="en-US" noProof="0" dirty="0" err="1"/>
                        <a:t>exampleTable</a:t>
                      </a:r>
                      <a:endParaRPr lang="en-US" noProof="0" dirty="0"/>
                    </a:p>
                  </a:txBody>
                  <a:tcPr>
                    <a:solidFill>
                      <a:schemeClr val="bg1"/>
                    </a:solidFill>
                  </a:tcPr>
                </a:tc>
                <a:tc>
                  <a:txBody>
                    <a:bodyPr/>
                    <a:lstStyle/>
                    <a:p>
                      <a:r>
                        <a:rPr lang="en-US" noProof="0" dirty="0"/>
                        <a:t>(1,Växjö-Kalmar,0,0,</a:t>
                      </a:r>
                    </a:p>
                    <a:p>
                      <a:r>
                        <a:rPr lang="en-US" noProof="0" dirty="0"/>
                        <a:t>2018-04-29 11:21:01,</a:t>
                      </a:r>
                    </a:p>
                    <a:p>
                      <a:r>
                        <a:rPr lang="en-US" noProof="0" dirty="0"/>
                        <a:t> 2018-04-29 11:.21:02)</a:t>
                      </a:r>
                    </a:p>
                    <a:p>
                      <a:endParaRPr lang="en-US" noProof="0" dirty="0"/>
                    </a:p>
                  </a:txBody>
                  <a:tcPr>
                    <a:solidFill>
                      <a:schemeClr val="bg1"/>
                    </a:solidFill>
                  </a:tcPr>
                </a:tc>
                <a:tc>
                  <a:txBody>
                    <a:bodyPr/>
                    <a:lstStyle/>
                    <a:p>
                      <a:r>
                        <a:rPr lang="en-US" noProof="0" dirty="0"/>
                        <a:t>(1,Växjö-Kalmar,0,0,</a:t>
                      </a:r>
                    </a:p>
                    <a:p>
                      <a:r>
                        <a:rPr lang="en-US" noProof="0" dirty="0"/>
                        <a:t>2018-04-29 11:21:01,</a:t>
                      </a:r>
                    </a:p>
                    <a:p>
                      <a:r>
                        <a:rPr lang="en-US" noProof="0" dirty="0"/>
                        <a:t> 2018-04-29 11:.21:02)</a:t>
                      </a:r>
                    </a:p>
                    <a:p>
                      <a:endParaRPr lang="en-US" noProof="0" dirty="0"/>
                    </a:p>
                  </a:txBody>
                  <a:tcPr>
                    <a:solidFill>
                      <a:schemeClr val="bg1"/>
                    </a:solidFill>
                  </a:tcPr>
                </a:tc>
                <a:extLst>
                  <a:ext uri="{0D108BD9-81ED-4DB2-BD59-A6C34878D82A}">
                    <a16:rowId xmlns:a16="http://schemas.microsoft.com/office/drawing/2014/main" val="892093556"/>
                  </a:ext>
                </a:extLst>
              </a:tr>
            </a:tbl>
          </a:graphicData>
        </a:graphic>
      </p:graphicFrame>
    </p:spTree>
    <p:extLst>
      <p:ext uri="{BB962C8B-B14F-4D97-AF65-F5344CB8AC3E}">
        <p14:creationId xmlns:p14="http://schemas.microsoft.com/office/powerpoint/2010/main" val="339246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ubrik 1">
            <a:extLst>
              <a:ext uri="{FF2B5EF4-FFF2-40B4-BE49-F238E27FC236}">
                <a16:creationId xmlns:a16="http://schemas.microsoft.com/office/drawing/2014/main" id="{7AE42170-54B4-4116-BB7E-FB80D15842AB}"/>
              </a:ext>
            </a:extLst>
          </p:cNvPr>
          <p:cNvSpPr>
            <a:spLocks noGrp="1"/>
          </p:cNvSpPr>
          <p:nvPr>
            <p:ph type="title"/>
          </p:nvPr>
        </p:nvSpPr>
        <p:spPr/>
        <p:txBody>
          <a:bodyPr/>
          <a:lstStyle/>
          <a:p>
            <a:r>
              <a:rPr lang="en-US" dirty="0"/>
              <a:t>Results: Update data</a:t>
            </a:r>
          </a:p>
        </p:txBody>
      </p:sp>
      <p:graphicFrame>
        <p:nvGraphicFramePr>
          <p:cNvPr id="4" name="Tabell 3">
            <a:extLst>
              <a:ext uri="{FF2B5EF4-FFF2-40B4-BE49-F238E27FC236}">
                <a16:creationId xmlns:a16="http://schemas.microsoft.com/office/drawing/2014/main" id="{818CFD59-3E19-47AE-804C-F40710828A2A}"/>
              </a:ext>
            </a:extLst>
          </p:cNvPr>
          <p:cNvGraphicFramePr>
            <a:graphicFrameLocks noGrp="1"/>
          </p:cNvGraphicFramePr>
          <p:nvPr>
            <p:extLst>
              <p:ext uri="{D42A27DB-BD31-4B8C-83A1-F6EECF244321}">
                <p14:modId xmlns:p14="http://schemas.microsoft.com/office/powerpoint/2010/main" val="1486017336"/>
              </p:ext>
            </p:extLst>
          </p:nvPr>
        </p:nvGraphicFramePr>
        <p:xfrm>
          <a:off x="704850" y="1562100"/>
          <a:ext cx="7645400" cy="1280160"/>
        </p:xfrm>
        <a:graphic>
          <a:graphicData uri="http://schemas.openxmlformats.org/drawingml/2006/table">
            <a:tbl>
              <a:tblPr firstRow="1" bandRow="1">
                <a:tableStyleId>{5C22544A-7EE6-4342-B048-85BDC9FD1C3A}</a:tableStyleId>
              </a:tblPr>
              <a:tblGrid>
                <a:gridCol w="3822700">
                  <a:extLst>
                    <a:ext uri="{9D8B030D-6E8A-4147-A177-3AD203B41FA5}">
                      <a16:colId xmlns:a16="http://schemas.microsoft.com/office/drawing/2014/main" val="1079862909"/>
                    </a:ext>
                  </a:extLst>
                </a:gridCol>
                <a:gridCol w="3822700">
                  <a:extLst>
                    <a:ext uri="{9D8B030D-6E8A-4147-A177-3AD203B41FA5}">
                      <a16:colId xmlns:a16="http://schemas.microsoft.com/office/drawing/2014/main" val="873915656"/>
                    </a:ext>
                  </a:extLst>
                </a:gridCol>
              </a:tblGrid>
              <a:tr h="439936">
                <a:tc>
                  <a:txBody>
                    <a:bodyPr/>
                    <a:lstStyle/>
                    <a:p>
                      <a:r>
                        <a:rPr lang="en-US" noProof="0" dirty="0">
                          <a:solidFill>
                            <a:schemeClr val="tx1"/>
                          </a:solidFill>
                        </a:rPr>
                        <a:t>Current data</a:t>
                      </a:r>
                    </a:p>
                  </a:txBody>
                  <a:tcPr>
                    <a:solidFill>
                      <a:schemeClr val="bg2"/>
                    </a:solidFill>
                  </a:tcPr>
                </a:tc>
                <a:tc>
                  <a:txBody>
                    <a:bodyPr/>
                    <a:lstStyle/>
                    <a:p>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0,0, 2018-04-29 11:21:02, 2018-04-29 11:21:02)</a:t>
                      </a:r>
                    </a:p>
                  </a:txBody>
                  <a:tcPr>
                    <a:solidFill>
                      <a:schemeClr val="bg2"/>
                    </a:solidFill>
                  </a:tcPr>
                </a:tc>
                <a:extLst>
                  <a:ext uri="{0D108BD9-81ED-4DB2-BD59-A6C34878D82A}">
                    <a16:rowId xmlns:a16="http://schemas.microsoft.com/office/drawing/2014/main" val="1011066973"/>
                  </a:ext>
                </a:extLst>
              </a:tr>
              <a:tr h="439936">
                <a:tc>
                  <a:txBody>
                    <a:bodyPr/>
                    <a:lstStyle/>
                    <a:p>
                      <a:r>
                        <a:rPr lang="en-US" b="1" noProof="0" dirty="0"/>
                        <a:t>Input data</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a:t>
                      </a:r>
                      <a:r>
                        <a:rPr lang="en-US" b="1" noProof="0" dirty="0">
                          <a:solidFill>
                            <a:schemeClr val="accent2"/>
                          </a:solidFill>
                        </a:rPr>
                        <a:t>1</a:t>
                      </a:r>
                      <a:r>
                        <a:rPr lang="en-US" b="0" noProof="0" dirty="0">
                          <a:solidFill>
                            <a:schemeClr val="tx1"/>
                          </a:solidFill>
                        </a:rPr>
                        <a:t>,0, 2018-04-29 11:21:02, 2018-04-29 11:</a:t>
                      </a:r>
                      <a:r>
                        <a:rPr lang="en-US" b="1" noProof="0" dirty="0">
                          <a:solidFill>
                            <a:schemeClr val="accent2"/>
                          </a:solidFill>
                        </a:rPr>
                        <a:t>30:00</a:t>
                      </a:r>
                      <a:r>
                        <a:rPr lang="en-US" b="0" noProof="0" dirty="0">
                          <a:solidFill>
                            <a:schemeClr val="tx1"/>
                          </a:solidFill>
                        </a:rPr>
                        <a:t>)</a:t>
                      </a:r>
                    </a:p>
                  </a:txBody>
                  <a:tcPr>
                    <a:solidFill>
                      <a:schemeClr val="bg1"/>
                    </a:solidFill>
                  </a:tcPr>
                </a:tc>
                <a:extLst>
                  <a:ext uri="{0D108BD9-81ED-4DB2-BD59-A6C34878D82A}">
                    <a16:rowId xmlns:a16="http://schemas.microsoft.com/office/drawing/2014/main" val="892093556"/>
                  </a:ext>
                </a:extLst>
              </a:tr>
            </a:tbl>
          </a:graphicData>
        </a:graphic>
      </p:graphicFrame>
      <p:graphicFrame>
        <p:nvGraphicFramePr>
          <p:cNvPr id="6" name="Tabell 5">
            <a:extLst>
              <a:ext uri="{FF2B5EF4-FFF2-40B4-BE49-F238E27FC236}">
                <a16:creationId xmlns:a16="http://schemas.microsoft.com/office/drawing/2014/main" id="{96E06DD4-2CB8-41F1-AC5D-97722DBBFBD0}"/>
              </a:ext>
            </a:extLst>
          </p:cNvPr>
          <p:cNvGraphicFramePr>
            <a:graphicFrameLocks noGrp="1"/>
          </p:cNvGraphicFramePr>
          <p:nvPr>
            <p:extLst>
              <p:ext uri="{D42A27DB-BD31-4B8C-83A1-F6EECF244321}">
                <p14:modId xmlns:p14="http://schemas.microsoft.com/office/powerpoint/2010/main" val="1541163493"/>
              </p:ext>
            </p:extLst>
          </p:nvPr>
        </p:nvGraphicFramePr>
        <p:xfrm>
          <a:off x="771793" y="3779977"/>
          <a:ext cx="7645401" cy="1450823"/>
        </p:xfrm>
        <a:graphic>
          <a:graphicData uri="http://schemas.openxmlformats.org/drawingml/2006/table">
            <a:tbl>
              <a:tblPr firstRow="1" bandRow="1">
                <a:tableStyleId>{5C22544A-7EE6-4342-B048-85BDC9FD1C3A}</a:tableStyleId>
              </a:tblPr>
              <a:tblGrid>
                <a:gridCol w="2520579">
                  <a:extLst>
                    <a:ext uri="{9D8B030D-6E8A-4147-A177-3AD203B41FA5}">
                      <a16:colId xmlns:a16="http://schemas.microsoft.com/office/drawing/2014/main" val="1079862909"/>
                    </a:ext>
                  </a:extLst>
                </a:gridCol>
                <a:gridCol w="2576355">
                  <a:extLst>
                    <a:ext uri="{9D8B030D-6E8A-4147-A177-3AD203B41FA5}">
                      <a16:colId xmlns:a16="http://schemas.microsoft.com/office/drawing/2014/main" val="4195862410"/>
                    </a:ext>
                  </a:extLst>
                </a:gridCol>
                <a:gridCol w="2548467">
                  <a:extLst>
                    <a:ext uri="{9D8B030D-6E8A-4147-A177-3AD203B41FA5}">
                      <a16:colId xmlns:a16="http://schemas.microsoft.com/office/drawing/2014/main" val="2717861278"/>
                    </a:ext>
                  </a:extLst>
                </a:gridCol>
              </a:tblGrid>
              <a:tr h="355097">
                <a:tc>
                  <a:txBody>
                    <a:bodyPr/>
                    <a:lstStyle/>
                    <a:p>
                      <a:r>
                        <a:rPr lang="en-US" noProof="0" dirty="0">
                          <a:solidFill>
                            <a:schemeClr val="tx1"/>
                          </a:solidFill>
                        </a:rPr>
                        <a:t>Rule</a:t>
                      </a:r>
                    </a:p>
                  </a:txBody>
                  <a:tcPr>
                    <a:solidFill>
                      <a:srgbClr val="FFE000"/>
                    </a:solidFill>
                  </a:tcPr>
                </a:tc>
                <a:tc>
                  <a:txBody>
                    <a:bodyPr/>
                    <a:lstStyle/>
                    <a:p>
                      <a:r>
                        <a:rPr lang="en-US" noProof="0" dirty="0">
                          <a:solidFill>
                            <a:schemeClr val="tx1"/>
                          </a:solidFill>
                        </a:rPr>
                        <a:t>Local response</a:t>
                      </a:r>
                    </a:p>
                  </a:txBody>
                  <a:tcPr>
                    <a:lnB w="38100" cmpd="sng">
                      <a:noFill/>
                    </a:lnB>
                    <a:solidFill>
                      <a:srgbClr val="FFE000"/>
                    </a:solidFill>
                  </a:tcPr>
                </a:tc>
                <a:tc>
                  <a:txBody>
                    <a:bodyPr/>
                    <a:lstStyle/>
                    <a:p>
                      <a:r>
                        <a:rPr lang="en-US" noProof="0">
                          <a:solidFill>
                            <a:schemeClr val="tx1"/>
                          </a:solidFill>
                        </a:rPr>
                        <a:t>Server Response</a:t>
                      </a:r>
                    </a:p>
                  </a:txBody>
                  <a:tcPr>
                    <a:solidFill>
                      <a:srgbClr val="FFE000"/>
                    </a:solidFill>
                  </a:tcPr>
                </a:tc>
                <a:extLst>
                  <a:ext uri="{0D108BD9-81ED-4DB2-BD59-A6C34878D82A}">
                    <a16:rowId xmlns:a16="http://schemas.microsoft.com/office/drawing/2014/main" val="1011066973"/>
                  </a:ext>
                </a:extLst>
              </a:tr>
              <a:tr h="1085063">
                <a:tc>
                  <a:txBody>
                    <a:bodyPr/>
                    <a:lstStyle/>
                    <a:p>
                      <a:r>
                        <a:rPr lang="en-US" noProof="0" dirty="0"/>
                        <a:t>Newest wins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1,0, 2018-04-29 11:21:02, 2018-04-29 11:30:00)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a:t>
                      </a:r>
                      <a:r>
                        <a:rPr lang="en-US" b="1" noProof="0" dirty="0">
                          <a:solidFill>
                            <a:srgbClr val="00B050"/>
                          </a:solidFill>
                        </a:rPr>
                        <a:t>1</a:t>
                      </a:r>
                      <a:r>
                        <a:rPr lang="en-US" b="0" noProof="0" dirty="0">
                          <a:solidFill>
                            <a:schemeClr val="tx1"/>
                          </a:solidFill>
                        </a:rPr>
                        <a:t>,0, 2018-04-29 11:21:02, 2018-04-29 </a:t>
                      </a:r>
                      <a:r>
                        <a:rPr lang="en-US" b="1" noProof="0" dirty="0">
                          <a:solidFill>
                            <a:srgbClr val="00B050"/>
                          </a:solidFill>
                        </a:rPr>
                        <a:t>11:30:01</a:t>
                      </a:r>
                      <a:r>
                        <a:rPr lang="en-US" b="0" noProof="0" dirty="0">
                          <a:solidFill>
                            <a:schemeClr val="tx1"/>
                          </a:solidFill>
                        </a:rPr>
                        <a:t>)</a:t>
                      </a:r>
                    </a:p>
                  </a:txBody>
                  <a:tcPr>
                    <a:lnL w="12700" cmpd="sng">
                      <a:noFill/>
                    </a:lnL>
                    <a:solidFill>
                      <a:schemeClr val="bg1"/>
                    </a:solidFill>
                  </a:tcPr>
                </a:tc>
                <a:extLst>
                  <a:ext uri="{0D108BD9-81ED-4DB2-BD59-A6C34878D82A}">
                    <a16:rowId xmlns:a16="http://schemas.microsoft.com/office/drawing/2014/main" val="892093556"/>
                  </a:ext>
                </a:extLst>
              </a:tr>
            </a:tbl>
          </a:graphicData>
        </a:graphic>
      </p:graphicFrame>
      <p:graphicFrame>
        <p:nvGraphicFramePr>
          <p:cNvPr id="8" name="Tabell 7">
            <a:extLst>
              <a:ext uri="{FF2B5EF4-FFF2-40B4-BE49-F238E27FC236}">
                <a16:creationId xmlns:a16="http://schemas.microsoft.com/office/drawing/2014/main" id="{E32CEA5A-4791-40EB-BEB3-A83FA49BA330}"/>
              </a:ext>
            </a:extLst>
          </p:cNvPr>
          <p:cNvGraphicFramePr>
            <a:graphicFrameLocks noGrp="1"/>
          </p:cNvGraphicFramePr>
          <p:nvPr>
            <p:extLst>
              <p:ext uri="{D42A27DB-BD31-4B8C-83A1-F6EECF244321}">
                <p14:modId xmlns:p14="http://schemas.microsoft.com/office/powerpoint/2010/main" val="2997239466"/>
              </p:ext>
            </p:extLst>
          </p:nvPr>
        </p:nvGraphicFramePr>
        <p:xfrm>
          <a:off x="693452" y="3786554"/>
          <a:ext cx="7645401" cy="1450823"/>
        </p:xfrm>
        <a:graphic>
          <a:graphicData uri="http://schemas.openxmlformats.org/drawingml/2006/table">
            <a:tbl>
              <a:tblPr firstRow="1" bandRow="1">
                <a:tableStyleId>{5C22544A-7EE6-4342-B048-85BDC9FD1C3A}</a:tableStyleId>
              </a:tblPr>
              <a:tblGrid>
                <a:gridCol w="2520579">
                  <a:extLst>
                    <a:ext uri="{9D8B030D-6E8A-4147-A177-3AD203B41FA5}">
                      <a16:colId xmlns:a16="http://schemas.microsoft.com/office/drawing/2014/main" val="1079862909"/>
                    </a:ext>
                  </a:extLst>
                </a:gridCol>
                <a:gridCol w="2576355">
                  <a:extLst>
                    <a:ext uri="{9D8B030D-6E8A-4147-A177-3AD203B41FA5}">
                      <a16:colId xmlns:a16="http://schemas.microsoft.com/office/drawing/2014/main" val="4195862410"/>
                    </a:ext>
                  </a:extLst>
                </a:gridCol>
                <a:gridCol w="2548467">
                  <a:extLst>
                    <a:ext uri="{9D8B030D-6E8A-4147-A177-3AD203B41FA5}">
                      <a16:colId xmlns:a16="http://schemas.microsoft.com/office/drawing/2014/main" val="2717861278"/>
                    </a:ext>
                  </a:extLst>
                </a:gridCol>
              </a:tblGrid>
              <a:tr h="355097">
                <a:tc>
                  <a:txBody>
                    <a:bodyPr/>
                    <a:lstStyle/>
                    <a:p>
                      <a:r>
                        <a:rPr lang="en-US" noProof="0" dirty="0">
                          <a:solidFill>
                            <a:schemeClr val="tx1"/>
                          </a:solidFill>
                        </a:rPr>
                        <a:t>Rule</a:t>
                      </a:r>
                    </a:p>
                  </a:txBody>
                  <a:tcPr>
                    <a:solidFill>
                      <a:srgbClr val="FFE000"/>
                    </a:solidFill>
                  </a:tcPr>
                </a:tc>
                <a:tc>
                  <a:txBody>
                    <a:bodyPr/>
                    <a:lstStyle/>
                    <a:p>
                      <a:r>
                        <a:rPr lang="en-US" noProof="0" dirty="0">
                          <a:solidFill>
                            <a:schemeClr val="tx1"/>
                          </a:solidFill>
                        </a:rPr>
                        <a:t>Local response</a:t>
                      </a:r>
                    </a:p>
                  </a:txBody>
                  <a:tcPr>
                    <a:lnB w="38100" cmpd="sng">
                      <a:noFill/>
                    </a:lnB>
                    <a:solidFill>
                      <a:srgbClr val="FFE000"/>
                    </a:solidFill>
                  </a:tcPr>
                </a:tc>
                <a:tc>
                  <a:txBody>
                    <a:bodyPr/>
                    <a:lstStyle/>
                    <a:p>
                      <a:r>
                        <a:rPr lang="en-US" noProof="0">
                          <a:solidFill>
                            <a:schemeClr val="tx1"/>
                          </a:solidFill>
                        </a:rPr>
                        <a:t>Server Response</a:t>
                      </a:r>
                    </a:p>
                  </a:txBody>
                  <a:tcPr>
                    <a:solidFill>
                      <a:srgbClr val="FFE000"/>
                    </a:solidFill>
                  </a:tcPr>
                </a:tc>
                <a:extLst>
                  <a:ext uri="{0D108BD9-81ED-4DB2-BD59-A6C34878D82A}">
                    <a16:rowId xmlns:a16="http://schemas.microsoft.com/office/drawing/2014/main" val="1011066973"/>
                  </a:ext>
                </a:extLst>
              </a:tr>
              <a:tr h="1085063">
                <a:tc>
                  <a:txBody>
                    <a:bodyPr/>
                    <a:lstStyle/>
                    <a:p>
                      <a:r>
                        <a:rPr lang="en-US" noProof="0" dirty="0"/>
                        <a:t>Server wins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1,0, 2018-04-29 11:21:02, 2018-04-29 11:30:00)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a:t>
                      </a:r>
                      <a:r>
                        <a:rPr lang="en-US" b="1" noProof="0" dirty="0">
                          <a:solidFill>
                            <a:srgbClr val="FF0000"/>
                          </a:solidFill>
                        </a:rPr>
                        <a:t>0</a:t>
                      </a:r>
                      <a:r>
                        <a:rPr lang="en-US" b="0" noProof="0" dirty="0">
                          <a:solidFill>
                            <a:schemeClr val="tx1"/>
                          </a:solidFill>
                        </a:rPr>
                        <a:t>,0, 2018-04-29 11:21:02, 2018-04-29 </a:t>
                      </a:r>
                      <a:r>
                        <a:rPr lang="en-US" b="1" noProof="0" dirty="0">
                          <a:solidFill>
                            <a:srgbClr val="FF0000"/>
                          </a:solidFill>
                        </a:rPr>
                        <a:t>11:21:02</a:t>
                      </a:r>
                      <a:r>
                        <a:rPr lang="en-US" b="0" noProof="0" dirty="0">
                          <a:solidFill>
                            <a:schemeClr val="tx1"/>
                          </a:solidFill>
                        </a:rPr>
                        <a:t>)</a:t>
                      </a:r>
                    </a:p>
                  </a:txBody>
                  <a:tcPr>
                    <a:lnL w="12700" cmpd="sng">
                      <a:noFill/>
                    </a:lnL>
                    <a:solidFill>
                      <a:schemeClr val="bg1"/>
                    </a:solidFill>
                  </a:tcPr>
                </a:tc>
                <a:extLst>
                  <a:ext uri="{0D108BD9-81ED-4DB2-BD59-A6C34878D82A}">
                    <a16:rowId xmlns:a16="http://schemas.microsoft.com/office/drawing/2014/main" val="892093556"/>
                  </a:ext>
                </a:extLst>
              </a:tr>
            </a:tbl>
          </a:graphicData>
        </a:graphic>
      </p:graphicFrame>
      <p:graphicFrame>
        <p:nvGraphicFramePr>
          <p:cNvPr id="9" name="Tabell 8">
            <a:extLst>
              <a:ext uri="{FF2B5EF4-FFF2-40B4-BE49-F238E27FC236}">
                <a16:creationId xmlns:a16="http://schemas.microsoft.com/office/drawing/2014/main" id="{A3A5B5B9-28E2-4A33-ADB2-722421AFE32C}"/>
              </a:ext>
            </a:extLst>
          </p:cNvPr>
          <p:cNvGraphicFramePr>
            <a:graphicFrameLocks noGrp="1"/>
          </p:cNvGraphicFramePr>
          <p:nvPr>
            <p:extLst>
              <p:ext uri="{D42A27DB-BD31-4B8C-83A1-F6EECF244321}">
                <p14:modId xmlns:p14="http://schemas.microsoft.com/office/powerpoint/2010/main" val="1676665167"/>
              </p:ext>
            </p:extLst>
          </p:nvPr>
        </p:nvGraphicFramePr>
        <p:xfrm>
          <a:off x="693452" y="3791885"/>
          <a:ext cx="7645401" cy="1450823"/>
        </p:xfrm>
        <a:graphic>
          <a:graphicData uri="http://schemas.openxmlformats.org/drawingml/2006/table">
            <a:tbl>
              <a:tblPr firstRow="1" bandRow="1">
                <a:tableStyleId>{5C22544A-7EE6-4342-B048-85BDC9FD1C3A}</a:tableStyleId>
              </a:tblPr>
              <a:tblGrid>
                <a:gridCol w="2520579">
                  <a:extLst>
                    <a:ext uri="{9D8B030D-6E8A-4147-A177-3AD203B41FA5}">
                      <a16:colId xmlns:a16="http://schemas.microsoft.com/office/drawing/2014/main" val="1079862909"/>
                    </a:ext>
                  </a:extLst>
                </a:gridCol>
                <a:gridCol w="2576355">
                  <a:extLst>
                    <a:ext uri="{9D8B030D-6E8A-4147-A177-3AD203B41FA5}">
                      <a16:colId xmlns:a16="http://schemas.microsoft.com/office/drawing/2014/main" val="4195862410"/>
                    </a:ext>
                  </a:extLst>
                </a:gridCol>
                <a:gridCol w="2548467">
                  <a:extLst>
                    <a:ext uri="{9D8B030D-6E8A-4147-A177-3AD203B41FA5}">
                      <a16:colId xmlns:a16="http://schemas.microsoft.com/office/drawing/2014/main" val="2717861278"/>
                    </a:ext>
                  </a:extLst>
                </a:gridCol>
              </a:tblGrid>
              <a:tr h="355097">
                <a:tc>
                  <a:txBody>
                    <a:bodyPr/>
                    <a:lstStyle/>
                    <a:p>
                      <a:r>
                        <a:rPr lang="en-US" noProof="0" dirty="0">
                          <a:solidFill>
                            <a:schemeClr val="tx1"/>
                          </a:solidFill>
                        </a:rPr>
                        <a:t>Rule</a:t>
                      </a:r>
                    </a:p>
                  </a:txBody>
                  <a:tcPr>
                    <a:solidFill>
                      <a:srgbClr val="FFE000"/>
                    </a:solidFill>
                  </a:tcPr>
                </a:tc>
                <a:tc>
                  <a:txBody>
                    <a:bodyPr/>
                    <a:lstStyle/>
                    <a:p>
                      <a:r>
                        <a:rPr lang="en-US" noProof="0" dirty="0">
                          <a:solidFill>
                            <a:schemeClr val="tx1"/>
                          </a:solidFill>
                        </a:rPr>
                        <a:t>Local response</a:t>
                      </a:r>
                    </a:p>
                  </a:txBody>
                  <a:tcPr>
                    <a:lnB w="38100" cmpd="sng">
                      <a:noFill/>
                    </a:lnB>
                    <a:solidFill>
                      <a:srgbClr val="FFE000"/>
                    </a:solidFill>
                  </a:tcPr>
                </a:tc>
                <a:tc>
                  <a:txBody>
                    <a:bodyPr/>
                    <a:lstStyle/>
                    <a:p>
                      <a:r>
                        <a:rPr lang="en-US" noProof="0">
                          <a:solidFill>
                            <a:schemeClr val="tx1"/>
                          </a:solidFill>
                        </a:rPr>
                        <a:t>Server Response</a:t>
                      </a:r>
                    </a:p>
                  </a:txBody>
                  <a:tcPr>
                    <a:solidFill>
                      <a:srgbClr val="FFE000"/>
                    </a:solidFill>
                  </a:tcPr>
                </a:tc>
                <a:extLst>
                  <a:ext uri="{0D108BD9-81ED-4DB2-BD59-A6C34878D82A}">
                    <a16:rowId xmlns:a16="http://schemas.microsoft.com/office/drawing/2014/main" val="1011066973"/>
                  </a:ext>
                </a:extLst>
              </a:tr>
              <a:tr h="1085063">
                <a:tc>
                  <a:txBody>
                    <a:bodyPr/>
                    <a:lstStyle/>
                    <a:p>
                      <a:r>
                        <a:rPr lang="en-US" noProof="0" dirty="0"/>
                        <a:t>Client wins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1,0, 2018-04-29 11:21:02, 2018-04-29 11:30:00)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a:t>
                      </a:r>
                      <a:r>
                        <a:rPr lang="en-US" b="1" noProof="0" dirty="0">
                          <a:solidFill>
                            <a:srgbClr val="00B050"/>
                          </a:solidFill>
                        </a:rPr>
                        <a:t>1</a:t>
                      </a:r>
                      <a:r>
                        <a:rPr lang="en-US" b="0" noProof="0" dirty="0">
                          <a:solidFill>
                            <a:schemeClr val="tx1"/>
                          </a:solidFill>
                        </a:rPr>
                        <a:t>,0, 2018-04-29 11:21:02, 2018-04-29 </a:t>
                      </a:r>
                      <a:r>
                        <a:rPr lang="en-US" b="1" noProof="0" dirty="0">
                          <a:solidFill>
                            <a:srgbClr val="00B050"/>
                          </a:solidFill>
                        </a:rPr>
                        <a:t>11:30:00</a:t>
                      </a:r>
                      <a:r>
                        <a:rPr lang="en-US" b="0" noProof="0" dirty="0">
                          <a:solidFill>
                            <a:schemeClr val="tx1"/>
                          </a:solidFill>
                        </a:rPr>
                        <a:t>)</a:t>
                      </a:r>
                    </a:p>
                  </a:txBody>
                  <a:tcPr>
                    <a:lnL w="12700" cmpd="sng">
                      <a:noFill/>
                    </a:lnL>
                    <a:solidFill>
                      <a:schemeClr val="bg1"/>
                    </a:solidFill>
                  </a:tcPr>
                </a:tc>
                <a:extLst>
                  <a:ext uri="{0D108BD9-81ED-4DB2-BD59-A6C34878D82A}">
                    <a16:rowId xmlns:a16="http://schemas.microsoft.com/office/drawing/2014/main" val="892093556"/>
                  </a:ext>
                </a:extLst>
              </a:tr>
            </a:tbl>
          </a:graphicData>
        </a:graphic>
      </p:graphicFrame>
      <p:sp>
        <p:nvSpPr>
          <p:cNvPr id="10" name="Rubrik 1">
            <a:extLst>
              <a:ext uri="{FF2B5EF4-FFF2-40B4-BE49-F238E27FC236}">
                <a16:creationId xmlns:a16="http://schemas.microsoft.com/office/drawing/2014/main" id="{55309E73-E73A-44B1-BC1F-5302AD74C227}"/>
              </a:ext>
            </a:extLst>
          </p:cNvPr>
          <p:cNvSpPr txBox="1">
            <a:spLocks/>
          </p:cNvSpPr>
          <p:nvPr/>
        </p:nvSpPr>
        <p:spPr bwMode="auto">
          <a:xfrm>
            <a:off x="685213" y="2940847"/>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r>
              <a:rPr lang="en-US" sz="2200" dirty="0"/>
              <a:t>Newer than last updated at</a:t>
            </a:r>
          </a:p>
        </p:txBody>
      </p:sp>
      <p:graphicFrame>
        <p:nvGraphicFramePr>
          <p:cNvPr id="12" name="Tabell 11">
            <a:extLst>
              <a:ext uri="{FF2B5EF4-FFF2-40B4-BE49-F238E27FC236}">
                <a16:creationId xmlns:a16="http://schemas.microsoft.com/office/drawing/2014/main" id="{632D030E-3E3C-4151-B217-78EB65E1DD78}"/>
              </a:ext>
            </a:extLst>
          </p:cNvPr>
          <p:cNvGraphicFramePr>
            <a:graphicFrameLocks noGrp="1"/>
          </p:cNvGraphicFramePr>
          <p:nvPr>
            <p:extLst>
              <p:ext uri="{D42A27DB-BD31-4B8C-83A1-F6EECF244321}">
                <p14:modId xmlns:p14="http://schemas.microsoft.com/office/powerpoint/2010/main" val="1160392976"/>
              </p:ext>
            </p:extLst>
          </p:nvPr>
        </p:nvGraphicFramePr>
        <p:xfrm>
          <a:off x="685212" y="3791885"/>
          <a:ext cx="7645401" cy="1450823"/>
        </p:xfrm>
        <a:graphic>
          <a:graphicData uri="http://schemas.openxmlformats.org/drawingml/2006/table">
            <a:tbl>
              <a:tblPr firstRow="1" bandRow="1">
                <a:tableStyleId>{5C22544A-7EE6-4342-B048-85BDC9FD1C3A}</a:tableStyleId>
              </a:tblPr>
              <a:tblGrid>
                <a:gridCol w="2520579">
                  <a:extLst>
                    <a:ext uri="{9D8B030D-6E8A-4147-A177-3AD203B41FA5}">
                      <a16:colId xmlns:a16="http://schemas.microsoft.com/office/drawing/2014/main" val="1079862909"/>
                    </a:ext>
                  </a:extLst>
                </a:gridCol>
                <a:gridCol w="2576355">
                  <a:extLst>
                    <a:ext uri="{9D8B030D-6E8A-4147-A177-3AD203B41FA5}">
                      <a16:colId xmlns:a16="http://schemas.microsoft.com/office/drawing/2014/main" val="4195862410"/>
                    </a:ext>
                  </a:extLst>
                </a:gridCol>
                <a:gridCol w="2548467">
                  <a:extLst>
                    <a:ext uri="{9D8B030D-6E8A-4147-A177-3AD203B41FA5}">
                      <a16:colId xmlns:a16="http://schemas.microsoft.com/office/drawing/2014/main" val="2717861278"/>
                    </a:ext>
                  </a:extLst>
                </a:gridCol>
              </a:tblGrid>
              <a:tr h="355097">
                <a:tc>
                  <a:txBody>
                    <a:bodyPr/>
                    <a:lstStyle/>
                    <a:p>
                      <a:r>
                        <a:rPr lang="en-US" noProof="0" dirty="0">
                          <a:solidFill>
                            <a:schemeClr val="tx1"/>
                          </a:solidFill>
                        </a:rPr>
                        <a:t>Rule</a:t>
                      </a:r>
                    </a:p>
                  </a:txBody>
                  <a:tcPr>
                    <a:solidFill>
                      <a:srgbClr val="FFE000"/>
                    </a:solidFill>
                  </a:tcPr>
                </a:tc>
                <a:tc>
                  <a:txBody>
                    <a:bodyPr/>
                    <a:lstStyle/>
                    <a:p>
                      <a:r>
                        <a:rPr lang="en-US" noProof="0" dirty="0">
                          <a:solidFill>
                            <a:schemeClr val="tx1"/>
                          </a:solidFill>
                        </a:rPr>
                        <a:t>Local response</a:t>
                      </a:r>
                    </a:p>
                  </a:txBody>
                  <a:tcPr>
                    <a:lnB w="38100" cmpd="sng">
                      <a:noFill/>
                    </a:lnB>
                    <a:solidFill>
                      <a:srgbClr val="FFE000"/>
                    </a:solidFill>
                  </a:tcPr>
                </a:tc>
                <a:tc>
                  <a:txBody>
                    <a:bodyPr/>
                    <a:lstStyle/>
                    <a:p>
                      <a:r>
                        <a:rPr lang="en-US" noProof="0">
                          <a:solidFill>
                            <a:schemeClr val="tx1"/>
                          </a:solidFill>
                        </a:rPr>
                        <a:t>Server Response</a:t>
                      </a:r>
                    </a:p>
                  </a:txBody>
                  <a:tcPr>
                    <a:solidFill>
                      <a:srgbClr val="FFE000"/>
                    </a:solidFill>
                  </a:tcPr>
                </a:tc>
                <a:extLst>
                  <a:ext uri="{0D108BD9-81ED-4DB2-BD59-A6C34878D82A}">
                    <a16:rowId xmlns:a16="http://schemas.microsoft.com/office/drawing/2014/main" val="1011066973"/>
                  </a:ext>
                </a:extLst>
              </a:tr>
              <a:tr h="1085063">
                <a:tc>
                  <a:txBody>
                    <a:bodyPr/>
                    <a:lstStyle/>
                    <a:p>
                      <a:r>
                        <a:rPr lang="en-US" noProof="0" dirty="0"/>
                        <a:t>Client wins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1,0, 2018-04-29 11:21:02, 2018-04-29 11:30:00)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a:t>
                      </a:r>
                      <a:r>
                        <a:rPr lang="en-US" b="1" noProof="0" dirty="0">
                          <a:solidFill>
                            <a:srgbClr val="00B050"/>
                          </a:solidFill>
                        </a:rPr>
                        <a:t>1</a:t>
                      </a:r>
                      <a:r>
                        <a:rPr lang="en-US" b="0" noProof="0" dirty="0">
                          <a:solidFill>
                            <a:schemeClr val="tx1"/>
                          </a:solidFill>
                        </a:rPr>
                        <a:t>,0, 2018-04-29 11:21:02, 2018-04-29 </a:t>
                      </a:r>
                      <a:r>
                        <a:rPr lang="en-US" b="1" noProof="0" dirty="0">
                          <a:solidFill>
                            <a:srgbClr val="00B050"/>
                          </a:solidFill>
                        </a:rPr>
                        <a:t>11:30:00</a:t>
                      </a:r>
                      <a:r>
                        <a:rPr lang="en-US" b="0" noProof="0" dirty="0">
                          <a:solidFill>
                            <a:schemeClr val="tx1"/>
                          </a:solidFill>
                        </a:rPr>
                        <a:t>)</a:t>
                      </a:r>
                    </a:p>
                  </a:txBody>
                  <a:tcPr>
                    <a:lnL w="12700" cmpd="sng">
                      <a:noFill/>
                    </a:lnL>
                    <a:solidFill>
                      <a:schemeClr val="bg1"/>
                    </a:solidFill>
                  </a:tcPr>
                </a:tc>
                <a:extLst>
                  <a:ext uri="{0D108BD9-81ED-4DB2-BD59-A6C34878D82A}">
                    <a16:rowId xmlns:a16="http://schemas.microsoft.com/office/drawing/2014/main" val="892093556"/>
                  </a:ext>
                </a:extLst>
              </a:tr>
            </a:tbl>
          </a:graphicData>
        </a:graphic>
      </p:graphicFrame>
    </p:spTree>
    <p:extLst>
      <p:ext uri="{BB962C8B-B14F-4D97-AF65-F5344CB8AC3E}">
        <p14:creationId xmlns:p14="http://schemas.microsoft.com/office/powerpoint/2010/main" val="352258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29B99E9-EF2D-4B8F-8B2E-5D46B86A9B22}"/>
              </a:ext>
            </a:extLst>
          </p:cNvPr>
          <p:cNvSpPr>
            <a:spLocks noGrp="1"/>
          </p:cNvSpPr>
          <p:nvPr>
            <p:ph type="title"/>
          </p:nvPr>
        </p:nvSpPr>
        <p:spPr/>
        <p:txBody>
          <a:bodyPr/>
          <a:lstStyle/>
          <a:p>
            <a:r>
              <a:rPr lang="en-GB" dirty="0"/>
              <a:t>Introduction</a:t>
            </a:r>
          </a:p>
        </p:txBody>
      </p:sp>
      <p:sp>
        <p:nvSpPr>
          <p:cNvPr id="3" name="Platshållare för innehåll 2">
            <a:extLst>
              <a:ext uri="{FF2B5EF4-FFF2-40B4-BE49-F238E27FC236}">
                <a16:creationId xmlns:a16="http://schemas.microsoft.com/office/drawing/2014/main" id="{52EE72BF-7015-4761-8533-93ED3278AC9B}"/>
              </a:ext>
            </a:extLst>
          </p:cNvPr>
          <p:cNvSpPr>
            <a:spLocks noGrp="1"/>
          </p:cNvSpPr>
          <p:nvPr>
            <p:ph idx="1"/>
          </p:nvPr>
        </p:nvSpPr>
        <p:spPr>
          <a:xfrm>
            <a:off x="4124648" y="1628800"/>
            <a:ext cx="4225602" cy="4118260"/>
          </a:xfrm>
        </p:spPr>
        <p:txBody>
          <a:bodyPr/>
          <a:lstStyle/>
          <a:p>
            <a:pPr>
              <a:buFont typeface="Arial" panose="020B0604020202020204" pitchFamily="34" charset="0"/>
              <a:buChar char="•"/>
            </a:pPr>
            <a:r>
              <a:rPr lang="en-US" dirty="0"/>
              <a:t>Self-hosted</a:t>
            </a:r>
          </a:p>
          <a:p>
            <a:pPr lvl="1"/>
            <a:r>
              <a:rPr lang="en-US" dirty="0"/>
              <a:t>Data privacy, GDPR</a:t>
            </a:r>
          </a:p>
          <a:p>
            <a:pPr marL="0" indent="0"/>
            <a:endParaRPr lang="en-US" dirty="0"/>
          </a:p>
          <a:p>
            <a:pPr marL="285750" indent="-285750">
              <a:buFont typeface="Arial" panose="020B0604020202020204" pitchFamily="34" charset="0"/>
              <a:buChar char="•"/>
            </a:pPr>
            <a:r>
              <a:rPr lang="en-US" dirty="0"/>
              <a:t>Connect client, server and database</a:t>
            </a:r>
          </a:p>
          <a:p>
            <a:pPr marL="0" indent="0"/>
            <a:endParaRPr lang="en-US" dirty="0"/>
          </a:p>
          <a:p>
            <a:pPr>
              <a:buFont typeface="Arial" panose="020B0604020202020204" pitchFamily="34" charset="0"/>
              <a:buChar char="•"/>
            </a:pPr>
            <a:r>
              <a:rPr lang="en-US" dirty="0"/>
              <a:t>Reusable</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GB" dirty="0"/>
          </a:p>
        </p:txBody>
      </p:sp>
      <p:sp>
        <p:nvSpPr>
          <p:cNvPr id="5" name="Platshållare för innehåll 2">
            <a:extLst>
              <a:ext uri="{FF2B5EF4-FFF2-40B4-BE49-F238E27FC236}">
                <a16:creationId xmlns:a16="http://schemas.microsoft.com/office/drawing/2014/main" id="{11816C85-39E1-4D94-B01A-BFB89319284A}"/>
              </a:ext>
            </a:extLst>
          </p:cNvPr>
          <p:cNvSpPr txBox="1">
            <a:spLocks/>
          </p:cNvSpPr>
          <p:nvPr/>
        </p:nvSpPr>
        <p:spPr bwMode="auto">
          <a:xfrm>
            <a:off x="793750" y="1628800"/>
            <a:ext cx="3180978" cy="411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Enterprise applications</a:t>
            </a:r>
          </a:p>
          <a:p>
            <a:pPr lvl="1"/>
            <a:r>
              <a:rPr lang="en-US" dirty="0"/>
              <a:t>Offline capabilities</a:t>
            </a:r>
          </a:p>
          <a:p>
            <a:pPr lvl="1"/>
            <a:r>
              <a:rPr lang="en-US" dirty="0"/>
              <a:t>In control of data</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1119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0BB97C-EA5D-4BC3-8F3C-FBDB8D5CDBCE}"/>
              </a:ext>
            </a:extLst>
          </p:cNvPr>
          <p:cNvSpPr>
            <a:spLocks noGrp="1"/>
          </p:cNvSpPr>
          <p:nvPr>
            <p:ph type="title"/>
          </p:nvPr>
        </p:nvSpPr>
        <p:spPr/>
        <p:txBody>
          <a:bodyPr/>
          <a:lstStyle/>
          <a:p>
            <a:r>
              <a:rPr lang="en-US" dirty="0"/>
              <a:t>Results: Update data</a:t>
            </a:r>
          </a:p>
        </p:txBody>
      </p:sp>
      <p:graphicFrame>
        <p:nvGraphicFramePr>
          <p:cNvPr id="3" name="Tabell 2">
            <a:extLst>
              <a:ext uri="{FF2B5EF4-FFF2-40B4-BE49-F238E27FC236}">
                <a16:creationId xmlns:a16="http://schemas.microsoft.com/office/drawing/2014/main" id="{CB9D1009-F901-429C-9CB5-DF3DFF919D33}"/>
              </a:ext>
            </a:extLst>
          </p:cNvPr>
          <p:cNvGraphicFramePr>
            <a:graphicFrameLocks noGrp="1"/>
          </p:cNvGraphicFramePr>
          <p:nvPr>
            <p:extLst>
              <p:ext uri="{D42A27DB-BD31-4B8C-83A1-F6EECF244321}">
                <p14:modId xmlns:p14="http://schemas.microsoft.com/office/powerpoint/2010/main" val="1645205274"/>
              </p:ext>
            </p:extLst>
          </p:nvPr>
        </p:nvGraphicFramePr>
        <p:xfrm>
          <a:off x="704850" y="1564938"/>
          <a:ext cx="7645400" cy="1280160"/>
        </p:xfrm>
        <a:graphic>
          <a:graphicData uri="http://schemas.openxmlformats.org/drawingml/2006/table">
            <a:tbl>
              <a:tblPr firstRow="1" bandRow="1">
                <a:tableStyleId>{5C22544A-7EE6-4342-B048-85BDC9FD1C3A}</a:tableStyleId>
              </a:tblPr>
              <a:tblGrid>
                <a:gridCol w="3822700">
                  <a:extLst>
                    <a:ext uri="{9D8B030D-6E8A-4147-A177-3AD203B41FA5}">
                      <a16:colId xmlns:a16="http://schemas.microsoft.com/office/drawing/2014/main" val="1079862909"/>
                    </a:ext>
                  </a:extLst>
                </a:gridCol>
                <a:gridCol w="3822700">
                  <a:extLst>
                    <a:ext uri="{9D8B030D-6E8A-4147-A177-3AD203B41FA5}">
                      <a16:colId xmlns:a16="http://schemas.microsoft.com/office/drawing/2014/main" val="873915656"/>
                    </a:ext>
                  </a:extLst>
                </a:gridCol>
              </a:tblGrid>
              <a:tr h="439936">
                <a:tc>
                  <a:txBody>
                    <a:bodyPr/>
                    <a:lstStyle/>
                    <a:p>
                      <a:r>
                        <a:rPr lang="en-US" noProof="0" dirty="0">
                          <a:solidFill>
                            <a:schemeClr val="tx1"/>
                          </a:solidFill>
                        </a:rPr>
                        <a:t>Current data</a:t>
                      </a:r>
                    </a:p>
                  </a:txBody>
                  <a:tcPr>
                    <a:solidFill>
                      <a:schemeClr val="bg2"/>
                    </a:solidFill>
                  </a:tcPr>
                </a:tc>
                <a:tc>
                  <a:txBody>
                    <a:bodyPr/>
                    <a:lstStyle/>
                    <a:p>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0,</a:t>
                      </a:r>
                      <a:r>
                        <a:rPr lang="en-US" b="1" noProof="0" dirty="0">
                          <a:solidFill>
                            <a:srgbClr val="C00000"/>
                          </a:solidFill>
                        </a:rPr>
                        <a:t>1</a:t>
                      </a:r>
                      <a:r>
                        <a:rPr lang="en-US" b="0" noProof="0" dirty="0">
                          <a:solidFill>
                            <a:schemeClr val="tx1"/>
                          </a:solidFill>
                        </a:rPr>
                        <a:t>, 2018-04-29 11:21:02, 2018-04-29 11:</a:t>
                      </a:r>
                      <a:r>
                        <a:rPr lang="en-US" b="1" noProof="0" dirty="0">
                          <a:solidFill>
                            <a:srgbClr val="C00000"/>
                          </a:solidFill>
                        </a:rPr>
                        <a:t>45:05</a:t>
                      </a:r>
                      <a:r>
                        <a:rPr lang="en-US" b="0" noProof="0" dirty="0">
                          <a:solidFill>
                            <a:schemeClr val="tx1"/>
                          </a:solidFill>
                        </a:rPr>
                        <a:t>)</a:t>
                      </a:r>
                    </a:p>
                  </a:txBody>
                  <a:tcPr>
                    <a:solidFill>
                      <a:schemeClr val="bg2"/>
                    </a:solidFill>
                  </a:tcPr>
                </a:tc>
                <a:extLst>
                  <a:ext uri="{0D108BD9-81ED-4DB2-BD59-A6C34878D82A}">
                    <a16:rowId xmlns:a16="http://schemas.microsoft.com/office/drawing/2014/main" val="1011066973"/>
                  </a:ext>
                </a:extLst>
              </a:tr>
              <a:tr h="439936">
                <a:tc>
                  <a:txBody>
                    <a:bodyPr/>
                    <a:lstStyle/>
                    <a:p>
                      <a:r>
                        <a:rPr lang="en-US" b="1" noProof="0" dirty="0"/>
                        <a:t>Input data</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a:t>
                      </a:r>
                      <a:r>
                        <a:rPr lang="en-US" b="1" noProof="0" dirty="0">
                          <a:solidFill>
                            <a:srgbClr val="C00000"/>
                          </a:solidFill>
                        </a:rPr>
                        <a:t>1</a:t>
                      </a:r>
                      <a:r>
                        <a:rPr lang="en-US" b="0" noProof="0" dirty="0">
                          <a:solidFill>
                            <a:schemeClr val="tx1"/>
                          </a:solidFill>
                        </a:rPr>
                        <a:t>,0, 2018-04-29 11:21:02, 2018-04-29 11:</a:t>
                      </a:r>
                      <a:r>
                        <a:rPr lang="en-US" b="1" noProof="0" dirty="0">
                          <a:solidFill>
                            <a:srgbClr val="C00000"/>
                          </a:solidFill>
                        </a:rPr>
                        <a:t>30:00</a:t>
                      </a:r>
                      <a:r>
                        <a:rPr lang="en-US" b="0" noProof="0" dirty="0">
                          <a:solidFill>
                            <a:schemeClr val="tx1"/>
                          </a:solidFill>
                        </a:rPr>
                        <a:t>)</a:t>
                      </a:r>
                    </a:p>
                  </a:txBody>
                  <a:tcPr>
                    <a:solidFill>
                      <a:schemeClr val="bg1"/>
                    </a:solidFill>
                  </a:tcPr>
                </a:tc>
                <a:extLst>
                  <a:ext uri="{0D108BD9-81ED-4DB2-BD59-A6C34878D82A}">
                    <a16:rowId xmlns:a16="http://schemas.microsoft.com/office/drawing/2014/main" val="892093556"/>
                  </a:ext>
                </a:extLst>
              </a:tr>
            </a:tbl>
          </a:graphicData>
        </a:graphic>
      </p:graphicFrame>
      <p:sp>
        <p:nvSpPr>
          <p:cNvPr id="4" name="Rubrik 1">
            <a:extLst>
              <a:ext uri="{FF2B5EF4-FFF2-40B4-BE49-F238E27FC236}">
                <a16:creationId xmlns:a16="http://schemas.microsoft.com/office/drawing/2014/main" id="{EA00A885-38F4-4AA8-B52A-EDD6E98B4537}"/>
              </a:ext>
            </a:extLst>
          </p:cNvPr>
          <p:cNvSpPr txBox="1">
            <a:spLocks/>
          </p:cNvSpPr>
          <p:nvPr/>
        </p:nvSpPr>
        <p:spPr bwMode="auto">
          <a:xfrm>
            <a:off x="704850" y="2814339"/>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r>
              <a:rPr lang="en-US" sz="2200" dirty="0"/>
              <a:t>Older than last updated at</a:t>
            </a:r>
          </a:p>
        </p:txBody>
      </p:sp>
      <p:graphicFrame>
        <p:nvGraphicFramePr>
          <p:cNvPr id="5" name="Tabell 4">
            <a:extLst>
              <a:ext uri="{FF2B5EF4-FFF2-40B4-BE49-F238E27FC236}">
                <a16:creationId xmlns:a16="http://schemas.microsoft.com/office/drawing/2014/main" id="{B4D0731A-CC84-4F8C-ADC0-DCC0E88C117F}"/>
              </a:ext>
            </a:extLst>
          </p:cNvPr>
          <p:cNvGraphicFramePr>
            <a:graphicFrameLocks noGrp="1"/>
          </p:cNvGraphicFramePr>
          <p:nvPr>
            <p:extLst>
              <p:ext uri="{D42A27DB-BD31-4B8C-83A1-F6EECF244321}">
                <p14:modId xmlns:p14="http://schemas.microsoft.com/office/powerpoint/2010/main" val="1576427660"/>
              </p:ext>
            </p:extLst>
          </p:nvPr>
        </p:nvGraphicFramePr>
        <p:xfrm>
          <a:off x="704850" y="3569989"/>
          <a:ext cx="7645401" cy="1450823"/>
        </p:xfrm>
        <a:graphic>
          <a:graphicData uri="http://schemas.openxmlformats.org/drawingml/2006/table">
            <a:tbl>
              <a:tblPr firstRow="1" bandRow="1">
                <a:tableStyleId>{5C22544A-7EE6-4342-B048-85BDC9FD1C3A}</a:tableStyleId>
              </a:tblPr>
              <a:tblGrid>
                <a:gridCol w="2520579">
                  <a:extLst>
                    <a:ext uri="{9D8B030D-6E8A-4147-A177-3AD203B41FA5}">
                      <a16:colId xmlns:a16="http://schemas.microsoft.com/office/drawing/2014/main" val="1079862909"/>
                    </a:ext>
                  </a:extLst>
                </a:gridCol>
                <a:gridCol w="2576355">
                  <a:extLst>
                    <a:ext uri="{9D8B030D-6E8A-4147-A177-3AD203B41FA5}">
                      <a16:colId xmlns:a16="http://schemas.microsoft.com/office/drawing/2014/main" val="4195862410"/>
                    </a:ext>
                  </a:extLst>
                </a:gridCol>
                <a:gridCol w="2548467">
                  <a:extLst>
                    <a:ext uri="{9D8B030D-6E8A-4147-A177-3AD203B41FA5}">
                      <a16:colId xmlns:a16="http://schemas.microsoft.com/office/drawing/2014/main" val="2717861278"/>
                    </a:ext>
                  </a:extLst>
                </a:gridCol>
              </a:tblGrid>
              <a:tr h="355097">
                <a:tc>
                  <a:txBody>
                    <a:bodyPr/>
                    <a:lstStyle/>
                    <a:p>
                      <a:r>
                        <a:rPr lang="en-US" noProof="0" dirty="0">
                          <a:solidFill>
                            <a:schemeClr val="tx1"/>
                          </a:solidFill>
                        </a:rPr>
                        <a:t>Rule</a:t>
                      </a:r>
                    </a:p>
                  </a:txBody>
                  <a:tcPr>
                    <a:solidFill>
                      <a:srgbClr val="FFE000"/>
                    </a:solidFill>
                  </a:tcPr>
                </a:tc>
                <a:tc>
                  <a:txBody>
                    <a:bodyPr/>
                    <a:lstStyle/>
                    <a:p>
                      <a:r>
                        <a:rPr lang="en-US" noProof="0" dirty="0">
                          <a:solidFill>
                            <a:schemeClr val="tx1"/>
                          </a:solidFill>
                        </a:rPr>
                        <a:t>Local response</a:t>
                      </a:r>
                    </a:p>
                  </a:txBody>
                  <a:tcPr>
                    <a:lnB w="38100" cmpd="sng">
                      <a:noFill/>
                    </a:lnB>
                    <a:solidFill>
                      <a:srgbClr val="FFE000"/>
                    </a:solidFill>
                  </a:tcPr>
                </a:tc>
                <a:tc>
                  <a:txBody>
                    <a:bodyPr/>
                    <a:lstStyle/>
                    <a:p>
                      <a:r>
                        <a:rPr lang="en-US" noProof="0">
                          <a:solidFill>
                            <a:schemeClr val="tx1"/>
                          </a:solidFill>
                        </a:rPr>
                        <a:t>Server Response</a:t>
                      </a:r>
                    </a:p>
                  </a:txBody>
                  <a:tcPr>
                    <a:solidFill>
                      <a:srgbClr val="FFE000"/>
                    </a:solidFill>
                  </a:tcPr>
                </a:tc>
                <a:extLst>
                  <a:ext uri="{0D108BD9-81ED-4DB2-BD59-A6C34878D82A}">
                    <a16:rowId xmlns:a16="http://schemas.microsoft.com/office/drawing/2014/main" val="1011066973"/>
                  </a:ext>
                </a:extLst>
              </a:tr>
              <a:tr h="1085063">
                <a:tc>
                  <a:txBody>
                    <a:bodyPr/>
                    <a:lstStyle/>
                    <a:p>
                      <a:r>
                        <a:rPr lang="en-US" noProof="0" dirty="0"/>
                        <a:t>Newest wins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1,0, 2018-04-29 11:21:02, 2018-04-29 11:30:00)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0,</a:t>
                      </a:r>
                      <a:r>
                        <a:rPr lang="en-US" b="1" noProof="0" dirty="0">
                          <a:solidFill>
                            <a:srgbClr val="00B050"/>
                          </a:solidFill>
                        </a:rPr>
                        <a:t>1</a:t>
                      </a:r>
                      <a:r>
                        <a:rPr lang="en-US" b="0" noProof="0" dirty="0">
                          <a:solidFill>
                            <a:schemeClr val="tx1"/>
                          </a:solidFill>
                        </a:rPr>
                        <a:t> 2018-04-29 11:21:02, 2018-04-29 </a:t>
                      </a:r>
                      <a:r>
                        <a:rPr lang="en-US" b="1" noProof="0" dirty="0">
                          <a:solidFill>
                            <a:srgbClr val="00B050"/>
                          </a:solidFill>
                        </a:rPr>
                        <a:t>11:45:05</a:t>
                      </a:r>
                      <a:r>
                        <a:rPr lang="en-US" b="0" noProof="0" dirty="0">
                          <a:solidFill>
                            <a:schemeClr val="tx1"/>
                          </a:solidFill>
                        </a:rPr>
                        <a:t>)</a:t>
                      </a:r>
                    </a:p>
                  </a:txBody>
                  <a:tcPr>
                    <a:lnL w="12700" cmpd="sng">
                      <a:noFill/>
                    </a:lnL>
                    <a:solidFill>
                      <a:schemeClr val="bg1"/>
                    </a:solidFill>
                  </a:tcPr>
                </a:tc>
                <a:extLst>
                  <a:ext uri="{0D108BD9-81ED-4DB2-BD59-A6C34878D82A}">
                    <a16:rowId xmlns:a16="http://schemas.microsoft.com/office/drawing/2014/main" val="892093556"/>
                  </a:ext>
                </a:extLst>
              </a:tr>
            </a:tbl>
          </a:graphicData>
        </a:graphic>
      </p:graphicFrame>
      <p:graphicFrame>
        <p:nvGraphicFramePr>
          <p:cNvPr id="6" name="Tabell 5">
            <a:extLst>
              <a:ext uri="{FF2B5EF4-FFF2-40B4-BE49-F238E27FC236}">
                <a16:creationId xmlns:a16="http://schemas.microsoft.com/office/drawing/2014/main" id="{1ABE29E7-7717-43DA-A829-78F697C9E910}"/>
              </a:ext>
            </a:extLst>
          </p:cNvPr>
          <p:cNvGraphicFramePr>
            <a:graphicFrameLocks noGrp="1"/>
          </p:cNvGraphicFramePr>
          <p:nvPr>
            <p:extLst>
              <p:ext uri="{D42A27DB-BD31-4B8C-83A1-F6EECF244321}">
                <p14:modId xmlns:p14="http://schemas.microsoft.com/office/powerpoint/2010/main" val="2652323268"/>
              </p:ext>
            </p:extLst>
          </p:nvPr>
        </p:nvGraphicFramePr>
        <p:xfrm>
          <a:off x="704849" y="3569468"/>
          <a:ext cx="7645401" cy="1450823"/>
        </p:xfrm>
        <a:graphic>
          <a:graphicData uri="http://schemas.openxmlformats.org/drawingml/2006/table">
            <a:tbl>
              <a:tblPr firstRow="1" bandRow="1">
                <a:tableStyleId>{5C22544A-7EE6-4342-B048-85BDC9FD1C3A}</a:tableStyleId>
              </a:tblPr>
              <a:tblGrid>
                <a:gridCol w="2520579">
                  <a:extLst>
                    <a:ext uri="{9D8B030D-6E8A-4147-A177-3AD203B41FA5}">
                      <a16:colId xmlns:a16="http://schemas.microsoft.com/office/drawing/2014/main" val="1079862909"/>
                    </a:ext>
                  </a:extLst>
                </a:gridCol>
                <a:gridCol w="2576355">
                  <a:extLst>
                    <a:ext uri="{9D8B030D-6E8A-4147-A177-3AD203B41FA5}">
                      <a16:colId xmlns:a16="http://schemas.microsoft.com/office/drawing/2014/main" val="4195862410"/>
                    </a:ext>
                  </a:extLst>
                </a:gridCol>
                <a:gridCol w="2548467">
                  <a:extLst>
                    <a:ext uri="{9D8B030D-6E8A-4147-A177-3AD203B41FA5}">
                      <a16:colId xmlns:a16="http://schemas.microsoft.com/office/drawing/2014/main" val="2717861278"/>
                    </a:ext>
                  </a:extLst>
                </a:gridCol>
              </a:tblGrid>
              <a:tr h="355097">
                <a:tc>
                  <a:txBody>
                    <a:bodyPr/>
                    <a:lstStyle/>
                    <a:p>
                      <a:r>
                        <a:rPr lang="en-US" noProof="0" dirty="0">
                          <a:solidFill>
                            <a:schemeClr val="tx1"/>
                          </a:solidFill>
                        </a:rPr>
                        <a:t>Rule</a:t>
                      </a:r>
                    </a:p>
                  </a:txBody>
                  <a:tcPr>
                    <a:solidFill>
                      <a:srgbClr val="FFE000"/>
                    </a:solidFill>
                  </a:tcPr>
                </a:tc>
                <a:tc>
                  <a:txBody>
                    <a:bodyPr/>
                    <a:lstStyle/>
                    <a:p>
                      <a:r>
                        <a:rPr lang="en-US" noProof="0" dirty="0">
                          <a:solidFill>
                            <a:schemeClr val="tx1"/>
                          </a:solidFill>
                        </a:rPr>
                        <a:t>Local response</a:t>
                      </a:r>
                    </a:p>
                  </a:txBody>
                  <a:tcPr>
                    <a:lnB w="38100" cmpd="sng">
                      <a:noFill/>
                    </a:lnB>
                    <a:solidFill>
                      <a:srgbClr val="FFE000"/>
                    </a:solidFill>
                  </a:tcPr>
                </a:tc>
                <a:tc>
                  <a:txBody>
                    <a:bodyPr/>
                    <a:lstStyle/>
                    <a:p>
                      <a:r>
                        <a:rPr lang="en-US" noProof="0">
                          <a:solidFill>
                            <a:schemeClr val="tx1"/>
                          </a:solidFill>
                        </a:rPr>
                        <a:t>Server Response</a:t>
                      </a:r>
                    </a:p>
                  </a:txBody>
                  <a:tcPr>
                    <a:solidFill>
                      <a:srgbClr val="FFE000"/>
                    </a:solidFill>
                  </a:tcPr>
                </a:tc>
                <a:extLst>
                  <a:ext uri="{0D108BD9-81ED-4DB2-BD59-A6C34878D82A}">
                    <a16:rowId xmlns:a16="http://schemas.microsoft.com/office/drawing/2014/main" val="1011066973"/>
                  </a:ext>
                </a:extLst>
              </a:tr>
              <a:tr h="1085063">
                <a:tc>
                  <a:txBody>
                    <a:bodyPr/>
                    <a:lstStyle/>
                    <a:p>
                      <a:r>
                        <a:rPr lang="en-US" noProof="0" dirty="0"/>
                        <a:t>Server wins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1,0, 2018-04-29 11:21:02, 2018-04-29 11:30:00)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0,</a:t>
                      </a:r>
                      <a:r>
                        <a:rPr lang="en-US" b="1" noProof="0" dirty="0">
                          <a:solidFill>
                            <a:srgbClr val="00B050"/>
                          </a:solidFill>
                        </a:rPr>
                        <a:t>1</a:t>
                      </a:r>
                      <a:r>
                        <a:rPr lang="en-US" b="0" noProof="0" dirty="0">
                          <a:solidFill>
                            <a:schemeClr val="tx1"/>
                          </a:solidFill>
                        </a:rPr>
                        <a:t> 2018-04-29 11:21:02, 2018-04-29 </a:t>
                      </a:r>
                      <a:r>
                        <a:rPr lang="en-US" b="1" noProof="0" dirty="0">
                          <a:solidFill>
                            <a:srgbClr val="00B050"/>
                          </a:solidFill>
                        </a:rPr>
                        <a:t>11:45:05</a:t>
                      </a:r>
                      <a:r>
                        <a:rPr lang="en-US" b="0" noProof="0" dirty="0">
                          <a:solidFill>
                            <a:schemeClr val="tx1"/>
                          </a:solidFill>
                        </a:rPr>
                        <a:t>)</a:t>
                      </a:r>
                    </a:p>
                  </a:txBody>
                  <a:tcPr>
                    <a:lnL w="12700" cmpd="sng">
                      <a:noFill/>
                    </a:lnL>
                    <a:solidFill>
                      <a:schemeClr val="bg1"/>
                    </a:solidFill>
                  </a:tcPr>
                </a:tc>
                <a:extLst>
                  <a:ext uri="{0D108BD9-81ED-4DB2-BD59-A6C34878D82A}">
                    <a16:rowId xmlns:a16="http://schemas.microsoft.com/office/drawing/2014/main" val="892093556"/>
                  </a:ext>
                </a:extLst>
              </a:tr>
            </a:tbl>
          </a:graphicData>
        </a:graphic>
      </p:graphicFrame>
      <p:graphicFrame>
        <p:nvGraphicFramePr>
          <p:cNvPr id="7" name="Tabell 6">
            <a:extLst>
              <a:ext uri="{FF2B5EF4-FFF2-40B4-BE49-F238E27FC236}">
                <a16:creationId xmlns:a16="http://schemas.microsoft.com/office/drawing/2014/main" id="{F241C6A1-9528-4FC1-BAE3-C00113B55A93}"/>
              </a:ext>
            </a:extLst>
          </p:cNvPr>
          <p:cNvGraphicFramePr>
            <a:graphicFrameLocks noGrp="1"/>
          </p:cNvGraphicFramePr>
          <p:nvPr>
            <p:extLst>
              <p:ext uri="{D42A27DB-BD31-4B8C-83A1-F6EECF244321}">
                <p14:modId xmlns:p14="http://schemas.microsoft.com/office/powerpoint/2010/main" val="3015504226"/>
              </p:ext>
            </p:extLst>
          </p:nvPr>
        </p:nvGraphicFramePr>
        <p:xfrm>
          <a:off x="704848" y="3569468"/>
          <a:ext cx="7645401" cy="1450823"/>
        </p:xfrm>
        <a:graphic>
          <a:graphicData uri="http://schemas.openxmlformats.org/drawingml/2006/table">
            <a:tbl>
              <a:tblPr firstRow="1" bandRow="1">
                <a:tableStyleId>{5C22544A-7EE6-4342-B048-85BDC9FD1C3A}</a:tableStyleId>
              </a:tblPr>
              <a:tblGrid>
                <a:gridCol w="2520579">
                  <a:extLst>
                    <a:ext uri="{9D8B030D-6E8A-4147-A177-3AD203B41FA5}">
                      <a16:colId xmlns:a16="http://schemas.microsoft.com/office/drawing/2014/main" val="1079862909"/>
                    </a:ext>
                  </a:extLst>
                </a:gridCol>
                <a:gridCol w="2576355">
                  <a:extLst>
                    <a:ext uri="{9D8B030D-6E8A-4147-A177-3AD203B41FA5}">
                      <a16:colId xmlns:a16="http://schemas.microsoft.com/office/drawing/2014/main" val="4195862410"/>
                    </a:ext>
                  </a:extLst>
                </a:gridCol>
                <a:gridCol w="2548467">
                  <a:extLst>
                    <a:ext uri="{9D8B030D-6E8A-4147-A177-3AD203B41FA5}">
                      <a16:colId xmlns:a16="http://schemas.microsoft.com/office/drawing/2014/main" val="2717861278"/>
                    </a:ext>
                  </a:extLst>
                </a:gridCol>
              </a:tblGrid>
              <a:tr h="355097">
                <a:tc>
                  <a:txBody>
                    <a:bodyPr/>
                    <a:lstStyle/>
                    <a:p>
                      <a:r>
                        <a:rPr lang="en-US" noProof="0" dirty="0">
                          <a:solidFill>
                            <a:schemeClr val="tx1"/>
                          </a:solidFill>
                        </a:rPr>
                        <a:t>Rule</a:t>
                      </a:r>
                    </a:p>
                  </a:txBody>
                  <a:tcPr>
                    <a:solidFill>
                      <a:srgbClr val="FFE000"/>
                    </a:solidFill>
                  </a:tcPr>
                </a:tc>
                <a:tc>
                  <a:txBody>
                    <a:bodyPr/>
                    <a:lstStyle/>
                    <a:p>
                      <a:r>
                        <a:rPr lang="en-US" noProof="0" dirty="0">
                          <a:solidFill>
                            <a:schemeClr val="tx1"/>
                          </a:solidFill>
                        </a:rPr>
                        <a:t>Local response</a:t>
                      </a:r>
                    </a:p>
                  </a:txBody>
                  <a:tcPr>
                    <a:lnB w="38100" cmpd="sng">
                      <a:noFill/>
                    </a:lnB>
                    <a:solidFill>
                      <a:srgbClr val="FFE000"/>
                    </a:solidFill>
                  </a:tcPr>
                </a:tc>
                <a:tc>
                  <a:txBody>
                    <a:bodyPr/>
                    <a:lstStyle/>
                    <a:p>
                      <a:r>
                        <a:rPr lang="en-US" noProof="0">
                          <a:solidFill>
                            <a:schemeClr val="tx1"/>
                          </a:solidFill>
                        </a:rPr>
                        <a:t>Server Response</a:t>
                      </a:r>
                    </a:p>
                  </a:txBody>
                  <a:tcPr>
                    <a:solidFill>
                      <a:srgbClr val="FFE000"/>
                    </a:solidFill>
                  </a:tcPr>
                </a:tc>
                <a:extLst>
                  <a:ext uri="{0D108BD9-81ED-4DB2-BD59-A6C34878D82A}">
                    <a16:rowId xmlns:a16="http://schemas.microsoft.com/office/drawing/2014/main" val="1011066973"/>
                  </a:ext>
                </a:extLst>
              </a:tr>
              <a:tr h="1085063">
                <a:tc>
                  <a:txBody>
                    <a:bodyPr/>
                    <a:lstStyle/>
                    <a:p>
                      <a:r>
                        <a:rPr lang="en-US" noProof="0" dirty="0"/>
                        <a:t>Client Wins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1,0, 2018-04-29 11:21:02, 2018-04-29 11:30:00)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solidFill>
                            <a:schemeClr val="tx1"/>
                          </a:solidFill>
                        </a:rPr>
                        <a:t>(1, </a:t>
                      </a:r>
                      <a:r>
                        <a:rPr lang="en-US" b="0" noProof="0" dirty="0" err="1">
                          <a:solidFill>
                            <a:schemeClr val="tx1"/>
                          </a:solidFill>
                        </a:rPr>
                        <a:t>Växjö</a:t>
                      </a:r>
                      <a:r>
                        <a:rPr lang="en-US" b="0" noProof="0" dirty="0">
                          <a:solidFill>
                            <a:schemeClr val="tx1"/>
                          </a:solidFill>
                        </a:rPr>
                        <a:t>-Kalmar, </a:t>
                      </a:r>
                      <a:r>
                        <a:rPr lang="en-US" b="1" noProof="0" dirty="0">
                          <a:solidFill>
                            <a:srgbClr val="00B050"/>
                          </a:solidFill>
                        </a:rPr>
                        <a:t>1</a:t>
                      </a:r>
                      <a:r>
                        <a:rPr lang="en-US" b="0" noProof="0" dirty="0">
                          <a:solidFill>
                            <a:schemeClr val="tx1"/>
                          </a:solidFill>
                        </a:rPr>
                        <a:t>,0 2018-04-29 11:21:02, 2018-04-29 </a:t>
                      </a:r>
                      <a:r>
                        <a:rPr lang="en-US" b="1" noProof="0" dirty="0">
                          <a:solidFill>
                            <a:srgbClr val="00B050"/>
                          </a:solidFill>
                        </a:rPr>
                        <a:t>11:30:00</a:t>
                      </a:r>
                      <a:r>
                        <a:rPr lang="en-US" b="0" noProof="0" dirty="0">
                          <a:solidFill>
                            <a:schemeClr val="tx1"/>
                          </a:solidFill>
                        </a:rPr>
                        <a:t>)</a:t>
                      </a:r>
                    </a:p>
                  </a:txBody>
                  <a:tcPr>
                    <a:lnL w="12700" cmpd="sng">
                      <a:noFill/>
                    </a:lnL>
                    <a:solidFill>
                      <a:schemeClr val="bg1"/>
                    </a:solidFill>
                  </a:tcPr>
                </a:tc>
                <a:extLst>
                  <a:ext uri="{0D108BD9-81ED-4DB2-BD59-A6C34878D82A}">
                    <a16:rowId xmlns:a16="http://schemas.microsoft.com/office/drawing/2014/main" val="892093556"/>
                  </a:ext>
                </a:extLst>
              </a:tr>
            </a:tbl>
          </a:graphicData>
        </a:graphic>
      </p:graphicFrame>
    </p:spTree>
    <p:extLst>
      <p:ext uri="{BB962C8B-B14F-4D97-AF65-F5344CB8AC3E}">
        <p14:creationId xmlns:p14="http://schemas.microsoft.com/office/powerpoint/2010/main" val="383199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B5DF26B-5C91-4AFE-A7BE-2953E9C80926}"/>
              </a:ext>
            </a:extLst>
          </p:cNvPr>
          <p:cNvSpPr>
            <a:spLocks noGrp="1"/>
          </p:cNvSpPr>
          <p:nvPr>
            <p:ph type="title"/>
          </p:nvPr>
        </p:nvSpPr>
        <p:spPr/>
        <p:txBody>
          <a:bodyPr/>
          <a:lstStyle/>
          <a:p>
            <a:r>
              <a:rPr lang="en-US" dirty="0"/>
              <a:t>Problem formulation</a:t>
            </a:r>
          </a:p>
        </p:txBody>
      </p:sp>
      <p:sp>
        <p:nvSpPr>
          <p:cNvPr id="3" name="Platshållare för innehåll 2">
            <a:extLst>
              <a:ext uri="{FF2B5EF4-FFF2-40B4-BE49-F238E27FC236}">
                <a16:creationId xmlns:a16="http://schemas.microsoft.com/office/drawing/2014/main" id="{C6A11AB3-5B45-42A1-89C9-7A664054F934}"/>
              </a:ext>
            </a:extLst>
          </p:cNvPr>
          <p:cNvSpPr>
            <a:spLocks noGrp="1"/>
          </p:cNvSpPr>
          <p:nvPr>
            <p:ph sz="half" idx="1"/>
          </p:nvPr>
        </p:nvSpPr>
        <p:spPr>
          <a:xfrm>
            <a:off x="705265" y="3685900"/>
            <a:ext cx="3886200" cy="1407032"/>
          </a:xfrm>
        </p:spPr>
        <p:txBody>
          <a:bodyPr>
            <a:normAutofit fontScale="92500" lnSpcReduction="10000"/>
          </a:bodyPr>
          <a:lstStyle/>
          <a:p>
            <a:pPr>
              <a:buFont typeface="Arial" panose="020B0604020202020204" pitchFamily="34" charset="0"/>
              <a:buChar char="•"/>
            </a:pPr>
            <a:r>
              <a:rPr lang="en-US" dirty="0"/>
              <a:t>Continued development</a:t>
            </a:r>
          </a:p>
          <a:p>
            <a:pPr lvl="1"/>
            <a:r>
              <a:rPr lang="en-US" dirty="0"/>
              <a:t>Open-sourced</a:t>
            </a:r>
          </a:p>
          <a:p>
            <a:pPr lvl="2"/>
            <a:r>
              <a:rPr lang="en-US" dirty="0"/>
              <a:t>Free dependencies</a:t>
            </a:r>
          </a:p>
          <a:p>
            <a:pPr lvl="2"/>
            <a:endParaRPr lang="sv-SE" dirty="0"/>
          </a:p>
        </p:txBody>
      </p:sp>
      <p:sp>
        <p:nvSpPr>
          <p:cNvPr id="4" name="Platshållare för innehåll 3">
            <a:extLst>
              <a:ext uri="{FF2B5EF4-FFF2-40B4-BE49-F238E27FC236}">
                <a16:creationId xmlns:a16="http://schemas.microsoft.com/office/drawing/2014/main" id="{34FEA538-8E8C-4DD6-9FB3-7DA68FB317BE}"/>
              </a:ext>
            </a:extLst>
          </p:cNvPr>
          <p:cNvSpPr>
            <a:spLocks noGrp="1"/>
          </p:cNvSpPr>
          <p:nvPr>
            <p:ph sz="half" idx="2"/>
          </p:nvPr>
        </p:nvSpPr>
        <p:spPr>
          <a:xfrm>
            <a:off x="685800" y="2363633"/>
            <a:ext cx="3886200" cy="1224250"/>
          </a:xfrm>
        </p:spPr>
        <p:txBody>
          <a:bodyPr>
            <a:normAutofit fontScale="92500" lnSpcReduction="10000"/>
          </a:bodyPr>
          <a:lstStyle/>
          <a:p>
            <a:pPr>
              <a:buFont typeface="Arial" panose="020B0604020202020204" pitchFamily="34" charset="0"/>
              <a:buChar char="•"/>
            </a:pPr>
            <a:r>
              <a:rPr lang="en-US" dirty="0"/>
              <a:t>Self-Hosted</a:t>
            </a:r>
          </a:p>
          <a:p>
            <a:pPr lvl="1"/>
            <a:r>
              <a:rPr lang="en-US" dirty="0"/>
              <a:t>Client, server and database environments</a:t>
            </a:r>
          </a:p>
          <a:p>
            <a:pPr lvl="2"/>
            <a:r>
              <a:rPr lang="en-US" dirty="0"/>
              <a:t>Frameworks, code languages</a:t>
            </a:r>
          </a:p>
          <a:p>
            <a:pPr marL="342900" lvl="1" indent="0">
              <a:buNone/>
            </a:pPr>
            <a:endParaRPr lang="en-US" dirty="0"/>
          </a:p>
        </p:txBody>
      </p:sp>
      <p:sp>
        <p:nvSpPr>
          <p:cNvPr id="8" name="Rubrik 1">
            <a:extLst>
              <a:ext uri="{FF2B5EF4-FFF2-40B4-BE49-F238E27FC236}">
                <a16:creationId xmlns:a16="http://schemas.microsoft.com/office/drawing/2014/main" id="{04FB84BA-1C81-43DA-85D0-B411538C066C}"/>
              </a:ext>
            </a:extLst>
          </p:cNvPr>
          <p:cNvSpPr txBox="1">
            <a:spLocks/>
          </p:cNvSpPr>
          <p:nvPr/>
        </p:nvSpPr>
        <p:spPr bwMode="auto">
          <a:xfrm>
            <a:off x="749300" y="1607983"/>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r>
              <a:rPr lang="en-US" sz="2400" dirty="0"/>
              <a:t>What is the challenges?</a:t>
            </a:r>
          </a:p>
        </p:txBody>
      </p:sp>
      <p:sp>
        <p:nvSpPr>
          <p:cNvPr id="10" name="Platshållare för innehåll 3">
            <a:extLst>
              <a:ext uri="{FF2B5EF4-FFF2-40B4-BE49-F238E27FC236}">
                <a16:creationId xmlns:a16="http://schemas.microsoft.com/office/drawing/2014/main" id="{E92D3F32-B7E7-47DC-B02F-0F84DB35AFD4}"/>
              </a:ext>
            </a:extLst>
          </p:cNvPr>
          <p:cNvSpPr txBox="1">
            <a:spLocks/>
          </p:cNvSpPr>
          <p:nvPr/>
        </p:nvSpPr>
        <p:spPr bwMode="auto">
          <a:xfrm>
            <a:off x="4473579" y="2363633"/>
            <a:ext cx="3886200" cy="12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700" dirty="0"/>
              <a:t>Offline data capabilities</a:t>
            </a:r>
          </a:p>
          <a:p>
            <a:pPr lvl="1"/>
            <a:r>
              <a:rPr lang="en-US" sz="1700" dirty="0"/>
              <a:t>Local, online database</a:t>
            </a:r>
          </a:p>
          <a:p>
            <a:pPr marL="342900" lvl="1" indent="0">
              <a:buFont typeface="Arial" panose="020B0604020202020204" pitchFamily="34" charset="0"/>
              <a:buNone/>
            </a:pPr>
            <a:endParaRPr lang="en-US" dirty="0"/>
          </a:p>
        </p:txBody>
      </p:sp>
      <p:sp>
        <p:nvSpPr>
          <p:cNvPr id="11" name="Platshållare för innehåll 3">
            <a:extLst>
              <a:ext uri="{FF2B5EF4-FFF2-40B4-BE49-F238E27FC236}">
                <a16:creationId xmlns:a16="http://schemas.microsoft.com/office/drawing/2014/main" id="{AB5AEDFD-B9BC-4E3D-B48F-BA6792ABABF1}"/>
              </a:ext>
            </a:extLst>
          </p:cNvPr>
          <p:cNvSpPr txBox="1">
            <a:spLocks/>
          </p:cNvSpPr>
          <p:nvPr/>
        </p:nvSpPr>
        <p:spPr bwMode="auto">
          <a:xfrm>
            <a:off x="4467250" y="3633501"/>
            <a:ext cx="3886200" cy="12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Font typeface="Arial" panose="020B0604020202020204" pitchFamily="34" charset="0"/>
              <a:defRPr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700" dirty="0"/>
              <a:t>Data corruption</a:t>
            </a:r>
          </a:p>
          <a:p>
            <a:pPr lvl="1"/>
            <a:r>
              <a:rPr lang="en-US" sz="1700" dirty="0"/>
              <a:t>Merge rules</a:t>
            </a:r>
          </a:p>
          <a:p>
            <a:pPr marL="342900" lvl="1" indent="0">
              <a:buFont typeface="Arial" panose="020B0604020202020204" pitchFamily="34" charset="0"/>
              <a:buNone/>
            </a:pPr>
            <a:endParaRPr lang="en-US" dirty="0"/>
          </a:p>
        </p:txBody>
      </p:sp>
    </p:spTree>
    <p:extLst>
      <p:ext uri="{BB962C8B-B14F-4D97-AF65-F5344CB8AC3E}">
        <p14:creationId xmlns:p14="http://schemas.microsoft.com/office/powerpoint/2010/main" val="412353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fade">
                                      <p:cBhvr>
                                        <p:cTn id="47" dur="500"/>
                                        <p:tgtEl>
                                          <p:spTgt spid="1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1" end="1"/>
                                            </p:txEl>
                                          </p:spTgt>
                                        </p:tgtEl>
                                        <p:attrNameLst>
                                          <p:attrName>style.visibility</p:attrName>
                                        </p:attrNameLst>
                                      </p:cBhvr>
                                      <p:to>
                                        <p:strVal val="visible"/>
                                      </p:to>
                                    </p:set>
                                    <p:animEffect transition="in" filter="fade">
                                      <p:cBhvr>
                                        <p:cTn id="52" dur="500"/>
                                        <p:tgtEl>
                                          <p:spTgt spid="10">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P spid="8" grpId="0"/>
      <p:bldP spid="10" grpId="0" uiExpand="1" build="p"/>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9B06973-25C9-46D6-AE74-B77B2D619797}"/>
              </a:ext>
            </a:extLst>
          </p:cNvPr>
          <p:cNvSpPr>
            <a:spLocks noGrp="1"/>
          </p:cNvSpPr>
          <p:nvPr>
            <p:ph type="title"/>
          </p:nvPr>
        </p:nvSpPr>
        <p:spPr/>
        <p:txBody>
          <a:bodyPr/>
          <a:lstStyle/>
          <a:p>
            <a:r>
              <a:rPr lang="en-US" dirty="0"/>
              <a:t>Method</a:t>
            </a:r>
          </a:p>
        </p:txBody>
      </p:sp>
      <p:sp>
        <p:nvSpPr>
          <p:cNvPr id="3" name="Platshållare för innehåll 2">
            <a:extLst>
              <a:ext uri="{FF2B5EF4-FFF2-40B4-BE49-F238E27FC236}">
                <a16:creationId xmlns:a16="http://schemas.microsoft.com/office/drawing/2014/main" id="{3D647CA6-F0C8-485E-AACA-8FD4046811BF}"/>
              </a:ext>
            </a:extLst>
          </p:cNvPr>
          <p:cNvSpPr>
            <a:spLocks noGrp="1"/>
          </p:cNvSpPr>
          <p:nvPr>
            <p:ph sz="half" idx="1"/>
          </p:nvPr>
        </p:nvSpPr>
        <p:spPr>
          <a:xfrm>
            <a:off x="4514849" y="1656161"/>
            <a:ext cx="3658792" cy="884636"/>
          </a:xfrm>
        </p:spPr>
        <p:txBody>
          <a:bodyPr/>
          <a:lstStyle/>
          <a:p>
            <a:pPr>
              <a:buFont typeface="Arial" panose="020B0604020202020204" pitchFamily="34" charset="0"/>
              <a:buChar char="•"/>
            </a:pPr>
            <a:r>
              <a:rPr lang="en-US" dirty="0"/>
              <a:t>Verification and Validation</a:t>
            </a:r>
          </a:p>
          <a:p>
            <a:pPr lvl="1"/>
            <a:r>
              <a:rPr lang="en-US" dirty="0"/>
              <a:t>Requirements</a:t>
            </a:r>
          </a:p>
          <a:p>
            <a:pPr marL="342900" lvl="1" indent="0">
              <a:buNone/>
            </a:pPr>
            <a:endParaRPr lang="en-US" dirty="0"/>
          </a:p>
        </p:txBody>
      </p:sp>
      <p:sp>
        <p:nvSpPr>
          <p:cNvPr id="4" name="Platshållare för innehåll 3">
            <a:extLst>
              <a:ext uri="{FF2B5EF4-FFF2-40B4-BE49-F238E27FC236}">
                <a16:creationId xmlns:a16="http://schemas.microsoft.com/office/drawing/2014/main" id="{48AEF58C-6BA5-4684-B39D-134BE046F5E7}"/>
              </a:ext>
            </a:extLst>
          </p:cNvPr>
          <p:cNvSpPr>
            <a:spLocks noGrp="1"/>
          </p:cNvSpPr>
          <p:nvPr>
            <p:ph sz="half" idx="2"/>
          </p:nvPr>
        </p:nvSpPr>
        <p:spPr>
          <a:xfrm>
            <a:off x="718045" y="1656161"/>
            <a:ext cx="3656408" cy="2656286"/>
          </a:xfrm>
        </p:spPr>
        <p:txBody>
          <a:bodyPr/>
          <a:lstStyle/>
          <a:p>
            <a:pPr>
              <a:buFont typeface="Arial" panose="020B0604020202020204" pitchFamily="34" charset="0"/>
              <a:buChar char="•"/>
            </a:pPr>
            <a:r>
              <a:rPr lang="en-US" dirty="0"/>
              <a:t>Research</a:t>
            </a:r>
          </a:p>
          <a:p>
            <a:pPr lvl="1"/>
            <a:r>
              <a:rPr lang="en-US" dirty="0"/>
              <a:t>Data merge rules</a:t>
            </a:r>
          </a:p>
          <a:p>
            <a:pPr lvl="2"/>
            <a:r>
              <a:rPr lang="en-US" dirty="0"/>
              <a:t>Implementation</a:t>
            </a:r>
          </a:p>
          <a:p>
            <a:pPr lvl="3"/>
            <a:r>
              <a:rPr lang="en-US" dirty="0"/>
              <a:t>Data structures</a:t>
            </a:r>
          </a:p>
          <a:p>
            <a:pPr lvl="2"/>
            <a:r>
              <a:rPr lang="en-US" dirty="0"/>
              <a:t>Data corruption</a:t>
            </a:r>
          </a:p>
        </p:txBody>
      </p:sp>
      <p:sp>
        <p:nvSpPr>
          <p:cNvPr id="5" name="Platshållare för innehåll 2">
            <a:extLst>
              <a:ext uri="{FF2B5EF4-FFF2-40B4-BE49-F238E27FC236}">
                <a16:creationId xmlns:a16="http://schemas.microsoft.com/office/drawing/2014/main" id="{93E9D986-3611-4B3B-9FEE-3D354C900D26}"/>
              </a:ext>
            </a:extLst>
          </p:cNvPr>
          <p:cNvSpPr txBox="1">
            <a:spLocks/>
          </p:cNvSpPr>
          <p:nvPr/>
        </p:nvSpPr>
        <p:spPr>
          <a:xfrm>
            <a:off x="856057" y="3430189"/>
            <a:ext cx="3658792" cy="1770461"/>
          </a:xfrm>
          <a:prstGeom prst="rect">
            <a:avLst/>
          </a:prstGeom>
        </p:spPr>
        <p:txBody>
          <a:bodyPr vert="horz" lIns="68580" tIns="34290" rIns="68580" bIns="3429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42900" lvl="1" indent="0">
              <a:buNone/>
            </a:pPr>
            <a:endParaRPr lang="sv-SE" sz="1500" dirty="0"/>
          </a:p>
        </p:txBody>
      </p:sp>
    </p:spTree>
    <p:extLst>
      <p:ext uri="{BB962C8B-B14F-4D97-AF65-F5344CB8AC3E}">
        <p14:creationId xmlns:p14="http://schemas.microsoft.com/office/powerpoint/2010/main" val="386191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1">
            <a:extLst>
              <a:ext uri="{FF2B5EF4-FFF2-40B4-BE49-F238E27FC236}">
                <a16:creationId xmlns:a16="http://schemas.microsoft.com/office/drawing/2014/main" id="{2F920075-3821-486A-B283-06E94EE14F3A}"/>
              </a:ext>
            </a:extLst>
          </p:cNvPr>
          <p:cNvSpPr>
            <a:spLocks noGrp="1"/>
          </p:cNvSpPr>
          <p:nvPr>
            <p:ph type="title"/>
          </p:nvPr>
        </p:nvSpPr>
        <p:spPr/>
        <p:txBody>
          <a:bodyPr/>
          <a:lstStyle/>
          <a:p>
            <a:r>
              <a:rPr lang="en-US" dirty="0"/>
              <a:t>Method</a:t>
            </a:r>
          </a:p>
        </p:txBody>
      </p:sp>
      <p:sp>
        <p:nvSpPr>
          <p:cNvPr id="8" name="Rubrik 1">
            <a:extLst>
              <a:ext uri="{FF2B5EF4-FFF2-40B4-BE49-F238E27FC236}">
                <a16:creationId xmlns:a16="http://schemas.microsoft.com/office/drawing/2014/main" id="{AA292539-680B-4D94-ABEC-BDEEBCAA20C3}"/>
              </a:ext>
            </a:extLst>
          </p:cNvPr>
          <p:cNvSpPr txBox="1">
            <a:spLocks/>
          </p:cNvSpPr>
          <p:nvPr/>
        </p:nvSpPr>
        <p:spPr bwMode="auto">
          <a:xfrm>
            <a:off x="704850" y="1272288"/>
            <a:ext cx="764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ts val="2700"/>
              </a:lnSpc>
              <a:spcBef>
                <a:spcPct val="0"/>
              </a:spcBef>
              <a:spcAft>
                <a:spcPct val="0"/>
              </a:spcAft>
              <a:defRPr sz="2700" kern="1200">
                <a:solidFill>
                  <a:schemeClr val="tx1"/>
                </a:solidFill>
                <a:latin typeface="+mj-lt"/>
                <a:ea typeface="+mj-ea"/>
                <a:cs typeface="+mj-cs"/>
              </a:defRPr>
            </a:lvl1pPr>
            <a:lvl2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2pPr>
            <a:lvl3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3pPr>
            <a:lvl4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4pPr>
            <a:lvl5pPr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5pPr>
            <a:lvl6pPr marL="4572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6pPr>
            <a:lvl7pPr marL="9144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7pPr>
            <a:lvl8pPr marL="13716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8pPr>
            <a:lvl9pPr marL="1828800" algn="l" rtl="0" eaLnBrk="1" fontAlgn="base" hangingPunct="1">
              <a:lnSpc>
                <a:spcPts val="2700"/>
              </a:lnSpc>
              <a:spcBef>
                <a:spcPct val="0"/>
              </a:spcBef>
              <a:spcAft>
                <a:spcPct val="0"/>
              </a:spcAft>
              <a:defRPr sz="2700">
                <a:solidFill>
                  <a:schemeClr val="tx1"/>
                </a:solidFill>
                <a:latin typeface="Times New Roman" panose="02020603050405020304" pitchFamily="18" charset="0"/>
                <a:cs typeface="Times New Roman" panose="02020603050405020304" pitchFamily="18" charset="0"/>
              </a:defRPr>
            </a:lvl9pPr>
          </a:lstStyle>
          <a:p>
            <a:r>
              <a:rPr lang="en-US" sz="2200" dirty="0"/>
              <a:t>Requirements</a:t>
            </a:r>
          </a:p>
        </p:txBody>
      </p:sp>
      <p:graphicFrame>
        <p:nvGraphicFramePr>
          <p:cNvPr id="10" name="Tabell 9">
            <a:extLst>
              <a:ext uri="{FF2B5EF4-FFF2-40B4-BE49-F238E27FC236}">
                <a16:creationId xmlns:a16="http://schemas.microsoft.com/office/drawing/2014/main" id="{D34B19A4-FCE3-4E93-A847-C02AC166416B}"/>
              </a:ext>
            </a:extLst>
          </p:cNvPr>
          <p:cNvGraphicFramePr>
            <a:graphicFrameLocks noGrp="1"/>
          </p:cNvGraphicFramePr>
          <p:nvPr>
            <p:extLst>
              <p:ext uri="{D42A27DB-BD31-4B8C-83A1-F6EECF244321}">
                <p14:modId xmlns:p14="http://schemas.microsoft.com/office/powerpoint/2010/main" val="393888144"/>
              </p:ext>
            </p:extLst>
          </p:nvPr>
        </p:nvGraphicFramePr>
        <p:xfrm>
          <a:off x="1100846" y="1772816"/>
          <a:ext cx="6942308" cy="3990708"/>
        </p:xfrm>
        <a:graphic>
          <a:graphicData uri="http://schemas.openxmlformats.org/drawingml/2006/table">
            <a:tbl>
              <a:tblPr firstRow="1" bandRow="1">
                <a:tableStyleId>{5C22544A-7EE6-4342-B048-85BDC9FD1C3A}</a:tableStyleId>
              </a:tblPr>
              <a:tblGrid>
                <a:gridCol w="1813853">
                  <a:extLst>
                    <a:ext uri="{9D8B030D-6E8A-4147-A177-3AD203B41FA5}">
                      <a16:colId xmlns:a16="http://schemas.microsoft.com/office/drawing/2014/main" val="3584479883"/>
                    </a:ext>
                  </a:extLst>
                </a:gridCol>
                <a:gridCol w="5128455">
                  <a:extLst>
                    <a:ext uri="{9D8B030D-6E8A-4147-A177-3AD203B41FA5}">
                      <a16:colId xmlns:a16="http://schemas.microsoft.com/office/drawing/2014/main" val="1476981950"/>
                    </a:ext>
                  </a:extLst>
                </a:gridCol>
              </a:tblGrid>
              <a:tr h="332559">
                <a:tc>
                  <a:txBody>
                    <a:bodyPr/>
                    <a:lstStyle/>
                    <a:p>
                      <a:r>
                        <a:rPr lang="en-US" sz="1600" noProof="0" dirty="0">
                          <a:solidFill>
                            <a:schemeClr val="tx1"/>
                          </a:solidFill>
                        </a:rPr>
                        <a:t>Requirements</a:t>
                      </a:r>
                    </a:p>
                  </a:txBody>
                  <a:tcPr marL="83140" marR="83140" marT="41570" marB="41570">
                    <a:solidFill>
                      <a:srgbClr val="FFE000"/>
                    </a:solidFill>
                  </a:tcPr>
                </a:tc>
                <a:tc>
                  <a:txBody>
                    <a:bodyPr/>
                    <a:lstStyle/>
                    <a:p>
                      <a:r>
                        <a:rPr lang="en-US" sz="1600" noProof="0" dirty="0">
                          <a:solidFill>
                            <a:schemeClr val="tx1"/>
                          </a:solidFill>
                        </a:rPr>
                        <a:t>Description</a:t>
                      </a:r>
                    </a:p>
                  </a:txBody>
                  <a:tcPr marL="83140" marR="83140" marT="41570" marB="41570">
                    <a:solidFill>
                      <a:srgbClr val="FFE000"/>
                    </a:solidFill>
                  </a:tcPr>
                </a:tc>
                <a:extLst>
                  <a:ext uri="{0D108BD9-81ED-4DB2-BD59-A6C34878D82A}">
                    <a16:rowId xmlns:a16="http://schemas.microsoft.com/office/drawing/2014/main" val="3418930264"/>
                  </a:ext>
                </a:extLst>
              </a:tr>
              <a:tr h="332559">
                <a:tc>
                  <a:txBody>
                    <a:bodyPr/>
                    <a:lstStyle/>
                    <a:p>
                      <a:r>
                        <a:rPr lang="en-US" sz="1600" noProof="0"/>
                        <a:t>1</a:t>
                      </a:r>
                    </a:p>
                  </a:txBody>
                  <a:tcPr marL="83140" marR="83140" marT="41570" marB="41570">
                    <a:solidFill>
                      <a:schemeClr val="bg1"/>
                    </a:solidFill>
                  </a:tcPr>
                </a:tc>
                <a:tc>
                  <a:txBody>
                    <a:bodyPr/>
                    <a:lstStyle/>
                    <a:p>
                      <a:r>
                        <a:rPr lang="en-US" sz="1600" noProof="0" dirty="0"/>
                        <a:t>Dependencies are free</a:t>
                      </a:r>
                    </a:p>
                  </a:txBody>
                  <a:tcPr marL="83140" marR="83140" marT="41570" marB="41570">
                    <a:solidFill>
                      <a:schemeClr val="bg1"/>
                    </a:solidFill>
                  </a:tcPr>
                </a:tc>
                <a:extLst>
                  <a:ext uri="{0D108BD9-81ED-4DB2-BD59-A6C34878D82A}">
                    <a16:rowId xmlns:a16="http://schemas.microsoft.com/office/drawing/2014/main" val="4187938383"/>
                  </a:ext>
                </a:extLst>
              </a:tr>
              <a:tr h="332559">
                <a:tc>
                  <a:txBody>
                    <a:bodyPr/>
                    <a:lstStyle/>
                    <a:p>
                      <a:r>
                        <a:rPr lang="en-US" sz="1600" noProof="0" dirty="0"/>
                        <a:t>2</a:t>
                      </a:r>
                    </a:p>
                  </a:txBody>
                  <a:tcPr marL="83140" marR="83140" marT="41570" marB="41570">
                    <a:solidFill>
                      <a:schemeClr val="bg2"/>
                    </a:solidFill>
                  </a:tcPr>
                </a:tc>
                <a:tc>
                  <a:txBody>
                    <a:bodyPr/>
                    <a:lstStyle/>
                    <a:p>
                      <a:r>
                        <a:rPr lang="en-US" sz="1600" noProof="0" dirty="0"/>
                        <a:t>Saves data offline</a:t>
                      </a:r>
                    </a:p>
                  </a:txBody>
                  <a:tcPr marL="83140" marR="83140" marT="41570" marB="41570">
                    <a:solidFill>
                      <a:schemeClr val="bg2"/>
                    </a:solidFill>
                  </a:tcPr>
                </a:tc>
                <a:extLst>
                  <a:ext uri="{0D108BD9-81ED-4DB2-BD59-A6C34878D82A}">
                    <a16:rowId xmlns:a16="http://schemas.microsoft.com/office/drawing/2014/main" val="136863764"/>
                  </a:ext>
                </a:extLst>
              </a:tr>
              <a:tr h="332559">
                <a:tc>
                  <a:txBody>
                    <a:bodyPr/>
                    <a:lstStyle/>
                    <a:p>
                      <a:r>
                        <a:rPr lang="en-US" sz="1600" noProof="0"/>
                        <a:t>3</a:t>
                      </a:r>
                    </a:p>
                  </a:txBody>
                  <a:tcPr marL="83140" marR="83140" marT="41570" marB="41570">
                    <a:solidFill>
                      <a:schemeClr val="bg1"/>
                    </a:solidFill>
                  </a:tcPr>
                </a:tc>
                <a:tc>
                  <a:txBody>
                    <a:bodyPr/>
                    <a:lstStyle/>
                    <a:p>
                      <a:r>
                        <a:rPr lang="en-US" sz="1600" noProof="0"/>
                        <a:t>Query data offline</a:t>
                      </a:r>
                    </a:p>
                  </a:txBody>
                  <a:tcPr marL="83140" marR="83140" marT="41570" marB="41570">
                    <a:solidFill>
                      <a:schemeClr val="bg1"/>
                    </a:solidFill>
                  </a:tcPr>
                </a:tc>
                <a:extLst>
                  <a:ext uri="{0D108BD9-81ED-4DB2-BD59-A6C34878D82A}">
                    <a16:rowId xmlns:a16="http://schemas.microsoft.com/office/drawing/2014/main" val="1759411696"/>
                  </a:ext>
                </a:extLst>
              </a:tr>
              <a:tr h="332559">
                <a:tc>
                  <a:txBody>
                    <a:bodyPr/>
                    <a:lstStyle/>
                    <a:p>
                      <a:r>
                        <a:rPr lang="en-US" sz="1600" noProof="0"/>
                        <a:t>4</a:t>
                      </a:r>
                    </a:p>
                  </a:txBody>
                  <a:tcPr marL="83140" marR="83140" marT="41570" marB="41570">
                    <a:solidFill>
                      <a:schemeClr val="bg2"/>
                    </a:solidFill>
                  </a:tcPr>
                </a:tc>
                <a:tc>
                  <a:txBody>
                    <a:bodyPr/>
                    <a:lstStyle/>
                    <a:p>
                      <a:r>
                        <a:rPr lang="en-US" sz="1600" noProof="0" dirty="0"/>
                        <a:t>Edit data offline</a:t>
                      </a:r>
                    </a:p>
                  </a:txBody>
                  <a:tcPr marL="83140" marR="83140" marT="41570" marB="41570">
                    <a:solidFill>
                      <a:schemeClr val="bg2"/>
                    </a:solidFill>
                  </a:tcPr>
                </a:tc>
                <a:extLst>
                  <a:ext uri="{0D108BD9-81ED-4DB2-BD59-A6C34878D82A}">
                    <a16:rowId xmlns:a16="http://schemas.microsoft.com/office/drawing/2014/main" val="1117446403"/>
                  </a:ext>
                </a:extLst>
              </a:tr>
              <a:tr h="332559">
                <a:tc>
                  <a:txBody>
                    <a:bodyPr/>
                    <a:lstStyle/>
                    <a:p>
                      <a:r>
                        <a:rPr lang="en-US" sz="1600" noProof="0"/>
                        <a:t>5</a:t>
                      </a:r>
                    </a:p>
                  </a:txBody>
                  <a:tcPr marL="83140" marR="83140" marT="41570" marB="41570">
                    <a:solidFill>
                      <a:schemeClr val="bg1"/>
                    </a:solidFill>
                  </a:tcPr>
                </a:tc>
                <a:tc>
                  <a:txBody>
                    <a:bodyPr/>
                    <a:lstStyle/>
                    <a:p>
                      <a:r>
                        <a:rPr lang="en-US" sz="1600" noProof="0"/>
                        <a:t>Removes data offline</a:t>
                      </a:r>
                    </a:p>
                  </a:txBody>
                  <a:tcPr marL="83140" marR="83140" marT="41570" marB="41570">
                    <a:solidFill>
                      <a:schemeClr val="bg1"/>
                    </a:solidFill>
                  </a:tcPr>
                </a:tc>
                <a:extLst>
                  <a:ext uri="{0D108BD9-81ED-4DB2-BD59-A6C34878D82A}">
                    <a16:rowId xmlns:a16="http://schemas.microsoft.com/office/drawing/2014/main" val="3662755403"/>
                  </a:ext>
                </a:extLst>
              </a:tr>
              <a:tr h="332559">
                <a:tc>
                  <a:txBody>
                    <a:bodyPr/>
                    <a:lstStyle/>
                    <a:p>
                      <a:r>
                        <a:rPr lang="en-US" sz="1600" noProof="0"/>
                        <a:t>6</a:t>
                      </a:r>
                    </a:p>
                  </a:txBody>
                  <a:tcPr marL="83140" marR="83140" marT="41570" marB="41570">
                    <a:solidFill>
                      <a:schemeClr val="bg2"/>
                    </a:solidFill>
                  </a:tcPr>
                </a:tc>
                <a:tc>
                  <a:txBody>
                    <a:bodyPr/>
                    <a:lstStyle/>
                    <a:p>
                      <a:r>
                        <a:rPr lang="en-US" sz="1600" noProof="0" dirty="0"/>
                        <a:t>Save data online</a:t>
                      </a:r>
                    </a:p>
                  </a:txBody>
                  <a:tcPr marL="83140" marR="83140" marT="41570" marB="41570">
                    <a:solidFill>
                      <a:schemeClr val="bg2"/>
                    </a:solidFill>
                  </a:tcPr>
                </a:tc>
                <a:extLst>
                  <a:ext uri="{0D108BD9-81ED-4DB2-BD59-A6C34878D82A}">
                    <a16:rowId xmlns:a16="http://schemas.microsoft.com/office/drawing/2014/main" val="2501695454"/>
                  </a:ext>
                </a:extLst>
              </a:tr>
              <a:tr h="332559">
                <a:tc>
                  <a:txBody>
                    <a:bodyPr/>
                    <a:lstStyle/>
                    <a:p>
                      <a:r>
                        <a:rPr lang="en-US" sz="1600" noProof="0"/>
                        <a:t>7</a:t>
                      </a:r>
                    </a:p>
                  </a:txBody>
                  <a:tcPr marL="83140" marR="83140" marT="41570" marB="41570">
                    <a:solidFill>
                      <a:schemeClr val="bg1"/>
                    </a:solidFill>
                  </a:tcPr>
                </a:tc>
                <a:tc>
                  <a:txBody>
                    <a:bodyPr/>
                    <a:lstStyle/>
                    <a:p>
                      <a:r>
                        <a:rPr lang="en-US" sz="1600" noProof="0"/>
                        <a:t>Query data online</a:t>
                      </a:r>
                    </a:p>
                  </a:txBody>
                  <a:tcPr marL="83140" marR="83140" marT="41570" marB="41570">
                    <a:solidFill>
                      <a:schemeClr val="bg1"/>
                    </a:solidFill>
                  </a:tcPr>
                </a:tc>
                <a:extLst>
                  <a:ext uri="{0D108BD9-81ED-4DB2-BD59-A6C34878D82A}">
                    <a16:rowId xmlns:a16="http://schemas.microsoft.com/office/drawing/2014/main" val="951767739"/>
                  </a:ext>
                </a:extLst>
              </a:tr>
              <a:tr h="332559">
                <a:tc>
                  <a:txBody>
                    <a:bodyPr/>
                    <a:lstStyle/>
                    <a:p>
                      <a:r>
                        <a:rPr lang="en-US" sz="1600" noProof="0"/>
                        <a:t>8</a:t>
                      </a:r>
                    </a:p>
                  </a:txBody>
                  <a:tcPr marL="83140" marR="83140" marT="41570" marB="41570">
                    <a:solidFill>
                      <a:schemeClr val="bg2"/>
                    </a:solidFill>
                  </a:tcPr>
                </a:tc>
                <a:tc>
                  <a:txBody>
                    <a:bodyPr/>
                    <a:lstStyle/>
                    <a:p>
                      <a:r>
                        <a:rPr lang="en-US" sz="1600" noProof="0"/>
                        <a:t>Edit data online</a:t>
                      </a:r>
                    </a:p>
                  </a:txBody>
                  <a:tcPr marL="83140" marR="83140" marT="41570" marB="41570">
                    <a:solidFill>
                      <a:schemeClr val="bg2"/>
                    </a:solidFill>
                  </a:tcPr>
                </a:tc>
                <a:extLst>
                  <a:ext uri="{0D108BD9-81ED-4DB2-BD59-A6C34878D82A}">
                    <a16:rowId xmlns:a16="http://schemas.microsoft.com/office/drawing/2014/main" val="2244520339"/>
                  </a:ext>
                </a:extLst>
              </a:tr>
              <a:tr h="332559">
                <a:tc>
                  <a:txBody>
                    <a:bodyPr/>
                    <a:lstStyle/>
                    <a:p>
                      <a:r>
                        <a:rPr lang="en-US" sz="1600" noProof="0"/>
                        <a:t>9</a:t>
                      </a:r>
                    </a:p>
                  </a:txBody>
                  <a:tcPr marL="83140" marR="83140" marT="41570" marB="41570">
                    <a:solidFill>
                      <a:schemeClr val="bg1"/>
                    </a:solidFill>
                  </a:tcPr>
                </a:tc>
                <a:tc>
                  <a:txBody>
                    <a:bodyPr/>
                    <a:lstStyle/>
                    <a:p>
                      <a:r>
                        <a:rPr lang="en-US" sz="1600" noProof="0" dirty="0"/>
                        <a:t>Remove data online</a:t>
                      </a:r>
                    </a:p>
                  </a:txBody>
                  <a:tcPr marL="83140" marR="83140" marT="41570" marB="41570">
                    <a:solidFill>
                      <a:schemeClr val="bg1"/>
                    </a:solidFill>
                  </a:tcPr>
                </a:tc>
                <a:extLst>
                  <a:ext uri="{0D108BD9-81ED-4DB2-BD59-A6C34878D82A}">
                    <a16:rowId xmlns:a16="http://schemas.microsoft.com/office/drawing/2014/main" val="4214021733"/>
                  </a:ext>
                </a:extLst>
              </a:tr>
              <a:tr h="332559">
                <a:tc>
                  <a:txBody>
                    <a:bodyPr/>
                    <a:lstStyle/>
                    <a:p>
                      <a:r>
                        <a:rPr lang="en-US" sz="1600" noProof="0"/>
                        <a:t>10</a:t>
                      </a:r>
                    </a:p>
                  </a:txBody>
                  <a:tcPr marL="83140" marR="83140" marT="41570" marB="41570">
                    <a:solidFill>
                      <a:schemeClr val="bg1"/>
                    </a:solidFill>
                  </a:tcPr>
                </a:tc>
                <a:tc>
                  <a:txBody>
                    <a:bodyPr/>
                    <a:lstStyle/>
                    <a:p>
                      <a:r>
                        <a:rPr lang="en-US" sz="1600" noProof="0" dirty="0"/>
                        <a:t>A working implementation of merge rules</a:t>
                      </a:r>
                    </a:p>
                  </a:txBody>
                  <a:tcPr marL="83140" marR="83140" marT="41570" marB="41570">
                    <a:solidFill>
                      <a:schemeClr val="bg1"/>
                    </a:solidFill>
                  </a:tcPr>
                </a:tc>
                <a:extLst>
                  <a:ext uri="{0D108BD9-81ED-4DB2-BD59-A6C34878D82A}">
                    <a16:rowId xmlns:a16="http://schemas.microsoft.com/office/drawing/2014/main" val="3417642155"/>
                  </a:ext>
                </a:extLst>
              </a:tr>
              <a:tr h="332559">
                <a:tc>
                  <a:txBody>
                    <a:bodyPr/>
                    <a:lstStyle/>
                    <a:p>
                      <a:r>
                        <a:rPr lang="en-US" sz="1600" noProof="0"/>
                        <a:t>11</a:t>
                      </a:r>
                    </a:p>
                  </a:txBody>
                  <a:tcPr marL="83140" marR="83140" marT="41570" marB="41570">
                    <a:solidFill>
                      <a:schemeClr val="bg2"/>
                    </a:solidFill>
                  </a:tcPr>
                </a:tc>
                <a:tc>
                  <a:txBody>
                    <a:bodyPr/>
                    <a:lstStyle/>
                    <a:p>
                      <a:r>
                        <a:rPr lang="en-US" sz="1600" noProof="0" dirty="0"/>
                        <a:t>Synchronize data between local and online database</a:t>
                      </a:r>
                    </a:p>
                  </a:txBody>
                  <a:tcPr marL="83140" marR="83140" marT="41570" marB="41570">
                    <a:solidFill>
                      <a:schemeClr val="bg2"/>
                    </a:solidFill>
                  </a:tcPr>
                </a:tc>
                <a:extLst>
                  <a:ext uri="{0D108BD9-81ED-4DB2-BD59-A6C34878D82A}">
                    <a16:rowId xmlns:a16="http://schemas.microsoft.com/office/drawing/2014/main" val="3332498998"/>
                  </a:ext>
                </a:extLst>
              </a:tr>
            </a:tbl>
          </a:graphicData>
        </a:graphic>
      </p:graphicFrame>
    </p:spTree>
    <p:extLst>
      <p:ext uri="{BB962C8B-B14F-4D97-AF65-F5344CB8AC3E}">
        <p14:creationId xmlns:p14="http://schemas.microsoft.com/office/powerpoint/2010/main" val="76263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148E376-344D-483B-AD40-2E596F654F4F}"/>
              </a:ext>
            </a:extLst>
          </p:cNvPr>
          <p:cNvSpPr>
            <a:spLocks noGrp="1"/>
          </p:cNvSpPr>
          <p:nvPr>
            <p:ph type="title"/>
          </p:nvPr>
        </p:nvSpPr>
        <p:spPr/>
        <p:txBody>
          <a:bodyPr/>
          <a:lstStyle/>
          <a:p>
            <a:r>
              <a:rPr lang="en-US" dirty="0"/>
              <a:t>Implementation</a:t>
            </a:r>
          </a:p>
        </p:txBody>
      </p:sp>
      <p:sp>
        <p:nvSpPr>
          <p:cNvPr id="3" name="Platshållare för innehåll 2">
            <a:extLst>
              <a:ext uri="{FF2B5EF4-FFF2-40B4-BE49-F238E27FC236}">
                <a16:creationId xmlns:a16="http://schemas.microsoft.com/office/drawing/2014/main" id="{A3EF3778-1FB7-409A-A7A6-608D9ABE5B31}"/>
              </a:ext>
            </a:extLst>
          </p:cNvPr>
          <p:cNvSpPr>
            <a:spLocks noGrp="1"/>
          </p:cNvSpPr>
          <p:nvPr>
            <p:ph sz="half" idx="1"/>
          </p:nvPr>
        </p:nvSpPr>
        <p:spPr/>
        <p:txBody>
          <a:bodyPr>
            <a:normAutofit/>
          </a:bodyPr>
          <a:lstStyle/>
          <a:p>
            <a:r>
              <a:rPr lang="en-US" dirty="0"/>
              <a:t>Parts:</a:t>
            </a:r>
          </a:p>
          <a:p>
            <a:pPr lvl="1"/>
            <a:r>
              <a:rPr lang="en-US" dirty="0"/>
              <a:t>Databases</a:t>
            </a:r>
          </a:p>
          <a:p>
            <a:pPr lvl="1"/>
            <a:r>
              <a:rPr lang="en-US" dirty="0"/>
              <a:t>Server</a:t>
            </a:r>
          </a:p>
          <a:p>
            <a:pPr lvl="1"/>
            <a:r>
              <a:rPr lang="en-US" dirty="0"/>
              <a:t>iOS</a:t>
            </a:r>
          </a:p>
          <a:p>
            <a:pPr lvl="1"/>
            <a:r>
              <a:rPr lang="en-US" dirty="0"/>
              <a:t>Merge rules</a:t>
            </a:r>
          </a:p>
          <a:p>
            <a:pPr lvl="1"/>
            <a:r>
              <a:rPr lang="en-US" dirty="0"/>
              <a:t>Automatic synchronization</a:t>
            </a:r>
          </a:p>
        </p:txBody>
      </p:sp>
    </p:spTree>
    <p:extLst>
      <p:ext uri="{BB962C8B-B14F-4D97-AF65-F5344CB8AC3E}">
        <p14:creationId xmlns:p14="http://schemas.microsoft.com/office/powerpoint/2010/main" val="337362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8D4EF24-7407-477C-B3F6-A2745B82A6A5}"/>
              </a:ext>
            </a:extLst>
          </p:cNvPr>
          <p:cNvSpPr>
            <a:spLocks noGrp="1"/>
          </p:cNvSpPr>
          <p:nvPr>
            <p:ph type="title"/>
          </p:nvPr>
        </p:nvSpPr>
        <p:spPr/>
        <p:txBody>
          <a:bodyPr/>
          <a:lstStyle/>
          <a:p>
            <a:r>
              <a:rPr lang="en-US" dirty="0"/>
              <a:t>Implementation: Database</a:t>
            </a:r>
          </a:p>
        </p:txBody>
      </p:sp>
      <p:sp>
        <p:nvSpPr>
          <p:cNvPr id="3" name="Platshållare för innehåll 2">
            <a:extLst>
              <a:ext uri="{FF2B5EF4-FFF2-40B4-BE49-F238E27FC236}">
                <a16:creationId xmlns:a16="http://schemas.microsoft.com/office/drawing/2014/main" id="{998BDE04-C8E5-46EE-881A-9B8C6932CCEF}"/>
              </a:ext>
            </a:extLst>
          </p:cNvPr>
          <p:cNvSpPr>
            <a:spLocks noGrp="1"/>
          </p:cNvSpPr>
          <p:nvPr>
            <p:ph sz="half" idx="1"/>
          </p:nvPr>
        </p:nvSpPr>
        <p:spPr/>
        <p:txBody>
          <a:bodyPr/>
          <a:lstStyle/>
          <a:p>
            <a:r>
              <a:rPr lang="en-US" dirty="0"/>
              <a:t>Requirements:</a:t>
            </a:r>
          </a:p>
          <a:p>
            <a:pPr lvl="1"/>
            <a:r>
              <a:rPr lang="en-US" dirty="0"/>
              <a:t>Free</a:t>
            </a:r>
          </a:p>
          <a:p>
            <a:pPr lvl="1"/>
            <a:r>
              <a:rPr lang="en-US" dirty="0"/>
              <a:t>Work on both iOS and server</a:t>
            </a:r>
          </a:p>
          <a:p>
            <a:pPr marL="0" indent="0"/>
            <a:endParaRPr lang="en-US" dirty="0"/>
          </a:p>
          <a:p>
            <a:r>
              <a:rPr lang="en-US" dirty="0"/>
              <a:t>MySQL</a:t>
            </a:r>
          </a:p>
          <a:p>
            <a:pPr lvl="1"/>
            <a:r>
              <a:rPr lang="en-US" dirty="0"/>
              <a:t>Native iOS support</a:t>
            </a:r>
          </a:p>
        </p:txBody>
      </p:sp>
      <p:pic>
        <p:nvPicPr>
          <p:cNvPr id="11" name="Platshållare för innehåll 10">
            <a:extLst>
              <a:ext uri="{FF2B5EF4-FFF2-40B4-BE49-F238E27FC236}">
                <a16:creationId xmlns:a16="http://schemas.microsoft.com/office/drawing/2014/main" id="{D6CDB8B3-2150-4EA3-9DB1-B941A6167F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97400" y="2422929"/>
            <a:ext cx="3752850" cy="2012141"/>
          </a:xfrm>
        </p:spPr>
      </p:pic>
    </p:spTree>
    <p:extLst>
      <p:ext uri="{BB962C8B-B14F-4D97-AF65-F5344CB8AC3E}">
        <p14:creationId xmlns:p14="http://schemas.microsoft.com/office/powerpoint/2010/main" val="262371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958D9BE-5C3B-4359-8971-4A7285378F3A}"/>
              </a:ext>
            </a:extLst>
          </p:cNvPr>
          <p:cNvSpPr>
            <a:spLocks noGrp="1"/>
          </p:cNvSpPr>
          <p:nvPr>
            <p:ph type="title"/>
          </p:nvPr>
        </p:nvSpPr>
        <p:spPr/>
        <p:txBody>
          <a:bodyPr/>
          <a:lstStyle/>
          <a:p>
            <a:r>
              <a:rPr lang="sv-SE" dirty="0"/>
              <a:t>Implementation: Server</a:t>
            </a:r>
            <a:endParaRPr lang="en-GB" dirty="0"/>
          </a:p>
        </p:txBody>
      </p:sp>
      <p:sp>
        <p:nvSpPr>
          <p:cNvPr id="3" name="Platshållare för innehåll 2">
            <a:extLst>
              <a:ext uri="{FF2B5EF4-FFF2-40B4-BE49-F238E27FC236}">
                <a16:creationId xmlns:a16="http://schemas.microsoft.com/office/drawing/2014/main" id="{3DB94D69-C850-447C-9A34-4C2762ECBC48}"/>
              </a:ext>
            </a:extLst>
          </p:cNvPr>
          <p:cNvSpPr>
            <a:spLocks noGrp="1"/>
          </p:cNvSpPr>
          <p:nvPr>
            <p:ph sz="half" idx="1"/>
          </p:nvPr>
        </p:nvSpPr>
        <p:spPr>
          <a:xfrm>
            <a:off x="704850" y="1562100"/>
            <a:ext cx="3752850" cy="4118260"/>
          </a:xfrm>
        </p:spPr>
        <p:txBody>
          <a:bodyPr>
            <a:normAutofit/>
          </a:bodyPr>
          <a:lstStyle/>
          <a:p>
            <a:r>
              <a:rPr lang="en-US" dirty="0"/>
              <a:t>Requirements</a:t>
            </a:r>
            <a:r>
              <a:rPr lang="sv-SE" dirty="0"/>
              <a:t>:</a:t>
            </a:r>
          </a:p>
          <a:p>
            <a:pPr lvl="1"/>
            <a:r>
              <a:rPr lang="en-US" dirty="0"/>
              <a:t>Free</a:t>
            </a:r>
          </a:p>
          <a:p>
            <a:pPr lvl="1"/>
            <a:r>
              <a:rPr lang="sv-SE" dirty="0"/>
              <a:t>Support </a:t>
            </a:r>
            <a:r>
              <a:rPr lang="sv-SE" dirty="0" err="1"/>
              <a:t>MySQL</a:t>
            </a:r>
            <a:endParaRPr lang="sv-SE" dirty="0"/>
          </a:p>
          <a:p>
            <a:pPr marL="342900" lvl="1" indent="0">
              <a:buNone/>
            </a:pPr>
            <a:endParaRPr lang="sv-SE" dirty="0"/>
          </a:p>
          <a:p>
            <a:r>
              <a:rPr lang="en-US" dirty="0" err="1"/>
              <a:t>Node.Js</a:t>
            </a:r>
            <a:endParaRPr lang="en-US" dirty="0"/>
          </a:p>
          <a:p>
            <a:pPr lvl="1"/>
            <a:r>
              <a:rPr lang="en-US" dirty="0"/>
              <a:t>Good open-sourced Community</a:t>
            </a:r>
          </a:p>
          <a:p>
            <a:pPr lvl="1"/>
            <a:r>
              <a:rPr lang="en-US" dirty="0"/>
              <a:t>Fast and lightweight</a:t>
            </a:r>
          </a:p>
          <a:p>
            <a:pPr lvl="1"/>
            <a:r>
              <a:rPr lang="en-US" dirty="0"/>
              <a:t>Full stack</a:t>
            </a:r>
          </a:p>
          <a:p>
            <a:pPr marL="0" indent="0"/>
            <a:endParaRPr lang="sv-SE" dirty="0"/>
          </a:p>
          <a:p>
            <a:pPr lvl="1"/>
            <a:endParaRPr lang="sv-SE" dirty="0"/>
          </a:p>
          <a:p>
            <a:pPr lvl="1"/>
            <a:endParaRPr lang="sv-SE" dirty="0"/>
          </a:p>
          <a:p>
            <a:pPr lvl="1"/>
            <a:endParaRPr lang="sv-SE" dirty="0"/>
          </a:p>
          <a:p>
            <a:pPr marL="342900" lvl="1" indent="0">
              <a:buNone/>
            </a:pPr>
            <a:endParaRPr lang="sv-SE" dirty="0"/>
          </a:p>
        </p:txBody>
      </p:sp>
      <p:pic>
        <p:nvPicPr>
          <p:cNvPr id="6" name="Platshållare för innehåll 5">
            <a:extLst>
              <a:ext uri="{FF2B5EF4-FFF2-40B4-BE49-F238E27FC236}">
                <a16:creationId xmlns:a16="http://schemas.microsoft.com/office/drawing/2014/main" id="{57DE75E7-FDA3-4D92-9BBE-1A78F0FD7FC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01619" y="2067847"/>
            <a:ext cx="3752850" cy="2722305"/>
          </a:xfrm>
        </p:spPr>
      </p:pic>
    </p:spTree>
    <p:extLst>
      <p:ext uri="{BB962C8B-B14F-4D97-AF65-F5344CB8AC3E}">
        <p14:creationId xmlns:p14="http://schemas.microsoft.com/office/powerpoint/2010/main" val="147587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Linnéuniversitetet">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sv-SE"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sv-SE"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5" id="{9CEA0532-1F8C-4C82-96C3-C54C211E0C59}" vid="{FD614A14-6CFA-4DCD-B34E-DE6746027F08}"/>
    </a:ext>
  </a:extLst>
</a:theme>
</file>

<file path=ppt/theme/theme2.xml><?xml version="1.0" encoding="utf-8"?>
<a:theme xmlns:a="http://schemas.openxmlformats.org/drawingml/2006/main" name="Utan logotyp">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sv-SE"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altLang="sv-SE"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5" id="{9CEA0532-1F8C-4C82-96C3-C54C211E0C59}" vid="{805F51D9-28D0-4180-BE44-D005DCB29396}"/>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lnu_eng_v2</Template>
  <TotalTime>1849</TotalTime>
  <Words>3213</Words>
  <Application>Microsoft Macintosh PowerPoint</Application>
  <PresentationFormat>Bildspel på skärmen (4:3)</PresentationFormat>
  <Paragraphs>549</Paragraphs>
  <Slides>30</Slides>
  <Notes>25</Notes>
  <HiddenSlides>4</HiddenSlides>
  <MMClips>0</MMClips>
  <ScaleCrop>false</ScaleCrop>
  <HeadingPairs>
    <vt:vector size="6" baseType="variant">
      <vt:variant>
        <vt:lpstr>Använt teckensnitt</vt:lpstr>
      </vt:variant>
      <vt:variant>
        <vt:i4>3</vt:i4>
      </vt:variant>
      <vt:variant>
        <vt:lpstr>Tema</vt:lpstr>
      </vt:variant>
      <vt:variant>
        <vt:i4>2</vt:i4>
      </vt:variant>
      <vt:variant>
        <vt:lpstr>Bildrubriker</vt:lpstr>
      </vt:variant>
      <vt:variant>
        <vt:i4>30</vt:i4>
      </vt:variant>
    </vt:vector>
  </HeadingPairs>
  <TitlesOfParts>
    <vt:vector size="35" baseType="lpstr">
      <vt:lpstr>Arial</vt:lpstr>
      <vt:lpstr>Calibri</vt:lpstr>
      <vt:lpstr>Times New Roman</vt:lpstr>
      <vt:lpstr>Linnéuniversitetet</vt:lpstr>
      <vt:lpstr>Utan logotyp</vt:lpstr>
      <vt:lpstr>Synchronization and data merging between iOS, server and database</vt:lpstr>
      <vt:lpstr>Background</vt:lpstr>
      <vt:lpstr>Introduction</vt:lpstr>
      <vt:lpstr>Problem formulation</vt:lpstr>
      <vt:lpstr>Method</vt:lpstr>
      <vt:lpstr>Method</vt:lpstr>
      <vt:lpstr>Implementation</vt:lpstr>
      <vt:lpstr>Implementation: Database</vt:lpstr>
      <vt:lpstr>Implementation: Server</vt:lpstr>
      <vt:lpstr>Implementation: Server</vt:lpstr>
      <vt:lpstr>Implementation: iOS</vt:lpstr>
      <vt:lpstr>Implementation overview</vt:lpstr>
      <vt:lpstr>Implementation overview</vt:lpstr>
      <vt:lpstr>Implementation overview</vt:lpstr>
      <vt:lpstr>Implementation overview</vt:lpstr>
      <vt:lpstr>Implementation: Merge rules</vt:lpstr>
      <vt:lpstr>Implementation: Merge rules</vt:lpstr>
      <vt:lpstr>Implementation: Merge rules</vt:lpstr>
      <vt:lpstr>Implementation: Automatic synchronization</vt:lpstr>
      <vt:lpstr>Implementation: Automatic synchronization</vt:lpstr>
      <vt:lpstr>Implementation: Automatic synchronization</vt:lpstr>
      <vt:lpstr>Results</vt:lpstr>
      <vt:lpstr>Results</vt:lpstr>
      <vt:lpstr>Analysis</vt:lpstr>
      <vt:lpstr>Conclusion</vt:lpstr>
      <vt:lpstr>PowerPoint-presentation</vt:lpstr>
      <vt:lpstr>Results: Save data</vt:lpstr>
      <vt:lpstr>Results: Query data</vt:lpstr>
      <vt:lpstr>Results: Update data</vt:lpstr>
      <vt:lpstr>Results: Update data</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 and data merging between iOS, server and database</dc:title>
  <dc:creator>Mikael Melander</dc:creator>
  <cp:lastModifiedBy>Microsoft Office User</cp:lastModifiedBy>
  <cp:revision>77</cp:revision>
  <dcterms:created xsi:type="dcterms:W3CDTF">2018-05-27T18:53:45Z</dcterms:created>
  <dcterms:modified xsi:type="dcterms:W3CDTF">2018-05-29T08:17:47Z</dcterms:modified>
  <cp:version>2</cp:version>
</cp:coreProperties>
</file>