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13716000" cx="2438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Poppins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Montserrat ExtraBold"/>
      <p:bold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ExtraBold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ExtraBold-bold.fntdata"/><Relationship Id="rId15" Type="http://schemas.openxmlformats.org/officeDocument/2006/relationships/slide" Target="slides/slide11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10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6387dde78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a6387dde78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387dde78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387dde78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b365bc7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b365bc7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30d5a06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30d5a06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b365bc7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b365bc7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830d5a06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830d5a06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b365bf8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b365bf8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830d5a06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830d5a06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830d5a06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830d5a06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9830d5a06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9830d5a06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b365bf82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fb365bf82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9830d5a0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99830d5a0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830d5a06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9830d5a06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b365bf82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b365bf82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9830d5a06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9830d5a06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b365bf8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b365bf82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830d5a06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9830d5a06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b365bf82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b365bf82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830d5a06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830d5a06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9830d5a06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9830d5a06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fb365bf82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fb365bf82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9830d5a06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9830d5a06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6380d976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a6380d976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fb365bf82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fb365bf82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830d5a06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830d5a06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9830d5a06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9830d5a06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b365bf82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b365bf82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9830d5a06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9830d5a06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9830d5a06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9830d5a06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9830d5a06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9830d5a06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9830d5a06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9830d5a06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6380d9765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6380d9765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830d5a06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830d5a06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b365bc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b365bc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830d5a06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830d5a06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31532" y="11556884"/>
            <a:ext cx="24415530" cy="215878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398400" y="3597675"/>
            <a:ext cx="12242100" cy="4995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/>
              <a:t>Hypothesis Testing</a:t>
            </a:r>
            <a:endParaRPr sz="1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106350" y="698800"/>
            <a:ext cx="101970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Significance Level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2509600"/>
            <a:ext cx="16703400" cy="8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097450" y="5051900"/>
            <a:ext cx="141891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Critical Region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163750" y="835000"/>
            <a:ext cx="143769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Critical Region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67725" y="2994450"/>
            <a:ext cx="222015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 critical region is an area which gives us statistical significance to reject or fail to reject our claim.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14690" l="0" r="0" t="0"/>
          <a:stretch/>
        </p:blipFill>
        <p:spPr>
          <a:xfrm>
            <a:off x="1309175" y="5252400"/>
            <a:ext cx="7713650" cy="54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085700" y="4952750"/>
            <a:ext cx="102126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290800" y="977800"/>
            <a:ext cx="117990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P-value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59325" y="2985950"/>
            <a:ext cx="226728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P-value is the probability that the null hypothesis is correct.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P-value stands in support of the null hypothesis.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P-value is between 0 and 1.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59325" y="6607600"/>
            <a:ext cx="123609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P-value &lt; significance level,</a:t>
            </a: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 then we </a:t>
            </a: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reject</a:t>
            </a: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 the null hypothesis.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P-value &gt; significance level</a:t>
            </a: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, then we </a:t>
            </a: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fail to reject </a:t>
            </a: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the null hypothesis.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312675" y="4952750"/>
            <a:ext cx="131211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t-Distribution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202675" y="946600"/>
            <a:ext cx="106422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t-Distribution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49850" y="3193700"/>
            <a:ext cx="22884300" cy="6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Student’s T distribution is a type of probability distribution which is similar to normal distribution with its bell shaped curve but has heavier tails.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occurs when the sample size is less than 30 and population standard deviation is unknown.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227875" y="926275"/>
            <a:ext cx="173454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One Sample T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859325" y="2842850"/>
            <a:ext cx="222099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One Sample T-Test is a statistical procedure used to examine or compare the mean of our sample data to already known population mean.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50" y="6246650"/>
            <a:ext cx="4276375" cy="29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802838" y="9475350"/>
            <a:ext cx="7039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Formula used for One sample T-test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1245700" y="935050"/>
            <a:ext cx="157650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Degree of Freedom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859325" y="2937000"/>
            <a:ext cx="21129000" cy="7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It is the number of values in the final calculation of a statistic that are free to vary.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We calculate the degree of freedom by the formula “n-1”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where n is the sample size.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If the sample size=20,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then degree of freedom = 20-1 = 19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585575" y="4456975"/>
            <a:ext cx="138813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Sampled T 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189825" y="966700"/>
            <a:ext cx="15798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859325" y="3007600"/>
            <a:ext cx="20425200" cy="7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 Hypothesis is a guess or assumption about something which can be tested to see if it is correct or not.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good hypothesis statement can be tested by 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○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Experiments. 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○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Surveys.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1370950" y="940600"/>
            <a:ext cx="149718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Two Sample T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59325" y="2991600"/>
            <a:ext cx="220779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Poppins"/>
              <a:buChar char="●"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Two Sample T-Test is a statistical procedure used to examine or compare the mean of two separate samples.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15839" r="27692" t="0"/>
          <a:stretch/>
        </p:blipFill>
        <p:spPr>
          <a:xfrm>
            <a:off x="3272000" y="5553250"/>
            <a:ext cx="5717775" cy="38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099925" y="9604350"/>
            <a:ext cx="77976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Formula for Two Sample Test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164375" y="4291725"/>
            <a:ext cx="157320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Paired Sampled T 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1216800" y="872500"/>
            <a:ext cx="18409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Paired Sample T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859325" y="2955475"/>
            <a:ext cx="212760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Paired Sample T-Test is a statistical procedure for examining or comparing the means of two samples.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has the situation of before and after.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463" y="6544100"/>
            <a:ext cx="7070375" cy="34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621000" y="10212675"/>
            <a:ext cx="8835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oppins"/>
                <a:ea typeface="Poppins"/>
                <a:cs typeface="Poppins"/>
                <a:sym typeface="Poppins"/>
              </a:rPr>
              <a:t>Formula for Paired Sample Test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57300" y="4886625"/>
            <a:ext cx="152694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T-Test vs Z-Test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1189825" y="942550"/>
            <a:ext cx="16134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 Test vs Z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859325" y="3035800"/>
            <a:ext cx="222432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 z-test is a statistical test to determine whether two population means are different when the variances are known.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189825" y="5780650"/>
            <a:ext cx="9701400" cy="43329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T-Test :</a:t>
            </a:r>
            <a:endParaRPr b="1"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sample size is less than 30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population standard deviation is unknown.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1517150" y="5780650"/>
            <a:ext cx="10692900" cy="43329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Z-Test:</a:t>
            </a:r>
            <a:endParaRPr b="1"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sample size is greater than 30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population standard deviation is known.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57300" y="4490000"/>
            <a:ext cx="152694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Sample 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Z-Test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1233550" y="887050"/>
            <a:ext cx="168888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One Sample Z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233550" y="7957150"/>
            <a:ext cx="153579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x bar is the is the sample mean.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μ is the population mean.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σ is the population standard deviation.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897575" y="3316650"/>
            <a:ext cx="224361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 One Sample z-test is used to test whether the mean of a population is greater than, less than or not equal to a specific value.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14163" l="24355" r="24478" t="28817"/>
          <a:stretch/>
        </p:blipFill>
        <p:spPr>
          <a:xfrm>
            <a:off x="1553375" y="5618600"/>
            <a:ext cx="4990625" cy="25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1191875" y="925150"/>
            <a:ext cx="109707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One Sample Z-Test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859325" y="2887825"/>
            <a:ext cx="218109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 z-table is a mathematical table that allows us to know the percentage of values below a z-score value in a standard normal standard deviation.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859325" y="6213575"/>
            <a:ext cx="160626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z-score is positive, then p-value = 1-z-score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z-score is negative. then p-value = z-score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867725" y="8262875"/>
            <a:ext cx="185745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Char char="●"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p-value &lt; significance level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, then we </a:t>
            </a: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reject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 the null hypothesis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4000"/>
              <a:buFont typeface="Montserrat"/>
              <a:buChar char="●"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p-value &gt; significance level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we fail to reject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 the null hypothesis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557300" y="4490000"/>
            <a:ext cx="152694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Sample 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Z-Test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1234650" y="859300"/>
            <a:ext cx="156660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Two Sample Z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0" y="6570075"/>
            <a:ext cx="7544150" cy="33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859325" y="2841925"/>
            <a:ext cx="225405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Two-Sample Z-test is used to compare the means of two samples to see if it is feasible that they come from the same population. The null hypothesis is: the population means are equal.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35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5"/>
          <p:cNvSpPr txBox="1"/>
          <p:nvPr/>
        </p:nvSpPr>
        <p:spPr>
          <a:xfrm>
            <a:off x="2346600" y="9915175"/>
            <a:ext cx="86592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Formula for Two sample Z Test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070950" y="3895125"/>
            <a:ext cx="12242100" cy="4995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 of Hypothesis</a:t>
            </a:r>
            <a:endParaRPr sz="1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338100" y="4523050"/>
            <a:ext cx="171165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ANOVA - Analysis of Variance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1387950" y="926350"/>
            <a:ext cx="173847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ANOVA - Analysis of Variance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726925" y="3028500"/>
            <a:ext cx="2244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Anova determines whether the means of three or more groups are different.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It uses F-Test to statistically test the equality of means.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7" name="Google Shape;237;p37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00" y="6696450"/>
            <a:ext cx="10477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/>
        </p:nvSpPr>
        <p:spPr>
          <a:xfrm>
            <a:off x="1324850" y="898450"/>
            <a:ext cx="175500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ANOVA: Assumptions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859800" y="2772875"/>
            <a:ext cx="226644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Anova assumes independence of observations.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Homogeneity of variances.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Normally distributed observations within groups.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556200" y="6791050"/>
            <a:ext cx="110112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For between groups:</a:t>
            </a:r>
            <a:endParaRPr b="1"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df = no. of groups -1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Montserrat"/>
                <a:ea typeface="Montserrat"/>
                <a:cs typeface="Montserrat"/>
                <a:sym typeface="Montserrat"/>
              </a:rPr>
              <a:t>For within groups:</a:t>
            </a:r>
            <a:endParaRPr b="1"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df = total no. of obs.- number of groups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633750" y="4556100"/>
            <a:ext cx="17116500" cy="2450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Chi-Squared Test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/>
        </p:nvSpPr>
        <p:spPr>
          <a:xfrm>
            <a:off x="1305550" y="925300"/>
            <a:ext cx="15831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Chi-Squared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859325" y="2986325"/>
            <a:ext cx="22507500" cy="56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 chi-squared test also known as χ² is used for testing for the relationship between categorical variables.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are two types of chi-squared test: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Goodness of fit test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chi-squared test of independence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40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/>
        </p:nvSpPr>
        <p:spPr>
          <a:xfrm>
            <a:off x="1225350" y="768850"/>
            <a:ext cx="13952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Goodness of fit Test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867725" y="8370700"/>
            <a:ext cx="218421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 chi-squared goodness of fit test is used to test whether the sample data correctly represents the population data or not.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41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113" y="2288350"/>
            <a:ext cx="9432275" cy="43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2598163" y="6858200"/>
            <a:ext cx="86922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Formula for Goodness of Fit Test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/>
        </p:nvSpPr>
        <p:spPr>
          <a:xfrm>
            <a:off x="1232975" y="917200"/>
            <a:ext cx="162609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Types of Hypothesis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867725" y="3195800"/>
            <a:ext cx="22173900" cy="6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Char char="●"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Null Hypothesis:</a:t>
            </a: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  It is a general statement that there is no difference between two two samples derived from the same general population.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Char char="●"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Alternate Hypothesis:</a:t>
            </a: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 It is contrary to the null hypothesis. It is a Statement which is completely opposite to that of Null Hypothesis.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11757" l="282490" r="-282490" t="-4918"/>
          <a:stretch/>
        </p:blipFill>
        <p:spPr>
          <a:xfrm>
            <a:off x="14969050" y="644500"/>
            <a:ext cx="8072726" cy="5635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0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89825" y="845200"/>
            <a:ext cx="167235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Let’s Take one more Example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859325" y="2958025"/>
            <a:ext cx="22011600" cy="6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Scenario: </a:t>
            </a: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Bulb manufacturer claims that the bulb produced by them have an average lifespan of 500 hours.</a:t>
            </a:r>
            <a:endParaRPr b="1"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Null Hypothesis: </a:t>
            </a: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 average lifespan of bulbs is equal to 500 hours.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Alternate Hypothesis: </a:t>
            </a: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average lifespan of bulbs is not equal to 500 hours.</a:t>
            </a:r>
            <a:endParaRPr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8" name="Google Shape;58;p11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070950" y="3630725"/>
            <a:ext cx="12242100" cy="4995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 of Errors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285700" y="906100"/>
            <a:ext cx="86262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Types of Errors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77900" y="5283450"/>
            <a:ext cx="8993100" cy="39831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Occurs when we reject a true null hypothesis.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It is denotes by α.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352325" y="3267325"/>
            <a:ext cx="8626200" cy="12450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Type 2 Error</a:t>
            </a: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2177900" y="3267325"/>
            <a:ext cx="8993100" cy="12450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Montserrat"/>
                <a:ea typeface="Montserrat"/>
                <a:cs typeface="Montserrat"/>
                <a:sym typeface="Montserrat"/>
              </a:rPr>
              <a:t>Type 1 Error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3352325" y="5283425"/>
            <a:ext cx="8626200" cy="39831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Occurs when we reject a false null hypothesis.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It is denotes by β.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070950" y="3630725"/>
            <a:ext cx="12242100" cy="4995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 of 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Significance </a:t>
            </a:r>
            <a:endParaRPr b="1" sz="1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106350" y="698800"/>
            <a:ext cx="101970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Montserrat"/>
                <a:ea typeface="Montserrat"/>
                <a:cs typeface="Montserrat"/>
                <a:sym typeface="Montserrat"/>
              </a:rPr>
              <a:t>Significance Level</a:t>
            </a:r>
            <a:endParaRPr b="1"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59325" y="3250950"/>
            <a:ext cx="23259300" cy="4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Char char="●"/>
            </a:pPr>
            <a:r>
              <a:rPr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significance level of 0.05 indicates a 5% risk of concluding that a difference exists when there is no actual difference.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Char char="●"/>
            </a:pPr>
            <a:r>
              <a:rPr lang="en-US" sz="5000">
                <a:latin typeface="Montserrat"/>
                <a:ea typeface="Montserrat"/>
                <a:cs typeface="Montserrat"/>
                <a:sym typeface="Montserrat"/>
              </a:rPr>
              <a:t>The significance level, also denoted as alpha or α, is the probability of rejecting the null hypothesis when it is true.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859325" y="644500"/>
            <a:ext cx="8400" cy="17682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