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414" r:id="rId2"/>
    <p:sldId id="431" r:id="rId3"/>
    <p:sldId id="444" r:id="rId4"/>
    <p:sldId id="432" r:id="rId5"/>
    <p:sldId id="433" r:id="rId6"/>
    <p:sldId id="434" r:id="rId7"/>
    <p:sldId id="436" r:id="rId8"/>
    <p:sldId id="437" r:id="rId9"/>
    <p:sldId id="440" r:id="rId10"/>
    <p:sldId id="439" r:id="rId11"/>
    <p:sldId id="438" r:id="rId12"/>
    <p:sldId id="445" r:id="rId13"/>
    <p:sldId id="441" r:id="rId14"/>
    <p:sldId id="442" r:id="rId15"/>
    <p:sldId id="450" r:id="rId16"/>
    <p:sldId id="449" r:id="rId17"/>
    <p:sldId id="451" r:id="rId18"/>
    <p:sldId id="452" r:id="rId19"/>
    <p:sldId id="446" r:id="rId20"/>
    <p:sldId id="447" r:id="rId21"/>
    <p:sldId id="448" r:id="rId22"/>
    <p:sldId id="455" r:id="rId23"/>
    <p:sldId id="456" r:id="rId24"/>
    <p:sldId id="457" r:id="rId25"/>
    <p:sldId id="458" r:id="rId26"/>
    <p:sldId id="460" r:id="rId27"/>
    <p:sldId id="461" r:id="rId28"/>
    <p:sldId id="462" r:id="rId29"/>
    <p:sldId id="463" r:id="rId30"/>
    <p:sldId id="467" r:id="rId31"/>
    <p:sldId id="464" r:id="rId32"/>
    <p:sldId id="465" r:id="rId33"/>
    <p:sldId id="466" r:id="rId34"/>
    <p:sldId id="468" r:id="rId35"/>
    <p:sldId id="470" r:id="rId36"/>
    <p:sldId id="471" r:id="rId37"/>
    <p:sldId id="472" r:id="rId38"/>
    <p:sldId id="473" r:id="rId39"/>
    <p:sldId id="474" r:id="rId40"/>
    <p:sldId id="475" r:id="rId41"/>
    <p:sldId id="476" r:id="rId42"/>
    <p:sldId id="47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50" autoAdjust="0"/>
  </p:normalViewPr>
  <p:slideViewPr>
    <p:cSldViewPr snapToGrid="0">
      <p:cViewPr varScale="1">
        <p:scale>
          <a:sx n="100" d="100"/>
          <a:sy n="100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950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nit.org/junit5/docs/current/user-guide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inuse.com/spring/cloud-filter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3 - Agenda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451662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 to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Client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	Eureka service</a:t>
            </a:r>
          </a:p>
          <a:p>
            <a:r>
              <a:rPr lang="en-US" b="1" dirty="0">
                <a:solidFill>
                  <a:schemeClr val="bg1"/>
                </a:solidFill>
              </a:rPr>
              <a:t>			Implementing the service discovery with Eureka</a:t>
            </a:r>
          </a:p>
          <a:p>
            <a:r>
              <a:rPr lang="en-US" b="1" dirty="0">
                <a:solidFill>
                  <a:schemeClr val="bg1"/>
                </a:solidFill>
              </a:rPr>
              <a:t>			Client side load balancing</a:t>
            </a:r>
          </a:p>
          <a:p>
            <a:r>
              <a:rPr lang="en-US" b="1" dirty="0">
                <a:solidFill>
                  <a:schemeClr val="bg1"/>
                </a:solidFill>
              </a:rPr>
              <a:t>		server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		Docker/Kubernetes</a:t>
            </a:r>
          </a:p>
          <a:p>
            <a:r>
              <a:rPr lang="en-US" b="1" dirty="0">
                <a:solidFill>
                  <a:schemeClr val="bg1"/>
                </a:solidFill>
              </a:rPr>
              <a:t>				How Docker/Kubernetes does server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Testing patterns: Service Component Test and Service Integration Contract Test</a:t>
            </a:r>
          </a:p>
          <a:p>
            <a:r>
              <a:rPr lang="en-US" b="1" dirty="0">
                <a:solidFill>
                  <a:schemeClr val="bg1"/>
                </a:solidFill>
              </a:rPr>
              <a:t>	Junit with Mockito</a:t>
            </a:r>
          </a:p>
          <a:p>
            <a:r>
              <a:rPr lang="en-US" b="1" dirty="0">
                <a:solidFill>
                  <a:schemeClr val="bg1"/>
                </a:solidFill>
              </a:rPr>
              <a:t>	Write a simple test using Mockito			</a:t>
            </a:r>
          </a:p>
          <a:p>
            <a:r>
              <a:rPr lang="en-US" b="1" dirty="0">
                <a:solidFill>
                  <a:schemeClr val="bg1"/>
                </a:solidFill>
              </a:rPr>
              <a:t>API Gateway Pattern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Zuul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Security </a:t>
            </a:r>
          </a:p>
          <a:p>
            <a:r>
              <a:rPr lang="en-US" b="1" dirty="0">
                <a:solidFill>
                  <a:schemeClr val="bg1"/>
                </a:solidFill>
              </a:rPr>
              <a:t>	Discuss security best practices for Docker and Microservices</a:t>
            </a:r>
          </a:p>
        </p:txBody>
      </p:sp>
    </p:spTree>
    <p:extLst>
      <p:ext uri="{BB962C8B-B14F-4D97-AF65-F5344CB8AC3E}">
        <p14:creationId xmlns:p14="http://schemas.microsoft.com/office/powerpoint/2010/main" val="3416074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Client Registration</a:t>
            </a:r>
          </a:p>
        </p:txBody>
      </p:sp>
      <p:pic>
        <p:nvPicPr>
          <p:cNvPr id="4098" name="Picture 2" descr="Figure 2. Client registration">
            <a:extLst>
              <a:ext uri="{FF2B5EF4-FFF2-40B4-BE49-F238E27FC236}">
                <a16:creationId xmlns:a16="http://schemas.microsoft.com/office/drawing/2014/main" id="{CEC19323-DBFF-480F-B823-285B67FED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1779687"/>
            <a:ext cx="4381500" cy="329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228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Client Registration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484222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Eureka clients </a:t>
            </a:r>
          </a:p>
          <a:p>
            <a:r>
              <a:rPr lang="en-US" b="1" dirty="0">
                <a:solidFill>
                  <a:schemeClr val="bg1"/>
                </a:solidFill>
              </a:rPr>
              <a:t>	register themselves to be discoverable. </a:t>
            </a:r>
          </a:p>
          <a:p>
            <a:r>
              <a:rPr lang="en-US" b="1" dirty="0">
                <a:solidFill>
                  <a:schemeClr val="bg1"/>
                </a:solidFill>
              </a:rPr>
              <a:t>Registrations include </a:t>
            </a:r>
          </a:p>
          <a:p>
            <a:r>
              <a:rPr lang="en-US" b="1" dirty="0">
                <a:solidFill>
                  <a:schemeClr val="bg1"/>
                </a:solidFill>
              </a:rPr>
              <a:t>	discoverable identifiers </a:t>
            </a:r>
          </a:p>
          <a:p>
            <a:r>
              <a:rPr lang="en-US" b="1" dirty="0">
                <a:solidFill>
                  <a:schemeClr val="bg1"/>
                </a:solidFill>
              </a:rPr>
              <a:t>	service status, </a:t>
            </a:r>
          </a:p>
          <a:p>
            <a:r>
              <a:rPr lang="en-US" b="1" dirty="0">
                <a:solidFill>
                  <a:schemeClr val="bg1"/>
                </a:solidFill>
              </a:rPr>
              <a:t>	optional freeform metadata. </a:t>
            </a:r>
          </a:p>
          <a:p>
            <a:r>
              <a:rPr lang="en-US" b="1" dirty="0">
                <a:solidFill>
                  <a:schemeClr val="bg1"/>
                </a:solidFill>
              </a:rPr>
              <a:t>Multiple instances of the same client </a:t>
            </a:r>
          </a:p>
          <a:p>
            <a:r>
              <a:rPr lang="en-US" b="1" dirty="0">
                <a:solidFill>
                  <a:schemeClr val="bg1"/>
                </a:solidFill>
              </a:rPr>
              <a:t>	spring.application.name will remain the same.</a:t>
            </a:r>
          </a:p>
          <a:p>
            <a:r>
              <a:rPr lang="en-US" b="1" dirty="0">
                <a:solidFill>
                  <a:schemeClr val="bg1"/>
                </a:solidFill>
              </a:rPr>
              <a:t>	Can register itself with Eureka server</a:t>
            </a:r>
          </a:p>
          <a:p>
            <a:r>
              <a:rPr lang="en-US" b="1" dirty="0">
                <a:solidFill>
                  <a:schemeClr val="bg1"/>
                </a:solidFill>
              </a:rPr>
              <a:t>	Each registration is handled over a separate connection to the write server</a:t>
            </a:r>
          </a:p>
          <a:p>
            <a:r>
              <a:rPr lang="en-US" b="1" dirty="0">
                <a:solidFill>
                  <a:schemeClr val="bg1"/>
                </a:solidFill>
              </a:rPr>
              <a:t>	As the connection status itself denotes the service liveness. </a:t>
            </a:r>
          </a:p>
          <a:p>
            <a:r>
              <a:rPr lang="en-US" b="1" dirty="0">
                <a:solidFill>
                  <a:schemeClr val="bg1"/>
                </a:solidFill>
              </a:rPr>
              <a:t>	Software heartbeats at the Eureka level is used to determine connection liveness </a:t>
            </a:r>
          </a:p>
          <a:p>
            <a:r>
              <a:rPr lang="en-US" b="1" dirty="0">
                <a:solidFill>
                  <a:schemeClr val="bg1"/>
                </a:solidFill>
              </a:rPr>
              <a:t>	as network stacks in virtualized environments are not 100% trustworthy. </a:t>
            </a:r>
          </a:p>
        </p:txBody>
      </p:sp>
    </p:spTree>
    <p:extLst>
      <p:ext uri="{BB962C8B-B14F-4D97-AF65-F5344CB8AC3E}">
        <p14:creationId xmlns:p14="http://schemas.microsoft.com/office/powerpoint/2010/main" val="4139057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Client Update and removal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After the registration, </a:t>
            </a:r>
          </a:p>
          <a:p>
            <a:r>
              <a:rPr lang="en-US" b="1" dirty="0">
                <a:solidFill>
                  <a:schemeClr val="bg1"/>
                </a:solidFill>
              </a:rPr>
              <a:t>	the client can send any number of update requests</a:t>
            </a:r>
          </a:p>
          <a:p>
            <a:r>
              <a:rPr lang="en-US" b="1" dirty="0">
                <a:solidFill>
                  <a:schemeClr val="bg1"/>
                </a:solidFill>
              </a:rPr>
              <a:t>	changing its instance data. </a:t>
            </a:r>
          </a:p>
          <a:p>
            <a:r>
              <a:rPr lang="en-US" b="1" dirty="0">
                <a:solidFill>
                  <a:schemeClr val="bg1"/>
                </a:solidFill>
              </a:rPr>
              <a:t>	For e.g. scale out/in update requests.</a:t>
            </a:r>
            <a:endParaRPr lang="en-US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If a connection is lost</a:t>
            </a:r>
          </a:p>
          <a:p>
            <a:r>
              <a:rPr lang="en-US" b="1" dirty="0">
                <a:solidFill>
                  <a:schemeClr val="bg1"/>
                </a:solidFill>
              </a:rPr>
              <a:t>	the registration entry in the write cluster registry is put into the eviction queue</a:t>
            </a:r>
          </a:p>
          <a:p>
            <a:r>
              <a:rPr lang="en-US" b="1" dirty="0">
                <a:solidFill>
                  <a:schemeClr val="bg1"/>
                </a:solidFill>
              </a:rPr>
              <a:t>	and ultimately remove from the registry. </a:t>
            </a:r>
          </a:p>
          <a:p>
            <a:r>
              <a:rPr lang="en-US" b="1" dirty="0">
                <a:solidFill>
                  <a:schemeClr val="bg1"/>
                </a:solidFill>
              </a:rPr>
              <a:t>	Well behaving clients should always send unregister request prior to disconnecting. </a:t>
            </a:r>
          </a:p>
          <a:p>
            <a:r>
              <a:rPr lang="en-US" b="1" dirty="0">
                <a:solidFill>
                  <a:schemeClr val="bg1"/>
                </a:solidFill>
              </a:rPr>
              <a:t>	This will result in immediate removal of the service from the registry. </a:t>
            </a:r>
          </a:p>
        </p:txBody>
      </p:sp>
    </p:spTree>
    <p:extLst>
      <p:ext uri="{BB962C8B-B14F-4D97-AF65-F5344CB8AC3E}">
        <p14:creationId xmlns:p14="http://schemas.microsoft.com/office/powerpoint/2010/main" val="4027824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Service Discovery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 descr="Figure 3. Client subscription">
            <a:extLst>
              <a:ext uri="{FF2B5EF4-FFF2-40B4-BE49-F238E27FC236}">
                <a16:creationId xmlns:a16="http://schemas.microsoft.com/office/drawing/2014/main" id="{2CDA8EFE-8DD3-4E78-BFBB-3243335DF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1585913"/>
            <a:ext cx="65817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810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Testing Microservices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Many applications are designed for eventual consistency.</a:t>
            </a:r>
          </a:p>
          <a:p>
            <a:r>
              <a:rPr lang="en-US" b="1" dirty="0">
                <a:solidFill>
                  <a:schemeClr val="bg1"/>
                </a:solidFill>
              </a:rPr>
              <a:t>QE Vs QA</a:t>
            </a:r>
          </a:p>
          <a:p>
            <a:r>
              <a:rPr lang="en-US" b="1" dirty="0">
                <a:solidFill>
                  <a:schemeClr val="bg1"/>
                </a:solidFill>
              </a:rPr>
              <a:t>	Build Simulators.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Testing microservices is even more challenging.</a:t>
            </a:r>
          </a:p>
          <a:p>
            <a:r>
              <a:rPr lang="en-US" b="1" dirty="0">
                <a:solidFill>
                  <a:schemeClr val="bg1"/>
                </a:solidFill>
              </a:rPr>
              <a:t>Pay special attention to loosely coupled tests.</a:t>
            </a:r>
          </a:p>
          <a:p>
            <a:r>
              <a:rPr lang="en-US" b="1" dirty="0">
                <a:solidFill>
                  <a:schemeClr val="bg1"/>
                </a:solidFill>
              </a:rPr>
              <a:t>Isolate services for loosely coupled tests</a:t>
            </a:r>
          </a:p>
          <a:p>
            <a:r>
              <a:rPr lang="en-US" b="1" dirty="0">
                <a:solidFill>
                  <a:schemeClr val="bg1"/>
                </a:solidFill>
              </a:rPr>
              <a:t>Include tests that resemble production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Make security testing a first-class citizen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731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Testing 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Cannot share a single environment</a:t>
            </a:r>
          </a:p>
          <a:p>
            <a:r>
              <a:rPr lang="en-US" b="1" dirty="0">
                <a:solidFill>
                  <a:schemeClr val="bg1"/>
                </a:solidFill>
              </a:rPr>
              <a:t>Environment is going to very dynamic.</a:t>
            </a:r>
          </a:p>
          <a:p>
            <a:r>
              <a:rPr lang="en-US" b="1" dirty="0">
                <a:solidFill>
                  <a:schemeClr val="bg1"/>
                </a:solidFill>
              </a:rPr>
              <a:t>Some testing in Java, Scala, Python, </a:t>
            </a:r>
            <a:r>
              <a:rPr lang="en-US" b="1" dirty="0" err="1">
                <a:solidFill>
                  <a:schemeClr val="bg1"/>
                </a:solidFill>
              </a:rPr>
              <a:t>.Net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Full ecosystem unsuitable for local testing</a:t>
            </a:r>
          </a:p>
          <a:p>
            <a:r>
              <a:rPr lang="en-US" b="1" dirty="0">
                <a:solidFill>
                  <a:schemeClr val="bg1"/>
                </a:solidFill>
              </a:rPr>
              <a:t>Lack of control over third party dependencies.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Functional change impact needs to be analyzed in detail.</a:t>
            </a:r>
          </a:p>
          <a:p>
            <a:r>
              <a:rPr lang="en-US" b="1" dirty="0">
                <a:solidFill>
                  <a:schemeClr val="bg1"/>
                </a:solidFill>
              </a:rPr>
              <a:t>	Many calls could be asynchronous.</a:t>
            </a:r>
          </a:p>
          <a:p>
            <a:r>
              <a:rPr lang="en-US" b="1" dirty="0">
                <a:solidFill>
                  <a:schemeClr val="bg1"/>
                </a:solidFill>
              </a:rPr>
              <a:t>	Asynchronous exception handling.</a:t>
            </a:r>
          </a:p>
        </p:txBody>
      </p:sp>
    </p:spTree>
    <p:extLst>
      <p:ext uri="{BB962C8B-B14F-4D97-AF65-F5344CB8AC3E}">
        <p14:creationId xmlns:p14="http://schemas.microsoft.com/office/powerpoint/2010/main" val="2835953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Agile Testing Quadrants</a:t>
            </a:r>
          </a:p>
        </p:txBody>
      </p:sp>
      <p:pic>
        <p:nvPicPr>
          <p:cNvPr id="1026" name="Picture 2" descr="Using the Agile Testing Quadrants - Agile Testing with Lisa Crispin">
            <a:extLst>
              <a:ext uri="{FF2B5EF4-FFF2-40B4-BE49-F238E27FC236}">
                <a16:creationId xmlns:a16="http://schemas.microsoft.com/office/drawing/2014/main" id="{6F0DF3F7-5C59-4004-8F8E-EBA31AF14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54" y="1605643"/>
            <a:ext cx="9176657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008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Testing Strategy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Isolate parts and ensure the contracts are not broken.</a:t>
            </a:r>
          </a:p>
          <a:p>
            <a:r>
              <a:rPr lang="en-US" b="1" dirty="0">
                <a:solidFill>
                  <a:schemeClr val="bg1"/>
                </a:solidFill>
              </a:rPr>
              <a:t>	Lot of automated testing should ensure the contracts are good.</a:t>
            </a:r>
          </a:p>
          <a:p>
            <a:r>
              <a:rPr lang="en-US" b="1" dirty="0">
                <a:solidFill>
                  <a:schemeClr val="bg1"/>
                </a:solidFill>
              </a:rPr>
              <a:t>No isolations</a:t>
            </a:r>
          </a:p>
          <a:p>
            <a:r>
              <a:rPr lang="en-US" b="1" dirty="0">
                <a:solidFill>
                  <a:schemeClr val="bg1"/>
                </a:solidFill>
              </a:rPr>
              <a:t>	Customer sees no isolations.</a:t>
            </a:r>
          </a:p>
          <a:p>
            <a:r>
              <a:rPr lang="en-US" b="1" dirty="0">
                <a:solidFill>
                  <a:schemeClr val="bg1"/>
                </a:solidFill>
              </a:rPr>
              <a:t>	Ensure what customer want works the way they want.</a:t>
            </a:r>
          </a:p>
          <a:p>
            <a:r>
              <a:rPr lang="en-US" b="1" dirty="0">
                <a:solidFill>
                  <a:schemeClr val="bg1"/>
                </a:solidFill>
              </a:rPr>
              <a:t>Unowned components.</a:t>
            </a:r>
          </a:p>
          <a:p>
            <a:r>
              <a:rPr lang="en-US" b="1" dirty="0">
                <a:solidFill>
                  <a:schemeClr val="bg1"/>
                </a:solidFill>
              </a:rPr>
              <a:t>	Isolate I own Vs. I don't own Vs Nobody owns.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262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 Doubles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Dummy objects</a:t>
            </a:r>
          </a:p>
          <a:p>
            <a:r>
              <a:rPr lang="en-US" b="1" dirty="0">
                <a:solidFill>
                  <a:schemeClr val="bg1"/>
                </a:solidFill>
              </a:rPr>
              <a:t>	passed around but never actually used.</a:t>
            </a:r>
          </a:p>
          <a:p>
            <a:r>
              <a:rPr lang="en-US" b="1" dirty="0">
                <a:solidFill>
                  <a:schemeClr val="bg1"/>
                </a:solidFill>
              </a:rPr>
              <a:t>Fake objects</a:t>
            </a:r>
          </a:p>
          <a:p>
            <a:r>
              <a:rPr lang="en-US" b="1" dirty="0">
                <a:solidFill>
                  <a:schemeClr val="bg1"/>
                </a:solidFill>
              </a:rPr>
              <a:t>	working implementation not suitable for production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Stubs</a:t>
            </a:r>
          </a:p>
          <a:p>
            <a:r>
              <a:rPr lang="en-US" b="1" dirty="0">
                <a:solidFill>
                  <a:schemeClr val="bg1"/>
                </a:solidFill>
              </a:rPr>
              <a:t>	provide canned answers to calls made during tests</a:t>
            </a:r>
          </a:p>
          <a:p>
            <a:r>
              <a:rPr lang="en-US" b="1" dirty="0">
                <a:solidFill>
                  <a:schemeClr val="bg1"/>
                </a:solidFill>
              </a:rPr>
              <a:t>Spies</a:t>
            </a:r>
          </a:p>
          <a:p>
            <a:r>
              <a:rPr lang="en-US" b="1" dirty="0">
                <a:solidFill>
                  <a:schemeClr val="bg1"/>
                </a:solidFill>
              </a:rPr>
              <a:t>	Stubs that also record information based on how they were called.</a:t>
            </a:r>
          </a:p>
          <a:p>
            <a:r>
              <a:rPr lang="en-US" b="1" dirty="0">
                <a:solidFill>
                  <a:schemeClr val="bg1"/>
                </a:solidFill>
              </a:rPr>
              <a:t>Mocks</a:t>
            </a:r>
          </a:p>
          <a:p>
            <a:r>
              <a:rPr lang="en-US" b="1" dirty="0">
                <a:solidFill>
                  <a:schemeClr val="bg1"/>
                </a:solidFill>
              </a:rPr>
              <a:t>	Objects pre-programmed with exceptions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434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Junit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Junit 5</a:t>
            </a:r>
          </a:p>
          <a:p>
            <a:r>
              <a:rPr lang="en-US" b="1" dirty="0">
                <a:solidFill>
                  <a:schemeClr val="bg1"/>
                </a:solidFill>
              </a:rPr>
              <a:t>	Junit 4 was there for a long time.</a:t>
            </a:r>
          </a:p>
          <a:p>
            <a:r>
              <a:rPr lang="en-US" b="1" dirty="0">
                <a:solidFill>
                  <a:schemeClr val="bg1"/>
                </a:solidFill>
              </a:rPr>
              <a:t>	Not up-to date with the latest in testing.</a:t>
            </a:r>
          </a:p>
          <a:p>
            <a:r>
              <a:rPr lang="en-US" b="1" dirty="0">
                <a:solidFill>
                  <a:schemeClr val="bg1"/>
                </a:solidFill>
              </a:rPr>
              <a:t>	Mindset how people approach has not evolved</a:t>
            </a:r>
          </a:p>
          <a:p>
            <a:r>
              <a:rPr lang="en-US" b="1" dirty="0">
                <a:solidFill>
                  <a:schemeClr val="bg1"/>
                </a:solidFill>
              </a:rPr>
              <a:t>	Java has evolved</a:t>
            </a:r>
          </a:p>
          <a:p>
            <a:r>
              <a:rPr lang="en-US" b="1" dirty="0">
                <a:solidFill>
                  <a:schemeClr val="bg1"/>
                </a:solidFill>
              </a:rPr>
              <a:t>	Monolithic architecture</a:t>
            </a:r>
          </a:p>
          <a:p>
            <a:r>
              <a:rPr lang="en-US" b="1" dirty="0">
                <a:solidFill>
                  <a:schemeClr val="bg1"/>
                </a:solidFill>
              </a:rPr>
              <a:t>	Bugs and features requests piled up.</a:t>
            </a:r>
          </a:p>
          <a:p>
            <a:r>
              <a:rPr lang="en-US" b="1" dirty="0">
                <a:solidFill>
                  <a:schemeClr val="bg1"/>
                </a:solidFill>
              </a:rPr>
              <a:t>	Open source</a:t>
            </a:r>
          </a:p>
          <a:p>
            <a:r>
              <a:rPr lang="en-US" b="1" dirty="0">
                <a:solidFill>
                  <a:schemeClr val="bg1"/>
                </a:solidFill>
              </a:rPr>
              <a:t>	Crowd funding.</a:t>
            </a:r>
          </a:p>
          <a:p>
            <a:r>
              <a:rPr lang="en-US" b="1" dirty="0">
                <a:solidFill>
                  <a:schemeClr val="bg1"/>
                </a:solidFill>
              </a:rPr>
              <a:t>Junit 5 came up.</a:t>
            </a:r>
          </a:p>
          <a:p>
            <a:r>
              <a:rPr lang="en-US" b="1" dirty="0">
                <a:solidFill>
                  <a:schemeClr val="bg1"/>
                </a:solidFill>
              </a:rPr>
              <a:t>	Not an update to Junit 4</a:t>
            </a:r>
          </a:p>
          <a:p>
            <a:r>
              <a:rPr lang="en-US" b="1" dirty="0">
                <a:solidFill>
                  <a:schemeClr val="bg1"/>
                </a:solidFill>
              </a:rPr>
              <a:t>	Cannot easily upgrade from Junit 4 to Junit 5</a:t>
            </a:r>
          </a:p>
        </p:txBody>
      </p:sp>
    </p:spTree>
    <p:extLst>
      <p:ext uri="{BB962C8B-B14F-4D97-AF65-F5344CB8AC3E}">
        <p14:creationId xmlns:p14="http://schemas.microsoft.com/office/powerpoint/2010/main" val="335736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Service Discovery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is Service Discovery and why do you need the same?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Without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Service URL changes require code changes</a:t>
            </a:r>
          </a:p>
          <a:p>
            <a:r>
              <a:rPr lang="en-US" b="1" dirty="0">
                <a:solidFill>
                  <a:schemeClr val="bg1"/>
                </a:solidFill>
              </a:rPr>
              <a:t>	Cloud - has dynamic URLs</a:t>
            </a:r>
          </a:p>
          <a:p>
            <a:r>
              <a:rPr lang="en-US" b="1" dirty="0">
                <a:solidFill>
                  <a:schemeClr val="bg1"/>
                </a:solidFill>
              </a:rPr>
              <a:t>	Load balancing</a:t>
            </a:r>
          </a:p>
          <a:p>
            <a:r>
              <a:rPr lang="en-US" b="1" dirty="0">
                <a:solidFill>
                  <a:schemeClr val="bg1"/>
                </a:solidFill>
              </a:rPr>
              <a:t>	Multiple instances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Service registration and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dedicated server is responsible to maintain the registry </a:t>
            </a:r>
          </a:p>
          <a:p>
            <a:r>
              <a:rPr lang="en-US" b="1" dirty="0">
                <a:solidFill>
                  <a:schemeClr val="bg1"/>
                </a:solidFill>
              </a:rPr>
              <a:t>	of all the Microservice that has been deployed and removed. </a:t>
            </a:r>
          </a:p>
          <a:p>
            <a:r>
              <a:rPr lang="en-US" b="1" dirty="0">
                <a:solidFill>
                  <a:schemeClr val="bg1"/>
                </a:solidFill>
              </a:rPr>
              <a:t>	Will act like a phone book of all other applications/microservices</a:t>
            </a:r>
          </a:p>
        </p:txBody>
      </p:sp>
    </p:spTree>
    <p:extLst>
      <p:ext uri="{BB962C8B-B14F-4D97-AF65-F5344CB8AC3E}">
        <p14:creationId xmlns:p14="http://schemas.microsoft.com/office/powerpoint/2010/main" val="1081268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Junit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Broken down </a:t>
            </a:r>
          </a:p>
          <a:p>
            <a:r>
              <a:rPr lang="en-US" b="1" dirty="0">
                <a:solidFill>
                  <a:schemeClr val="bg1"/>
                </a:solidFill>
              </a:rPr>
              <a:t>	Platform</a:t>
            </a:r>
          </a:p>
          <a:p>
            <a:r>
              <a:rPr lang="en-US" b="1" dirty="0">
                <a:solidFill>
                  <a:schemeClr val="bg1"/>
                </a:solidFill>
              </a:rPr>
              <a:t>		library of Junit</a:t>
            </a:r>
          </a:p>
          <a:p>
            <a:r>
              <a:rPr lang="en-US" b="1" dirty="0">
                <a:solidFill>
                  <a:schemeClr val="bg1"/>
                </a:solidFill>
              </a:rPr>
              <a:t>		Running tests</a:t>
            </a:r>
          </a:p>
          <a:p>
            <a:r>
              <a:rPr lang="en-US" b="1" dirty="0">
                <a:solidFill>
                  <a:schemeClr val="bg1"/>
                </a:solidFill>
              </a:rPr>
              <a:t>		Providing a way to run </a:t>
            </a:r>
            <a:r>
              <a:rPr lang="en-US" b="1" dirty="0" err="1">
                <a:solidFill>
                  <a:schemeClr val="bg1"/>
                </a:solidFill>
              </a:rPr>
              <a:t>TestRunner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Dev./We don't directly interact with.</a:t>
            </a:r>
          </a:p>
          <a:p>
            <a:r>
              <a:rPr lang="en-US" b="1" dirty="0">
                <a:solidFill>
                  <a:schemeClr val="bg1"/>
                </a:solidFill>
              </a:rPr>
              <a:t>	Junit API - Jupiter</a:t>
            </a:r>
          </a:p>
          <a:p>
            <a:r>
              <a:rPr lang="en-US" b="1" dirty="0">
                <a:solidFill>
                  <a:schemeClr val="bg1"/>
                </a:solidFill>
              </a:rPr>
              <a:t>		@Test, Assert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 are all part of Jupiter</a:t>
            </a:r>
          </a:p>
          <a:p>
            <a:r>
              <a:rPr lang="en-US" b="1" dirty="0">
                <a:solidFill>
                  <a:schemeClr val="bg1"/>
                </a:solidFill>
              </a:rPr>
              <a:t>		We interact with Jupiter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Wintage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using when you run older Junit code.</a:t>
            </a:r>
          </a:p>
          <a:p>
            <a:r>
              <a:rPr lang="en-US" b="1" dirty="0">
                <a:solidFill>
                  <a:schemeClr val="bg1"/>
                </a:solidFill>
              </a:rPr>
              <a:t>		Way to make it </a:t>
            </a:r>
            <a:r>
              <a:rPr lang="en-US" b="1" dirty="0" err="1">
                <a:solidFill>
                  <a:schemeClr val="bg1"/>
                </a:solidFill>
              </a:rPr>
              <a:t>backword</a:t>
            </a:r>
            <a:r>
              <a:rPr lang="en-US" b="1" dirty="0">
                <a:solidFill>
                  <a:schemeClr val="bg1"/>
                </a:solidFill>
              </a:rPr>
              <a:t> compatible with Junit4</a:t>
            </a:r>
          </a:p>
          <a:p>
            <a:r>
              <a:rPr lang="en-US" b="1" dirty="0">
                <a:solidFill>
                  <a:schemeClr val="bg1"/>
                </a:solidFill>
              </a:rPr>
              <a:t>		Old tests should use this.</a:t>
            </a:r>
          </a:p>
          <a:p>
            <a:r>
              <a:rPr lang="en-US" b="1" dirty="0">
                <a:solidFill>
                  <a:schemeClr val="bg1"/>
                </a:solidFill>
              </a:rPr>
              <a:t>		Extension</a:t>
            </a:r>
          </a:p>
          <a:p>
            <a:r>
              <a:rPr lang="en-US" b="1" dirty="0">
                <a:solidFill>
                  <a:schemeClr val="bg1"/>
                </a:solidFill>
              </a:rPr>
              <a:t>		Third party library plugin should be done through Extension.</a:t>
            </a:r>
          </a:p>
          <a:p>
            <a:r>
              <a:rPr lang="en-US" b="1" dirty="0">
                <a:solidFill>
                  <a:schemeClr val="bg1"/>
                </a:solidFill>
              </a:rPr>
              <a:t>	A test case that we write can </a:t>
            </a:r>
          </a:p>
          <a:p>
            <a:r>
              <a:rPr lang="en-US" b="1" dirty="0">
                <a:solidFill>
                  <a:schemeClr val="bg1"/>
                </a:solidFill>
              </a:rPr>
              <a:t>		work with Jupiter or </a:t>
            </a:r>
            <a:r>
              <a:rPr lang="en-US" b="1" dirty="0" err="1">
                <a:solidFill>
                  <a:schemeClr val="bg1"/>
                </a:solidFill>
              </a:rPr>
              <a:t>Wintage</a:t>
            </a:r>
            <a:r>
              <a:rPr lang="en-US" b="1" dirty="0">
                <a:solidFill>
                  <a:schemeClr val="bg1"/>
                </a:solidFill>
              </a:rPr>
              <a:t> or Extension.</a:t>
            </a: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282002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Maven Setup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maven</a:t>
            </a:r>
          </a:p>
          <a:p>
            <a:r>
              <a:rPr lang="en-US" b="1" dirty="0">
                <a:solidFill>
                  <a:schemeClr val="bg1"/>
                </a:solidFill>
              </a:rPr>
              <a:t>	two dependencies </a:t>
            </a:r>
            <a:r>
              <a:rPr lang="en-US" b="1" dirty="0" err="1">
                <a:solidFill>
                  <a:schemeClr val="bg1"/>
                </a:solidFill>
              </a:rPr>
              <a:t>atleast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Platform + what you want.</a:t>
            </a:r>
          </a:p>
          <a:p>
            <a:r>
              <a:rPr lang="en-US" b="1" dirty="0">
                <a:solidFill>
                  <a:schemeClr val="bg1"/>
                </a:solidFill>
              </a:rPr>
              <a:t>	e.g. Platform 	+ Jupiter</a:t>
            </a:r>
          </a:p>
          <a:p>
            <a:r>
              <a:rPr lang="en-US" b="1" dirty="0">
                <a:solidFill>
                  <a:schemeClr val="bg1"/>
                </a:solidFill>
              </a:rPr>
              <a:t>	or </a:t>
            </a:r>
          </a:p>
          <a:p>
            <a:r>
              <a:rPr lang="en-US" b="1" dirty="0">
                <a:solidFill>
                  <a:schemeClr val="bg1"/>
                </a:solidFill>
              </a:rPr>
              <a:t>			+ </a:t>
            </a:r>
            <a:r>
              <a:rPr lang="en-US" b="1" dirty="0" err="1">
                <a:solidFill>
                  <a:schemeClr val="bg1"/>
                </a:solidFill>
              </a:rPr>
              <a:t>Wintage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or</a:t>
            </a:r>
          </a:p>
          <a:p>
            <a:r>
              <a:rPr lang="en-US" b="1" dirty="0">
                <a:solidFill>
                  <a:schemeClr val="bg1"/>
                </a:solidFill>
              </a:rPr>
              <a:t>			+ Extension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IDE based</a:t>
            </a:r>
          </a:p>
          <a:p>
            <a:r>
              <a:rPr lang="en-US" b="1" dirty="0">
                <a:solidFill>
                  <a:schemeClr val="bg1"/>
                </a:solidFill>
              </a:rPr>
              <a:t>	add dependency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junit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b="1" dirty="0" err="1">
                <a:solidFill>
                  <a:schemeClr val="bg1"/>
                </a:solidFill>
              </a:rPr>
              <a:t>jupiter</a:t>
            </a:r>
            <a:r>
              <a:rPr lang="en-US" b="1" dirty="0">
                <a:solidFill>
                  <a:schemeClr val="bg1"/>
                </a:solidFill>
              </a:rPr>
              <a:t>-engine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junit-jupiter-api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junit</a:t>
            </a:r>
            <a:r>
              <a:rPr lang="en-US" b="1" dirty="0">
                <a:solidFill>
                  <a:schemeClr val="bg1"/>
                </a:solidFill>
              </a:rPr>
              <a:t>-platform-</a:t>
            </a:r>
            <a:r>
              <a:rPr lang="en-US" b="1" dirty="0" err="1">
                <a:solidFill>
                  <a:schemeClr val="bg1"/>
                </a:solidFill>
              </a:rPr>
              <a:t>runne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junit</a:t>
            </a:r>
            <a:r>
              <a:rPr lang="en-US" b="1" dirty="0">
                <a:solidFill>
                  <a:schemeClr val="bg1"/>
                </a:solidFill>
              </a:rPr>
              <a:t>-vintage-</a:t>
            </a:r>
            <a:r>
              <a:rPr lang="en-US" b="1" dirty="0" err="1">
                <a:solidFill>
                  <a:schemeClr val="bg1"/>
                </a:solidFill>
              </a:rPr>
              <a:t>engin</a:t>
            </a:r>
            <a:r>
              <a:rPr lang="en-US" b="1" dirty="0">
                <a:solidFill>
                  <a:schemeClr val="bg1"/>
                </a:solidFill>
              </a:rPr>
              <a:t> # if you have old version test cases...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159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Junit 5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@</a:t>
            </a:r>
            <a:r>
              <a:rPr lang="en-US" b="1" dirty="0" err="1">
                <a:solidFill>
                  <a:schemeClr val="bg1"/>
                </a:solidFill>
              </a:rPr>
              <a:t>BeforeEach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run before each @Test, @</a:t>
            </a:r>
            <a:r>
              <a:rPr lang="en-US" b="1" dirty="0" err="1">
                <a:solidFill>
                  <a:schemeClr val="bg1"/>
                </a:solidFill>
              </a:rPr>
              <a:t>RepeatedTest</a:t>
            </a:r>
            <a:r>
              <a:rPr lang="en-US" b="1" dirty="0">
                <a:solidFill>
                  <a:schemeClr val="bg1"/>
                </a:solidFill>
              </a:rPr>
              <a:t>, @</a:t>
            </a:r>
            <a:r>
              <a:rPr lang="en-US" b="1" dirty="0" err="1">
                <a:solidFill>
                  <a:schemeClr val="bg1"/>
                </a:solidFill>
              </a:rPr>
              <a:t>ParameterizedTest</a:t>
            </a:r>
            <a:r>
              <a:rPr lang="en-US" b="1" dirty="0">
                <a:solidFill>
                  <a:schemeClr val="bg1"/>
                </a:solidFill>
              </a:rPr>
              <a:t>, or @</a:t>
            </a:r>
            <a:r>
              <a:rPr lang="en-US" b="1" dirty="0" err="1">
                <a:solidFill>
                  <a:schemeClr val="bg1"/>
                </a:solidFill>
              </a:rPr>
              <a:t>TestFactory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Similar to @Before in junit4</a:t>
            </a:r>
          </a:p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AfterEach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run after each @Test, @</a:t>
            </a:r>
            <a:r>
              <a:rPr lang="en-US" b="1" dirty="0" err="1">
                <a:solidFill>
                  <a:schemeClr val="bg1"/>
                </a:solidFill>
              </a:rPr>
              <a:t>RepeatedTest</a:t>
            </a:r>
            <a:r>
              <a:rPr lang="en-US" b="1" dirty="0">
                <a:solidFill>
                  <a:schemeClr val="bg1"/>
                </a:solidFill>
              </a:rPr>
              <a:t>, @</a:t>
            </a:r>
            <a:r>
              <a:rPr lang="en-US" b="1" dirty="0" err="1">
                <a:solidFill>
                  <a:schemeClr val="bg1"/>
                </a:solidFill>
              </a:rPr>
              <a:t>ParameterizedTest</a:t>
            </a:r>
            <a:r>
              <a:rPr lang="en-US" b="1" dirty="0">
                <a:solidFill>
                  <a:schemeClr val="bg1"/>
                </a:solidFill>
              </a:rPr>
              <a:t>, or @</a:t>
            </a:r>
            <a:r>
              <a:rPr lang="en-US" b="1" dirty="0" err="1">
                <a:solidFill>
                  <a:schemeClr val="bg1"/>
                </a:solidFill>
              </a:rPr>
              <a:t>TestFactory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Similar to @After in junit4</a:t>
            </a:r>
          </a:p>
          <a:p>
            <a:r>
              <a:rPr lang="en-US" b="1" dirty="0">
                <a:solidFill>
                  <a:schemeClr val="bg1"/>
                </a:solidFill>
              </a:rPr>
              <a:t>@Test</a:t>
            </a:r>
          </a:p>
          <a:p>
            <a:r>
              <a:rPr lang="en-US" b="1" dirty="0">
                <a:solidFill>
                  <a:schemeClr val="bg1"/>
                </a:solidFill>
              </a:rPr>
              <a:t>	This is a test method</a:t>
            </a:r>
          </a:p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TestMethodOrder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Define test method order</a:t>
            </a:r>
          </a:p>
        </p:txBody>
      </p:sp>
    </p:spTree>
    <p:extLst>
      <p:ext uri="{BB962C8B-B14F-4D97-AF65-F5344CB8AC3E}">
        <p14:creationId xmlns:p14="http://schemas.microsoft.com/office/powerpoint/2010/main" val="347202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Junit 5 methods </a:t>
            </a:r>
            <a:r>
              <a:rPr lang="en-US" b="1" dirty="0" err="1">
                <a:solidFill>
                  <a:schemeClr val="bg1"/>
                </a:solidFill>
              </a:rPr>
              <a:t>cntd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@</a:t>
            </a:r>
            <a:r>
              <a:rPr lang="en-US" b="1" dirty="0" err="1">
                <a:solidFill>
                  <a:schemeClr val="bg1"/>
                </a:solidFill>
              </a:rPr>
              <a:t>BeforeAll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method should be executed before all @Test, @</a:t>
            </a:r>
            <a:r>
              <a:rPr lang="en-US" b="1" dirty="0" err="1">
                <a:solidFill>
                  <a:schemeClr val="bg1"/>
                </a:solidFill>
              </a:rPr>
              <a:t>RepeatedTest</a:t>
            </a:r>
            <a:r>
              <a:rPr lang="en-US" b="1" dirty="0">
                <a:solidFill>
                  <a:schemeClr val="bg1"/>
                </a:solidFill>
              </a:rPr>
              <a:t>, @</a:t>
            </a:r>
            <a:r>
              <a:rPr lang="en-US" b="1" dirty="0" err="1">
                <a:solidFill>
                  <a:schemeClr val="bg1"/>
                </a:solidFill>
              </a:rPr>
              <a:t>ParameterizedTest</a:t>
            </a:r>
            <a:r>
              <a:rPr lang="en-US" b="1" dirty="0">
                <a:solidFill>
                  <a:schemeClr val="bg1"/>
                </a:solidFill>
              </a:rPr>
              <a:t>, and 	@</a:t>
            </a:r>
            <a:r>
              <a:rPr lang="en-US" b="1" dirty="0" err="1">
                <a:solidFill>
                  <a:schemeClr val="bg1"/>
                </a:solidFill>
              </a:rPr>
              <a:t>TestFactory</a:t>
            </a:r>
            <a:r>
              <a:rPr lang="en-US" b="1" dirty="0">
                <a:solidFill>
                  <a:schemeClr val="bg1"/>
                </a:solidFill>
              </a:rPr>
              <a:t> methods</a:t>
            </a:r>
          </a:p>
          <a:p>
            <a:r>
              <a:rPr lang="en-US" b="1" dirty="0">
                <a:solidFill>
                  <a:schemeClr val="bg1"/>
                </a:solidFill>
              </a:rPr>
              <a:t>	Similar to @</a:t>
            </a:r>
            <a:r>
              <a:rPr lang="en-US" b="1" dirty="0" err="1">
                <a:solidFill>
                  <a:schemeClr val="bg1"/>
                </a:solidFill>
              </a:rPr>
              <a:t>BeforeClass</a:t>
            </a:r>
            <a:r>
              <a:rPr lang="en-US" b="1" dirty="0">
                <a:solidFill>
                  <a:schemeClr val="bg1"/>
                </a:solidFill>
              </a:rPr>
              <a:t> in junit4</a:t>
            </a:r>
          </a:p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AfterAll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method should be executed after all @Test, @</a:t>
            </a:r>
            <a:r>
              <a:rPr lang="en-US" b="1" dirty="0" err="1">
                <a:solidFill>
                  <a:schemeClr val="bg1"/>
                </a:solidFill>
              </a:rPr>
              <a:t>RepeatedTest</a:t>
            </a:r>
            <a:r>
              <a:rPr lang="en-US" b="1" dirty="0">
                <a:solidFill>
                  <a:schemeClr val="bg1"/>
                </a:solidFill>
              </a:rPr>
              <a:t>, @</a:t>
            </a:r>
            <a:r>
              <a:rPr lang="en-US" b="1" dirty="0" err="1">
                <a:solidFill>
                  <a:schemeClr val="bg1"/>
                </a:solidFill>
              </a:rPr>
              <a:t>ParameterizedTest</a:t>
            </a:r>
            <a:r>
              <a:rPr lang="en-US" b="1" dirty="0">
                <a:solidFill>
                  <a:schemeClr val="bg1"/>
                </a:solidFill>
              </a:rPr>
              <a:t>, and 	@</a:t>
            </a:r>
            <a:r>
              <a:rPr lang="en-US" b="1" dirty="0" err="1">
                <a:solidFill>
                  <a:schemeClr val="bg1"/>
                </a:solidFill>
              </a:rPr>
              <a:t>TestFactory</a:t>
            </a:r>
            <a:r>
              <a:rPr lang="en-US" b="1" dirty="0">
                <a:solidFill>
                  <a:schemeClr val="bg1"/>
                </a:solidFill>
              </a:rPr>
              <a:t> methods</a:t>
            </a:r>
          </a:p>
          <a:p>
            <a:r>
              <a:rPr lang="en-US" b="1" dirty="0">
                <a:solidFill>
                  <a:schemeClr val="bg1"/>
                </a:solidFill>
              </a:rPr>
              <a:t>	Similar to @</a:t>
            </a:r>
            <a:r>
              <a:rPr lang="en-US" b="1" dirty="0" err="1">
                <a:solidFill>
                  <a:schemeClr val="bg1"/>
                </a:solidFill>
              </a:rPr>
              <a:t>AfterClass</a:t>
            </a:r>
            <a:r>
              <a:rPr lang="en-US" b="1" dirty="0">
                <a:solidFill>
                  <a:schemeClr val="bg1"/>
                </a:solidFill>
              </a:rPr>
              <a:t> in junit4</a:t>
            </a:r>
          </a:p>
          <a:p>
            <a:r>
              <a:rPr lang="en-US" b="1" dirty="0">
                <a:solidFill>
                  <a:schemeClr val="bg1"/>
                </a:solidFill>
              </a:rPr>
              <a:t>@Tag</a:t>
            </a:r>
          </a:p>
          <a:p>
            <a:r>
              <a:rPr lang="en-US" b="1" dirty="0">
                <a:solidFill>
                  <a:schemeClr val="bg1"/>
                </a:solidFill>
              </a:rPr>
              <a:t>	Define key value pair tags.</a:t>
            </a:r>
          </a:p>
          <a:p>
            <a:r>
              <a:rPr lang="en-US" b="1">
                <a:solidFill>
                  <a:schemeClr val="bg1"/>
                </a:solidFill>
              </a:rPr>
              <a:t>	Can </a:t>
            </a:r>
            <a:r>
              <a:rPr lang="en-US" b="1" dirty="0">
                <a:solidFill>
                  <a:schemeClr val="bg1"/>
                </a:solidFill>
              </a:rPr>
              <a:t>be used to filter and run specific set of test cases.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Documentation: </a:t>
            </a:r>
            <a:r>
              <a:rPr lang="en-IN" b="1" dirty="0">
                <a:hlinkClick r:id="rId2"/>
              </a:rPr>
              <a:t>https://junit.org/junit5/docs/current/user-guide/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659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Implement an Integration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training\day3\Testing\InstrcutionsForTesting.txt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521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API Gateway – Spring Cloud API Gateway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https://www.javainuse.com/spring/cloud-gateway</a:t>
            </a:r>
          </a:p>
          <a:p>
            <a:r>
              <a:rPr lang="en-US" dirty="0">
                <a:solidFill>
                  <a:schemeClr val="bg1"/>
                </a:solidFill>
                <a:hlinkClick r:id="rId2"/>
              </a:rPr>
              <a:t>https://www.javainuse.com/spring/cloud-filter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Implementation refer</a:t>
            </a:r>
          </a:p>
          <a:p>
            <a:r>
              <a:rPr lang="en-US" dirty="0">
                <a:solidFill>
                  <a:schemeClr val="bg1"/>
                </a:solidFill>
              </a:rPr>
              <a:t>	D:\PraiseTheLord\HSBGInfotech\Others\vilas\microservices1\apigateway\springcloud\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Spring Cloud Gateway </a:t>
            </a:r>
          </a:p>
          <a:p>
            <a:r>
              <a:rPr lang="en-US" dirty="0">
                <a:solidFill>
                  <a:schemeClr val="bg1"/>
                </a:solidFill>
              </a:rPr>
              <a:t>	Highly configurable</a:t>
            </a:r>
          </a:p>
          <a:p>
            <a:r>
              <a:rPr lang="en-US" dirty="0">
                <a:solidFill>
                  <a:schemeClr val="bg1"/>
                </a:solidFill>
              </a:rPr>
              <a:t>	https://cloud.spring.io/spring-cloud-gateway/reference/html/</a:t>
            </a:r>
          </a:p>
        </p:txBody>
      </p:sp>
    </p:spTree>
    <p:extLst>
      <p:ext uri="{BB962C8B-B14F-4D97-AF65-F5344CB8AC3E}">
        <p14:creationId xmlns:p14="http://schemas.microsoft.com/office/powerpoint/2010/main" val="389176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Advantages of API Gateway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Provide a unified entry point</a:t>
            </a:r>
          </a:p>
          <a:p>
            <a:r>
              <a:rPr lang="en-US" b="1" dirty="0">
                <a:solidFill>
                  <a:schemeClr val="bg1"/>
                </a:solidFill>
              </a:rPr>
              <a:t>Apply microservice authentication and security </a:t>
            </a:r>
          </a:p>
          <a:p>
            <a:r>
              <a:rPr lang="en-US" b="1" dirty="0">
                <a:solidFill>
                  <a:schemeClr val="bg1"/>
                </a:solidFill>
              </a:rPr>
              <a:t>Can implement a single unified monitoring.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 Dynamic Routing can route requests to different backend clusters as needed.</a:t>
            </a:r>
          </a:p>
          <a:p>
            <a:r>
              <a:rPr lang="en-US" b="1" dirty="0">
                <a:solidFill>
                  <a:schemeClr val="bg1"/>
                </a:solidFill>
              </a:rPr>
              <a:t>Do runtime stress testing by gradually increasing the traffic </a:t>
            </a:r>
          </a:p>
          <a:p>
            <a:r>
              <a:rPr lang="en-US" b="1" dirty="0">
                <a:solidFill>
                  <a:schemeClr val="bg1"/>
                </a:solidFill>
              </a:rPr>
              <a:t>We can do dynamic load shedding </a:t>
            </a:r>
          </a:p>
          <a:p>
            <a:r>
              <a:rPr lang="en-US" b="1" dirty="0">
                <a:solidFill>
                  <a:schemeClr val="bg1"/>
                </a:solidFill>
              </a:rPr>
              <a:t>	e.g. dropping requests that go over the limit.</a:t>
            </a:r>
          </a:p>
          <a:p>
            <a:r>
              <a:rPr lang="en-US" b="1" dirty="0">
                <a:solidFill>
                  <a:schemeClr val="bg1"/>
                </a:solidFill>
              </a:rPr>
              <a:t>Apply static response handling </a:t>
            </a:r>
          </a:p>
          <a:p>
            <a:r>
              <a:rPr lang="en-US" b="1" dirty="0">
                <a:solidFill>
                  <a:schemeClr val="bg1"/>
                </a:solidFill>
              </a:rPr>
              <a:t>	e.g. while upgrading the system.</a:t>
            </a:r>
          </a:p>
          <a:p>
            <a:r>
              <a:rPr lang="en-US" b="1">
                <a:solidFill>
                  <a:schemeClr val="bg1"/>
                </a:solidFill>
              </a:rPr>
              <a:t>Can </a:t>
            </a:r>
            <a:r>
              <a:rPr lang="en-US" b="1" dirty="0">
                <a:solidFill>
                  <a:schemeClr val="bg1"/>
                </a:solidFill>
              </a:rPr>
              <a:t>enable dynamic routing, monitoring, resiliency, and security.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21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Zuul</a:t>
            </a:r>
            <a:r>
              <a:rPr lang="en-US" b="1" dirty="0">
                <a:solidFill>
                  <a:schemeClr val="bg1"/>
                </a:solidFill>
              </a:rPr>
              <a:t> - lab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training\day3\</a:t>
            </a:r>
            <a:r>
              <a:rPr lang="en-US" b="1" dirty="0" err="1">
                <a:solidFill>
                  <a:schemeClr val="bg1"/>
                </a:solidFill>
              </a:rPr>
              <a:t>APIGateway</a:t>
            </a:r>
            <a:r>
              <a:rPr lang="en-US" b="1" dirty="0">
                <a:solidFill>
                  <a:schemeClr val="bg1"/>
                </a:solidFill>
              </a:rPr>
              <a:t>\InstructionsForAPIGateway.txt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1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11 Patterns for Security</a:t>
            </a:r>
          </a:p>
          <a:p>
            <a:r>
              <a:rPr lang="en-US" b="1" dirty="0">
                <a:solidFill>
                  <a:schemeClr val="bg1"/>
                </a:solidFill>
              </a:rPr>
              <a:t>	Be Secure by Design</a:t>
            </a:r>
          </a:p>
          <a:p>
            <a:r>
              <a:rPr lang="en-US" b="1" dirty="0">
                <a:solidFill>
                  <a:schemeClr val="bg1"/>
                </a:solidFill>
              </a:rPr>
              <a:t>	Scan Dependencies</a:t>
            </a:r>
          </a:p>
          <a:p>
            <a:r>
              <a:rPr lang="en-US" b="1" dirty="0">
                <a:solidFill>
                  <a:schemeClr val="bg1"/>
                </a:solidFill>
              </a:rPr>
              <a:t>	Use HTTPS Everywhere</a:t>
            </a:r>
          </a:p>
          <a:p>
            <a:r>
              <a:rPr lang="en-US" b="1" dirty="0">
                <a:solidFill>
                  <a:schemeClr val="bg1"/>
                </a:solidFill>
              </a:rPr>
              <a:t>	Use Access and Identity Tokens</a:t>
            </a:r>
          </a:p>
          <a:p>
            <a:r>
              <a:rPr lang="en-US" b="1" dirty="0">
                <a:solidFill>
                  <a:schemeClr val="bg1"/>
                </a:solidFill>
              </a:rPr>
              <a:t>	Encrypt and Protect Secrets</a:t>
            </a:r>
          </a:p>
          <a:p>
            <a:r>
              <a:rPr lang="en-US" b="1" dirty="0">
                <a:solidFill>
                  <a:schemeClr val="bg1"/>
                </a:solidFill>
              </a:rPr>
              <a:t>	Verify Security with Delivery Pipelines</a:t>
            </a:r>
          </a:p>
          <a:p>
            <a:r>
              <a:rPr lang="en-US" b="1" dirty="0">
                <a:solidFill>
                  <a:schemeClr val="bg1"/>
                </a:solidFill>
              </a:rPr>
              <a:t>	Slow Down Attackers</a:t>
            </a:r>
          </a:p>
          <a:p>
            <a:r>
              <a:rPr lang="en-US" b="1" dirty="0">
                <a:solidFill>
                  <a:schemeClr val="bg1"/>
                </a:solidFill>
              </a:rPr>
              <a:t>	Use Docker Rootless Mode</a:t>
            </a:r>
          </a:p>
          <a:p>
            <a:r>
              <a:rPr lang="en-US" b="1" dirty="0">
                <a:solidFill>
                  <a:schemeClr val="bg1"/>
                </a:solidFill>
              </a:rPr>
              <a:t>	Use Time-Based Security</a:t>
            </a:r>
          </a:p>
          <a:p>
            <a:r>
              <a:rPr lang="en-US" b="1" dirty="0">
                <a:solidFill>
                  <a:schemeClr val="bg1"/>
                </a:solidFill>
              </a:rPr>
              <a:t>	Scan Docker and Kubernetes Configuration for Vulnerabilities</a:t>
            </a:r>
          </a:p>
          <a:p>
            <a:r>
              <a:rPr lang="en-US" b="1" dirty="0">
                <a:solidFill>
                  <a:schemeClr val="bg1"/>
                </a:solidFill>
              </a:rPr>
              <a:t>	Know Your Cloud and Cluster Security</a:t>
            </a:r>
          </a:p>
        </p:txBody>
      </p:sp>
    </p:spTree>
    <p:extLst>
      <p:ext uri="{BB962C8B-B14F-4D97-AF65-F5344CB8AC3E}">
        <p14:creationId xmlns:p14="http://schemas.microsoft.com/office/powerpoint/2010/main" val="265359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Be secure by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01459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Design code for security. </a:t>
            </a:r>
          </a:p>
          <a:p>
            <a:r>
              <a:rPr lang="en-US" b="1" dirty="0">
                <a:solidFill>
                  <a:schemeClr val="bg1"/>
                </a:solidFill>
              </a:rPr>
              <a:t>Removing malicious characters is tricky </a:t>
            </a:r>
          </a:p>
          <a:p>
            <a:r>
              <a:rPr lang="en-US" b="1" dirty="0">
                <a:solidFill>
                  <a:schemeClr val="bg1"/>
                </a:solidFill>
              </a:rPr>
              <a:t>Malicious character depends on the context </a:t>
            </a:r>
          </a:p>
          <a:p>
            <a:r>
              <a:rPr lang="en-US" b="1" dirty="0">
                <a:solidFill>
                  <a:schemeClr val="bg1"/>
                </a:solidFill>
              </a:rPr>
              <a:t>For e.g. Ensure no malicious characters in an HTML context </a:t>
            </a:r>
          </a:p>
          <a:p>
            <a:r>
              <a:rPr lang="en-US" b="1" dirty="0">
                <a:solidFill>
                  <a:schemeClr val="bg1"/>
                </a:solidFill>
              </a:rPr>
              <a:t>There could be other injection attacks (i.e. JavaScript, SQL, 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). </a:t>
            </a:r>
          </a:p>
          <a:p>
            <a:r>
              <a:rPr lang="en-US" b="1" dirty="0">
                <a:solidFill>
                  <a:schemeClr val="bg1"/>
                </a:solidFill>
              </a:rPr>
              <a:t>Many time ' is a malicious character, </a:t>
            </a:r>
          </a:p>
          <a:p>
            <a:r>
              <a:rPr lang="en-US" b="1" dirty="0">
                <a:solidFill>
                  <a:schemeClr val="bg1"/>
                </a:solidFill>
              </a:rPr>
              <a:t>	but Business requires it. </a:t>
            </a:r>
          </a:p>
          <a:p>
            <a:r>
              <a:rPr lang="en-US" b="1" dirty="0">
                <a:solidFill>
                  <a:schemeClr val="bg1"/>
                </a:solidFill>
              </a:rPr>
              <a:t>	What should be done then?</a:t>
            </a:r>
          </a:p>
          <a:p>
            <a:r>
              <a:rPr lang="en-US" b="1" dirty="0">
                <a:solidFill>
                  <a:schemeClr val="bg1"/>
                </a:solidFill>
              </a:rPr>
              <a:t>Generally engineers concentrate on good design but not on security</a:t>
            </a:r>
          </a:p>
          <a:p>
            <a:r>
              <a:rPr lang="en-US" b="1" dirty="0">
                <a:solidFill>
                  <a:schemeClr val="bg1"/>
                </a:solidFill>
              </a:rPr>
              <a:t>Fight back when security issues are raised.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OWASP top 10 hasn't changed much.</a:t>
            </a:r>
          </a:p>
        </p:txBody>
      </p:sp>
    </p:spTree>
    <p:extLst>
      <p:ext uri="{BB962C8B-B14F-4D97-AF65-F5344CB8AC3E}">
        <p14:creationId xmlns:p14="http://schemas.microsoft.com/office/powerpoint/2010/main" val="192852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Service Discovery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9601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Client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Eureka</a:t>
            </a:r>
          </a:p>
          <a:p>
            <a:r>
              <a:rPr lang="en-US" b="1" dirty="0">
                <a:solidFill>
                  <a:schemeClr val="bg1"/>
                </a:solidFill>
              </a:rPr>
              <a:t>Server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Kubernetes</a:t>
            </a:r>
          </a:p>
        </p:txBody>
      </p:sp>
    </p:spTree>
    <p:extLst>
      <p:ext uri="{BB962C8B-B14F-4D97-AF65-F5344CB8AC3E}">
        <p14:creationId xmlns:p14="http://schemas.microsoft.com/office/powerpoint/2010/main" val="550935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Be secure by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01459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Developers need to </a:t>
            </a:r>
          </a:p>
          <a:p>
            <a:r>
              <a:rPr lang="en-US" b="1" dirty="0">
                <a:solidFill>
                  <a:schemeClr val="bg1"/>
                </a:solidFill>
              </a:rPr>
              <a:t>	Thinking about security vulnerabilities</a:t>
            </a:r>
          </a:p>
          <a:p>
            <a:r>
              <a:rPr lang="en-US" b="1" dirty="0">
                <a:solidFill>
                  <a:schemeClr val="bg1"/>
                </a:solidFill>
              </a:rPr>
              <a:t>	Have to be security experts and know to use </a:t>
            </a:r>
            <a:r>
              <a:rPr lang="en-US" b="1" dirty="0" err="1">
                <a:solidFill>
                  <a:schemeClr val="bg1"/>
                </a:solidFill>
              </a:rPr>
              <a:t>validateForXSS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r>
              <a:rPr lang="en-US" b="1" dirty="0">
                <a:solidFill>
                  <a:schemeClr val="bg1"/>
                </a:solidFill>
              </a:rPr>
              <a:t>	Person writing the code can identify potential weakness that might occur now or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361787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Scan Dependencies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70858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Transitive dependencies </a:t>
            </a:r>
          </a:p>
          <a:p>
            <a:r>
              <a:rPr lang="en-US" b="1" dirty="0">
                <a:solidFill>
                  <a:schemeClr val="bg1"/>
                </a:solidFill>
              </a:rPr>
              <a:t>	You use 3rd party s/w</a:t>
            </a:r>
          </a:p>
          <a:p>
            <a:r>
              <a:rPr lang="en-US" b="1" dirty="0">
                <a:solidFill>
                  <a:schemeClr val="bg1"/>
                </a:solidFill>
              </a:rPr>
              <a:t>		They use other 3rd party s/w</a:t>
            </a:r>
          </a:p>
          <a:p>
            <a:r>
              <a:rPr lang="en-US" b="1" dirty="0">
                <a:solidFill>
                  <a:schemeClr val="bg1"/>
                </a:solidFill>
              </a:rPr>
              <a:t>		You may not be even aware of this dependency.</a:t>
            </a:r>
          </a:p>
          <a:p>
            <a:r>
              <a:rPr lang="en-US" b="1" dirty="0">
                <a:solidFill>
                  <a:schemeClr val="bg1"/>
                </a:solidFill>
              </a:rPr>
              <a:t>	Their could be vulnerabilities anywhere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Be aware of all dependencies.</a:t>
            </a:r>
          </a:p>
          <a:p>
            <a:r>
              <a:rPr lang="en-US" b="1" dirty="0">
                <a:solidFill>
                  <a:schemeClr val="bg1"/>
                </a:solidFill>
              </a:rPr>
              <a:t>Reduce dependencies to the extend possible.</a:t>
            </a:r>
          </a:p>
          <a:p>
            <a:r>
              <a:rPr lang="en-US" b="1" dirty="0">
                <a:solidFill>
                  <a:schemeClr val="bg1"/>
                </a:solidFill>
              </a:rPr>
              <a:t>	Use exclude where ever required.</a:t>
            </a:r>
          </a:p>
          <a:p>
            <a:r>
              <a:rPr lang="en-US" b="1" dirty="0">
                <a:solidFill>
                  <a:schemeClr val="bg1"/>
                </a:solidFill>
              </a:rPr>
              <a:t>	e.g. </a:t>
            </a:r>
            <a:r>
              <a:rPr lang="en-US" b="1" dirty="0" err="1">
                <a:solidFill>
                  <a:schemeClr val="bg1"/>
                </a:solidFill>
              </a:rPr>
              <a:t>wintage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Keep dependencies updated.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167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HTTPS Everywhere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HTTPS requires certificates for 2 way authentication.	</a:t>
            </a:r>
          </a:p>
          <a:p>
            <a:r>
              <a:rPr lang="en-US" b="1" dirty="0">
                <a:solidFill>
                  <a:schemeClr val="bg1"/>
                </a:solidFill>
              </a:rPr>
              <a:t>Let’s Encrypt offers free certificates, and you can use its API to automate renewing them. </a:t>
            </a:r>
          </a:p>
          <a:p>
            <a:r>
              <a:rPr lang="en-US" b="1" dirty="0">
                <a:solidFill>
                  <a:schemeClr val="bg1"/>
                </a:solidFill>
              </a:rPr>
              <a:t>Let’s Encrypt </a:t>
            </a:r>
          </a:p>
          <a:p>
            <a:r>
              <a:rPr lang="en-US" b="1" dirty="0">
                <a:solidFill>
                  <a:schemeClr val="bg1"/>
                </a:solidFill>
              </a:rPr>
              <a:t>	Recommends you use </a:t>
            </a:r>
            <a:r>
              <a:rPr lang="en-US" b="1" dirty="0" err="1">
                <a:solidFill>
                  <a:schemeClr val="bg1"/>
                </a:solidFill>
              </a:rPr>
              <a:t>Certbot</a:t>
            </a:r>
            <a:r>
              <a:rPr lang="en-US" b="1" dirty="0">
                <a:solidFill>
                  <a:schemeClr val="bg1"/>
                </a:solidFill>
              </a:rPr>
              <a:t> to obtain and renew your certificates. </a:t>
            </a:r>
          </a:p>
          <a:p>
            <a:r>
              <a:rPr lang="en-US" b="1" dirty="0">
                <a:solidFill>
                  <a:schemeClr val="bg1"/>
                </a:solidFill>
              </a:rPr>
              <a:t>	is a free, </a:t>
            </a:r>
          </a:p>
          <a:p>
            <a:r>
              <a:rPr lang="en-US" b="1" dirty="0">
                <a:solidFill>
                  <a:schemeClr val="bg1"/>
                </a:solidFill>
              </a:rPr>
              <a:t>	open-source software tool </a:t>
            </a:r>
          </a:p>
          <a:p>
            <a:r>
              <a:rPr lang="en-US" b="1" dirty="0">
                <a:solidFill>
                  <a:schemeClr val="bg1"/>
                </a:solidFill>
              </a:rPr>
              <a:t>	Generate automatically using Let’s Encrypt certificates on manually-administrated websites . </a:t>
            </a:r>
          </a:p>
          <a:p>
            <a:r>
              <a:rPr lang="en-US" b="1" dirty="0">
                <a:solidFill>
                  <a:schemeClr val="bg1"/>
                </a:solidFill>
              </a:rPr>
              <a:t>	The Electronic Frontier Foundation (EFF) created and maintains </a:t>
            </a:r>
            <a:r>
              <a:rPr lang="en-US" b="1" dirty="0" err="1">
                <a:solidFill>
                  <a:schemeClr val="bg1"/>
                </a:solidFill>
              </a:rPr>
              <a:t>Certbot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CertbotsThe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Certbot</a:t>
            </a:r>
            <a:r>
              <a:rPr lang="en-US" b="1" dirty="0">
                <a:solidFill>
                  <a:schemeClr val="bg1"/>
                </a:solidFill>
              </a:rPr>
              <a:t> website lets you choose your web server and system, </a:t>
            </a:r>
          </a:p>
          <a:p>
            <a:r>
              <a:rPr lang="en-US" b="1" dirty="0">
                <a:solidFill>
                  <a:schemeClr val="bg1"/>
                </a:solidFill>
              </a:rPr>
              <a:t>		then provides the instructions for automating certificate generation and renewal.</a:t>
            </a:r>
          </a:p>
          <a:p>
            <a:r>
              <a:rPr lang="en-US" b="1" dirty="0">
                <a:solidFill>
                  <a:schemeClr val="bg1"/>
                </a:solidFill>
              </a:rPr>
              <a:t>Force HTTPS. </a:t>
            </a:r>
          </a:p>
          <a:p>
            <a:r>
              <a:rPr lang="en-US" b="1" dirty="0">
                <a:solidFill>
                  <a:schemeClr val="bg1"/>
                </a:solidFill>
              </a:rPr>
              <a:t>	Often, forcing HTTPS </a:t>
            </a:r>
          </a:p>
          <a:p>
            <a:r>
              <a:rPr lang="en-US" b="1" dirty="0">
                <a:solidFill>
                  <a:schemeClr val="bg1"/>
                </a:solidFill>
              </a:rPr>
              <a:t>		Uses an HTTP Strict-Transport-Security response header </a:t>
            </a:r>
          </a:p>
          <a:p>
            <a:r>
              <a:rPr lang="en-US" b="1" dirty="0">
                <a:solidFill>
                  <a:schemeClr val="bg1"/>
                </a:solidFill>
              </a:rPr>
              <a:t>		Tell browsers they should only access a website using HTTPS.</a:t>
            </a:r>
          </a:p>
          <a:p>
            <a:r>
              <a:rPr lang="en-US" b="1" dirty="0">
                <a:solidFill>
                  <a:schemeClr val="bg1"/>
                </a:solidFill>
              </a:rPr>
              <a:t>			</a:t>
            </a:r>
          </a:p>
          <a:p>
            <a:r>
              <a:rPr lang="en-US" b="1" dirty="0">
                <a:solidFill>
                  <a:schemeClr val="bg1"/>
                </a:solidFill>
              </a:rPr>
              <a:t>Why HTTS inside our network</a:t>
            </a:r>
          </a:p>
          <a:p>
            <a:r>
              <a:rPr lang="en-US" b="1" dirty="0">
                <a:solidFill>
                  <a:schemeClr val="bg1"/>
                </a:solidFill>
              </a:rPr>
              <a:t>	Phishing and guessing people’s credentials are incredibly effective techniques to hack. 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056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Access and Identity Tokens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16976"/>
            <a:ext cx="10515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Oauth</a:t>
            </a:r>
            <a:r>
              <a:rPr lang="en-US" b="1" dirty="0">
                <a:solidFill>
                  <a:schemeClr val="bg1"/>
                </a:solidFill>
              </a:rPr>
              <a:t> and JWT are really famous token systems. Use them.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oAuth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Tocken</a:t>
            </a:r>
            <a:r>
              <a:rPr lang="en-US" b="1" dirty="0">
                <a:solidFill>
                  <a:schemeClr val="bg1"/>
                </a:solidFill>
              </a:rPr>
              <a:t> based authorization </a:t>
            </a:r>
          </a:p>
          <a:p>
            <a:r>
              <a:rPr lang="en-US" b="1" dirty="0">
                <a:solidFill>
                  <a:schemeClr val="bg1"/>
                </a:solidFill>
              </a:rPr>
              <a:t>	Delegate access without user/</a:t>
            </a:r>
            <a:r>
              <a:rPr lang="en-US" b="1" dirty="0" err="1">
                <a:solidFill>
                  <a:schemeClr val="bg1"/>
                </a:solidFill>
              </a:rPr>
              <a:t>pwd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Grant access to a client to perform certain operation on behalf of user.</a:t>
            </a:r>
          </a:p>
          <a:p>
            <a:r>
              <a:rPr lang="en-US" b="1" dirty="0">
                <a:solidFill>
                  <a:schemeClr val="bg1"/>
                </a:solidFill>
              </a:rPr>
              <a:t>	Not authentication of user.</a:t>
            </a:r>
          </a:p>
          <a:p>
            <a:r>
              <a:rPr lang="en-US" b="1" dirty="0">
                <a:solidFill>
                  <a:schemeClr val="bg1"/>
                </a:solidFill>
              </a:rPr>
              <a:t>	Only authorization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3rd party </a:t>
            </a:r>
            <a:r>
              <a:rPr lang="en-US" b="1" dirty="0" err="1">
                <a:solidFill>
                  <a:schemeClr val="bg1"/>
                </a:solidFill>
              </a:rPr>
              <a:t>oAuth</a:t>
            </a:r>
            <a:r>
              <a:rPr lang="en-US" b="1" dirty="0">
                <a:solidFill>
                  <a:schemeClr val="bg1"/>
                </a:solidFill>
              </a:rPr>
              <a:t> providers such as Google, fb, </a:t>
            </a:r>
            <a:r>
              <a:rPr lang="en-US" b="1" dirty="0" err="1">
                <a:solidFill>
                  <a:schemeClr val="bg1"/>
                </a:solidFill>
              </a:rPr>
              <a:t>github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..</a:t>
            </a:r>
          </a:p>
          <a:p>
            <a:r>
              <a:rPr lang="en-US" b="1" dirty="0">
                <a:solidFill>
                  <a:schemeClr val="bg1"/>
                </a:solidFill>
              </a:rPr>
              <a:t>JWTs are JSON data, encoded as a string, and cryptographically signed.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Unquely</a:t>
            </a:r>
            <a:r>
              <a:rPr lang="en-US" b="1" dirty="0">
                <a:solidFill>
                  <a:schemeClr val="bg1"/>
                </a:solidFill>
              </a:rPr>
              <a:t> identify a resource using JWT</a:t>
            </a:r>
          </a:p>
          <a:p>
            <a:r>
              <a:rPr lang="en-US" b="1" dirty="0">
                <a:solidFill>
                  <a:schemeClr val="bg1"/>
                </a:solidFill>
              </a:rPr>
              <a:t>Assume I’m blind and hard of hearing. </a:t>
            </a:r>
          </a:p>
          <a:p>
            <a:r>
              <a:rPr lang="en-US" b="1" dirty="0">
                <a:solidFill>
                  <a:schemeClr val="bg1"/>
                </a:solidFill>
              </a:rPr>
              <a:t>	Last week you bought me lunch, </a:t>
            </a:r>
          </a:p>
          <a:p>
            <a:r>
              <a:rPr lang="en-US" b="1" dirty="0">
                <a:solidFill>
                  <a:schemeClr val="bg1"/>
                </a:solidFill>
              </a:rPr>
              <a:t>	Now I need your </a:t>
            </a:r>
            <a:r>
              <a:rPr lang="en-US" b="1" dirty="0" err="1">
                <a:solidFill>
                  <a:schemeClr val="bg1"/>
                </a:solidFill>
              </a:rPr>
              <a:t>paytm</a:t>
            </a:r>
            <a:r>
              <a:rPr lang="en-US" b="1" dirty="0">
                <a:solidFill>
                  <a:schemeClr val="bg1"/>
                </a:solidFill>
              </a:rPr>
              <a:t> address to pay you back. </a:t>
            </a:r>
          </a:p>
          <a:p>
            <a:r>
              <a:rPr lang="en-US" b="1" dirty="0">
                <a:solidFill>
                  <a:schemeClr val="bg1"/>
                </a:solidFill>
              </a:rPr>
              <a:t>	If I ask you for your </a:t>
            </a:r>
            <a:r>
              <a:rPr lang="en-US" b="1" dirty="0" err="1">
                <a:solidFill>
                  <a:schemeClr val="bg1"/>
                </a:solidFill>
              </a:rPr>
              <a:t>paytm</a:t>
            </a:r>
            <a:r>
              <a:rPr lang="en-US" b="1" dirty="0">
                <a:solidFill>
                  <a:schemeClr val="bg1"/>
                </a:solidFill>
              </a:rPr>
              <a:t> address in person, </a:t>
            </a:r>
          </a:p>
          <a:p>
            <a:r>
              <a:rPr lang="en-US" b="1" dirty="0">
                <a:solidFill>
                  <a:schemeClr val="bg1"/>
                </a:solidFill>
              </a:rPr>
              <a:t>		someone else calls me and share their </a:t>
            </a:r>
            <a:r>
              <a:rPr lang="en-US" b="1" dirty="0" err="1">
                <a:solidFill>
                  <a:schemeClr val="bg1"/>
                </a:solidFill>
              </a:rPr>
              <a:t>paytm</a:t>
            </a:r>
            <a:r>
              <a:rPr lang="en-US" b="1" dirty="0">
                <a:solidFill>
                  <a:schemeClr val="bg1"/>
                </a:solidFill>
              </a:rPr>
              <a:t> address, </a:t>
            </a:r>
          </a:p>
          <a:p>
            <a:r>
              <a:rPr lang="en-US" b="1" dirty="0">
                <a:solidFill>
                  <a:schemeClr val="bg1"/>
                </a:solidFill>
              </a:rPr>
              <a:t>		I might accidentally send them the money I owe you.</a:t>
            </a:r>
          </a:p>
          <a:p>
            <a:r>
              <a:rPr lang="en-US" b="1" dirty="0">
                <a:solidFill>
                  <a:schemeClr val="bg1"/>
                </a:solidFill>
              </a:rPr>
              <a:t>	Instead if I gave you a unique number when 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 bought you lunch.</a:t>
            </a:r>
          </a:p>
          <a:p>
            <a:r>
              <a:rPr lang="en-US" b="1" dirty="0">
                <a:solidFill>
                  <a:schemeClr val="bg1"/>
                </a:solidFill>
              </a:rPr>
              <a:t>		Now you need to share the unique number along.</a:t>
            </a:r>
          </a:p>
        </p:txBody>
      </p:sp>
    </p:spTree>
    <p:extLst>
      <p:ext uri="{BB962C8B-B14F-4D97-AF65-F5344CB8AC3E}">
        <p14:creationId xmlns:p14="http://schemas.microsoft.com/office/powerpoint/2010/main" val="1131344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Encrypt and Protect Secrets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16976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Generally microservices authenticates using an API key / tokens (JWT, PASTEO)</a:t>
            </a:r>
          </a:p>
          <a:p>
            <a:r>
              <a:rPr lang="en-US" b="1" dirty="0">
                <a:solidFill>
                  <a:schemeClr val="bg1"/>
                </a:solidFill>
              </a:rPr>
              <a:t>Rule 1</a:t>
            </a:r>
          </a:p>
          <a:p>
            <a:r>
              <a:rPr lang="en-US" b="1" dirty="0">
                <a:solidFill>
                  <a:schemeClr val="bg1"/>
                </a:solidFill>
              </a:rPr>
              <a:t>	Don’t check key into even private source control. </a:t>
            </a:r>
          </a:p>
          <a:p>
            <a:r>
              <a:rPr lang="en-US" b="1" dirty="0">
                <a:solidFill>
                  <a:schemeClr val="bg1"/>
                </a:solidFill>
              </a:rPr>
              <a:t>	Encrypt secrets </a:t>
            </a:r>
          </a:p>
          <a:p>
            <a:r>
              <a:rPr lang="en-US" b="1" dirty="0">
                <a:solidFill>
                  <a:schemeClr val="bg1"/>
                </a:solidFill>
              </a:rPr>
              <a:t>	Store in </a:t>
            </a:r>
            <a:r>
              <a:rPr lang="en-US" b="1" dirty="0" err="1">
                <a:solidFill>
                  <a:schemeClr val="bg1"/>
                </a:solidFill>
              </a:rPr>
              <a:t>Hashicorp</a:t>
            </a:r>
            <a:r>
              <a:rPr lang="en-US" b="1" dirty="0">
                <a:solidFill>
                  <a:schemeClr val="bg1"/>
                </a:solidFill>
              </a:rPr>
              <a:t> Vault or Spring Vault or Amazon KMS</a:t>
            </a:r>
          </a:p>
          <a:p>
            <a:r>
              <a:rPr lang="en-US" b="1" dirty="0">
                <a:solidFill>
                  <a:schemeClr val="bg1"/>
                </a:solidFill>
              </a:rPr>
              <a:t>Amazon KMS</a:t>
            </a:r>
          </a:p>
          <a:p>
            <a:r>
              <a:rPr lang="en-US" b="1" dirty="0">
                <a:solidFill>
                  <a:schemeClr val="bg1"/>
                </a:solidFill>
              </a:rPr>
              <a:t>	You generate a master key using KMS</a:t>
            </a:r>
          </a:p>
          <a:p>
            <a:r>
              <a:rPr lang="en-US" b="1" dirty="0">
                <a:solidFill>
                  <a:schemeClr val="bg1"/>
                </a:solidFill>
              </a:rPr>
              <a:t>	You want to encrypt data, </a:t>
            </a:r>
          </a:p>
          <a:p>
            <a:r>
              <a:rPr lang="en-US" b="1" dirty="0">
                <a:solidFill>
                  <a:schemeClr val="bg1"/>
                </a:solidFill>
              </a:rPr>
              <a:t>	You ask AWS to generate a new data key for you. </a:t>
            </a:r>
          </a:p>
          <a:p>
            <a:r>
              <a:rPr lang="en-US" b="1" dirty="0">
                <a:solidFill>
                  <a:schemeClr val="bg1"/>
                </a:solidFill>
              </a:rPr>
              <a:t>	A data key is a unique encryption key AWS generates for each piece of data you need to encrypt.</a:t>
            </a:r>
          </a:p>
          <a:p>
            <a:r>
              <a:rPr lang="en-US" b="1" dirty="0">
                <a:solidFill>
                  <a:schemeClr val="bg1"/>
                </a:solidFill>
              </a:rPr>
              <a:t>	You then encrypt your data using the data key</a:t>
            </a:r>
          </a:p>
          <a:p>
            <a:r>
              <a:rPr lang="en-US" b="1" dirty="0">
                <a:solidFill>
                  <a:schemeClr val="bg1"/>
                </a:solidFill>
              </a:rPr>
              <a:t>	Amazon will then encrypt your data key using the master key</a:t>
            </a:r>
          </a:p>
          <a:p>
            <a:r>
              <a:rPr lang="en-US" b="1" dirty="0">
                <a:solidFill>
                  <a:schemeClr val="bg1"/>
                </a:solidFill>
              </a:rPr>
              <a:t>	You merge the encrypted data key with the encrypted data to create an encrypted message. </a:t>
            </a:r>
          </a:p>
          <a:p>
            <a:r>
              <a:rPr lang="en-US" b="1" dirty="0">
                <a:solidFill>
                  <a:schemeClr val="bg1"/>
                </a:solidFill>
              </a:rPr>
              <a:t>	The encrypted message is your final output, </a:t>
            </a:r>
          </a:p>
          <a:p>
            <a:r>
              <a:rPr lang="en-US" b="1" dirty="0">
                <a:solidFill>
                  <a:schemeClr val="bg1"/>
                </a:solidFill>
              </a:rPr>
              <a:t>	which is what you would store as a file or in a database.</a:t>
            </a:r>
          </a:p>
          <a:p>
            <a:r>
              <a:rPr lang="en-US" b="1" dirty="0">
                <a:solidFill>
                  <a:schemeClr val="bg1"/>
                </a:solidFill>
              </a:rPr>
              <a:t>Alternatively you can use Azure Key Vaults</a:t>
            </a:r>
          </a:p>
        </p:txBody>
      </p:sp>
    </p:spTree>
    <p:extLst>
      <p:ext uri="{BB962C8B-B14F-4D97-AF65-F5344CB8AC3E}">
        <p14:creationId xmlns:p14="http://schemas.microsoft.com/office/powerpoint/2010/main" val="118816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Verify Security with Delivery Pipelines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16976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Dependency and container scanning should be part of your source control monitoring system</a:t>
            </a:r>
          </a:p>
          <a:p>
            <a:r>
              <a:rPr lang="en-US" b="1" dirty="0">
                <a:solidFill>
                  <a:schemeClr val="bg1"/>
                </a:solidFill>
              </a:rPr>
              <a:t>Execute security tests when executing CI/CD.</a:t>
            </a:r>
          </a:p>
          <a:p>
            <a:r>
              <a:rPr lang="en-US" b="1" dirty="0">
                <a:solidFill>
                  <a:schemeClr val="bg1"/>
                </a:solidFill>
              </a:rPr>
              <a:t>	 security unit tests, </a:t>
            </a:r>
          </a:p>
          <a:p>
            <a:r>
              <a:rPr lang="en-US" b="1" dirty="0">
                <a:solidFill>
                  <a:schemeClr val="bg1"/>
                </a:solidFill>
              </a:rPr>
              <a:t>	 static analysis security testing (SAST), </a:t>
            </a:r>
          </a:p>
          <a:p>
            <a:r>
              <a:rPr lang="en-US" b="1" dirty="0">
                <a:solidFill>
                  <a:schemeClr val="bg1"/>
                </a:solidFill>
              </a:rPr>
              <a:t>	 dynamic analysis security testing (DAST).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130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Slow Down Attackers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16976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If someone tries to attack your APIs with hundreds of gigs of username/password combinations, </a:t>
            </a:r>
          </a:p>
          <a:p>
            <a:r>
              <a:rPr lang="en-US" b="1" dirty="0">
                <a:solidFill>
                  <a:schemeClr val="bg1"/>
                </a:solidFill>
              </a:rPr>
              <a:t>It could take a while for them to authenticate successfully.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Detect this attack and slow down your service, </a:t>
            </a:r>
          </a:p>
          <a:p>
            <a:r>
              <a:rPr lang="en-US" b="1" dirty="0">
                <a:solidFill>
                  <a:schemeClr val="bg1"/>
                </a:solidFill>
              </a:rPr>
              <a:t>	Most likely the attacker will go away. </a:t>
            </a:r>
          </a:p>
          <a:p>
            <a:r>
              <a:rPr lang="en-US" b="1" dirty="0">
                <a:solidFill>
                  <a:schemeClr val="bg1"/>
                </a:solidFill>
              </a:rPr>
              <a:t>	Simply not worth their time.</a:t>
            </a:r>
          </a:p>
          <a:p>
            <a:r>
              <a:rPr lang="en-US" b="1" dirty="0">
                <a:solidFill>
                  <a:schemeClr val="bg1"/>
                </a:solidFill>
              </a:rPr>
              <a:t>	You can implement rate-limiting (API rate limiting, email rate limiting 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)in your code </a:t>
            </a:r>
          </a:p>
          <a:p>
            <a:r>
              <a:rPr lang="en-US" b="1" dirty="0">
                <a:solidFill>
                  <a:schemeClr val="bg1"/>
                </a:solidFill>
              </a:rPr>
              <a:t>		(often with an open-source library) or </a:t>
            </a:r>
          </a:p>
          <a:p>
            <a:r>
              <a:rPr lang="en-US" b="1" dirty="0">
                <a:solidFill>
                  <a:schemeClr val="bg1"/>
                </a:solidFill>
              </a:rPr>
              <a:t>		your API Gateway or third party software.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806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Don’t Use Docker Rootless Mode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1697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31135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Time-Based 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16976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System is never fully secure—</a:t>
            </a:r>
          </a:p>
          <a:p>
            <a:r>
              <a:rPr lang="en-US" b="1" dirty="0">
                <a:solidFill>
                  <a:schemeClr val="bg1"/>
                </a:solidFill>
              </a:rPr>
              <a:t>Someone will break in. </a:t>
            </a:r>
          </a:p>
          <a:p>
            <a:r>
              <a:rPr lang="en-US" b="1" dirty="0">
                <a:solidFill>
                  <a:schemeClr val="bg1"/>
                </a:solidFill>
              </a:rPr>
              <a:t>Preventing intruders is only one part of securing a system; </a:t>
            </a:r>
          </a:p>
          <a:p>
            <a:r>
              <a:rPr lang="en-US" b="1" dirty="0">
                <a:solidFill>
                  <a:schemeClr val="bg1"/>
                </a:solidFill>
              </a:rPr>
              <a:t>Detection and reaction are essential, too.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Use multi-factor authentication to slow down intruders,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But also to help detect when someone with elevated privilege authenticates into a critical server </a:t>
            </a:r>
          </a:p>
          <a:p>
            <a:r>
              <a:rPr lang="en-US" b="1" dirty="0">
                <a:solidFill>
                  <a:schemeClr val="bg1"/>
                </a:solidFill>
              </a:rPr>
              <a:t>	Send an alert to your network administrator team whenever there’s a successful login.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 solutions like the above.</a:t>
            </a:r>
          </a:p>
          <a:p>
            <a:r>
              <a:rPr lang="en-US" b="1" dirty="0">
                <a:solidFill>
                  <a:schemeClr val="bg1"/>
                </a:solidFill>
              </a:rPr>
              <a:t>	Another e.g. </a:t>
            </a:r>
            <a:r>
              <a:rPr lang="en-US" b="1" dirty="0" err="1">
                <a:solidFill>
                  <a:schemeClr val="bg1"/>
                </a:solidFill>
              </a:rPr>
              <a:t>extemely</a:t>
            </a:r>
            <a:r>
              <a:rPr lang="en-US" b="1" dirty="0">
                <a:solidFill>
                  <a:schemeClr val="bg1"/>
                </a:solidFill>
              </a:rPr>
              <a:t> critical login can happen only from a single machine.</a:t>
            </a:r>
          </a:p>
        </p:txBody>
      </p:sp>
    </p:spTree>
    <p:extLst>
      <p:ext uri="{BB962C8B-B14F-4D97-AF65-F5344CB8AC3E}">
        <p14:creationId xmlns:p14="http://schemas.microsoft.com/office/powerpoint/2010/main" val="42286329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Scan Docker and Kubernetes Configuration for Vulnerabilities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59339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Prefer minimal base images</a:t>
            </a:r>
          </a:p>
          <a:p>
            <a:r>
              <a:rPr lang="en-US" b="1" dirty="0">
                <a:solidFill>
                  <a:schemeClr val="bg1"/>
                </a:solidFill>
              </a:rPr>
              <a:t>Use the USER directive to make sure the least privileged is used</a:t>
            </a:r>
          </a:p>
          <a:p>
            <a:r>
              <a:rPr lang="en-US" b="1" dirty="0">
                <a:solidFill>
                  <a:schemeClr val="bg1"/>
                </a:solidFill>
              </a:rPr>
              <a:t>Sign and verify images to mitigate attacks</a:t>
            </a:r>
          </a:p>
          <a:p>
            <a:r>
              <a:rPr lang="en-US" b="1" dirty="0">
                <a:solidFill>
                  <a:schemeClr val="bg1"/>
                </a:solidFill>
              </a:rPr>
              <a:t>Find, fix, and monitor for open-source vulnerabilities (</a:t>
            </a:r>
            <a:r>
              <a:rPr lang="en-US" b="1" dirty="0" err="1">
                <a:solidFill>
                  <a:schemeClr val="bg1"/>
                </a:solidFill>
              </a:rPr>
              <a:t>Snyk</a:t>
            </a:r>
            <a:r>
              <a:rPr lang="en-US" b="1" dirty="0">
                <a:solidFill>
                  <a:schemeClr val="bg1"/>
                </a:solidFill>
              </a:rPr>
              <a:t> offers a way to scan and monitor your Docker images too)</a:t>
            </a:r>
          </a:p>
          <a:p>
            <a:r>
              <a:rPr lang="en-US" b="1" dirty="0">
                <a:solidFill>
                  <a:schemeClr val="bg1"/>
                </a:solidFill>
              </a:rPr>
              <a:t>Don’t leak sensitive information to Docker images</a:t>
            </a:r>
          </a:p>
          <a:p>
            <a:r>
              <a:rPr lang="en-US" b="1" dirty="0">
                <a:solidFill>
                  <a:schemeClr val="bg1"/>
                </a:solidFill>
              </a:rPr>
              <a:t>Use fixed tags for immutability</a:t>
            </a:r>
          </a:p>
          <a:p>
            <a:r>
              <a:rPr lang="en-US" b="1" dirty="0">
                <a:solidFill>
                  <a:schemeClr val="bg1"/>
                </a:solidFill>
              </a:rPr>
              <a:t>Use COPY instead of ADD</a:t>
            </a:r>
          </a:p>
          <a:p>
            <a:r>
              <a:rPr lang="en-US" b="1" dirty="0">
                <a:solidFill>
                  <a:schemeClr val="bg1"/>
                </a:solidFill>
              </a:rPr>
              <a:t>Use metadata labels like maintainer and </a:t>
            </a:r>
            <a:r>
              <a:rPr lang="en-US" b="1" dirty="0" err="1">
                <a:solidFill>
                  <a:schemeClr val="bg1"/>
                </a:solidFill>
              </a:rPr>
              <a:t>securitytxt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Use multi-stage builds for small and secure images</a:t>
            </a:r>
          </a:p>
          <a:p>
            <a:r>
              <a:rPr lang="en-US" b="1" dirty="0">
                <a:solidFill>
                  <a:schemeClr val="bg1"/>
                </a:solidFill>
              </a:rPr>
              <a:t>Use a linter like </a:t>
            </a:r>
            <a:r>
              <a:rPr lang="en-US" b="1" dirty="0" err="1">
                <a:solidFill>
                  <a:schemeClr val="bg1"/>
                </a:solidFill>
              </a:rPr>
              <a:t>hadolint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33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Server Side Service Discovery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Kubernetes: Server side service discovery.</a:t>
            </a:r>
          </a:p>
          <a:p>
            <a:r>
              <a:rPr lang="en-US" b="1" dirty="0">
                <a:solidFill>
                  <a:schemeClr val="bg1"/>
                </a:solidFill>
              </a:rPr>
              <a:t>	Relatively less efficient</a:t>
            </a:r>
          </a:p>
          <a:p>
            <a:r>
              <a:rPr lang="en-US" b="1" dirty="0">
                <a:solidFill>
                  <a:schemeClr val="bg1"/>
                </a:solidFill>
              </a:rPr>
              <a:t>	But very reliable.</a:t>
            </a:r>
          </a:p>
          <a:p>
            <a:r>
              <a:rPr lang="en-US" b="1" dirty="0">
                <a:solidFill>
                  <a:schemeClr val="bg1"/>
                </a:solidFill>
              </a:rPr>
              <a:t>	When env. go down, the servers are always aware.	</a:t>
            </a:r>
          </a:p>
          <a:p>
            <a:r>
              <a:rPr lang="en-US" b="1" dirty="0">
                <a:solidFill>
                  <a:schemeClr val="bg1"/>
                </a:solidFill>
              </a:rPr>
              <a:t>	Client always gets the latest active service.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Both has it's own adv. and </a:t>
            </a:r>
            <a:r>
              <a:rPr lang="en-US" b="1" dirty="0" err="1">
                <a:solidFill>
                  <a:schemeClr val="bg1"/>
                </a:solidFill>
              </a:rPr>
              <a:t>disadv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80204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Know Your Cloud and Cluster 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16976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Use TLS Everywhere</a:t>
            </a:r>
          </a:p>
          <a:p>
            <a:r>
              <a:rPr lang="en-US" b="1" dirty="0">
                <a:solidFill>
                  <a:schemeClr val="bg1"/>
                </a:solidFill>
              </a:rPr>
              <a:t>Enable RBAC with Least Privilege, Disable ABAC, and use Audit Logging</a:t>
            </a:r>
          </a:p>
          <a:p>
            <a:r>
              <a:rPr lang="en-US" b="1" dirty="0">
                <a:solidFill>
                  <a:schemeClr val="bg1"/>
                </a:solidFill>
              </a:rPr>
              <a:t>Use a Third-Party Auth provider (like Google, GitHub - or Okta!)</a:t>
            </a:r>
          </a:p>
          <a:p>
            <a:r>
              <a:rPr lang="en-US" b="1" dirty="0">
                <a:solidFill>
                  <a:schemeClr val="bg1"/>
                </a:solidFill>
              </a:rPr>
              <a:t>Separate and Firewall your </a:t>
            </a:r>
            <a:r>
              <a:rPr lang="en-US" b="1" dirty="0" err="1">
                <a:solidFill>
                  <a:schemeClr val="bg1"/>
                </a:solidFill>
              </a:rPr>
              <a:t>etcd</a:t>
            </a:r>
            <a:r>
              <a:rPr lang="en-US" b="1" dirty="0">
                <a:solidFill>
                  <a:schemeClr val="bg1"/>
                </a:solidFill>
              </a:rPr>
              <a:t> Cluster</a:t>
            </a:r>
          </a:p>
          <a:p>
            <a:r>
              <a:rPr lang="en-US" b="1" dirty="0">
                <a:solidFill>
                  <a:schemeClr val="bg1"/>
                </a:solidFill>
              </a:rPr>
              <a:t>Rotate Encryption Keys</a:t>
            </a:r>
          </a:p>
          <a:p>
            <a:r>
              <a:rPr lang="en-US" b="1" dirty="0">
                <a:solidFill>
                  <a:schemeClr val="bg1"/>
                </a:solidFill>
              </a:rPr>
              <a:t>Use Linux Security Features and a restricted </a:t>
            </a:r>
            <a:r>
              <a:rPr lang="en-US" b="1" dirty="0" err="1">
                <a:solidFill>
                  <a:schemeClr val="bg1"/>
                </a:solidFill>
              </a:rPr>
              <a:t>PodSecurityPolicy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Statically </a:t>
            </a:r>
            <a:r>
              <a:rPr lang="en-US" b="1" dirty="0" err="1">
                <a:solidFill>
                  <a:schemeClr val="bg1"/>
                </a:solidFill>
              </a:rPr>
              <a:t>Analyse</a:t>
            </a:r>
            <a:r>
              <a:rPr lang="en-US" b="1" dirty="0">
                <a:solidFill>
                  <a:schemeClr val="bg1"/>
                </a:solidFill>
              </a:rPr>
              <a:t> YAML</a:t>
            </a:r>
          </a:p>
          <a:p>
            <a:r>
              <a:rPr lang="en-US" b="1" dirty="0">
                <a:solidFill>
                  <a:schemeClr val="bg1"/>
                </a:solidFill>
              </a:rPr>
              <a:t>Run Containers as a Non-Root User</a:t>
            </a:r>
          </a:p>
          <a:p>
            <a:r>
              <a:rPr lang="en-US" b="1" dirty="0">
                <a:solidFill>
                  <a:schemeClr val="bg1"/>
                </a:solidFill>
              </a:rPr>
              <a:t>Use Network Policies (to limit traffic between pods)</a:t>
            </a:r>
          </a:p>
          <a:p>
            <a:r>
              <a:rPr lang="en-US" b="1" dirty="0">
                <a:solidFill>
                  <a:schemeClr val="bg1"/>
                </a:solidFill>
              </a:rPr>
              <a:t>Scan Images and Run IDS (Intrusion Detection System)</a:t>
            </a:r>
          </a:p>
          <a:p>
            <a:r>
              <a:rPr lang="en-US" b="1" dirty="0">
                <a:solidFill>
                  <a:schemeClr val="bg1"/>
                </a:solidFill>
              </a:rPr>
              <a:t>Run a Service Mesh</a:t>
            </a:r>
          </a:p>
        </p:txBody>
      </p:sp>
    </p:spTree>
    <p:extLst>
      <p:ext uri="{BB962C8B-B14F-4D97-AF65-F5344CB8AC3E}">
        <p14:creationId xmlns:p14="http://schemas.microsoft.com/office/powerpoint/2010/main" val="2920852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JWT - lab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1697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Add details on </a:t>
            </a:r>
            <a:r>
              <a:rPr lang="en-US" b="1" dirty="0" err="1">
                <a:solidFill>
                  <a:schemeClr val="bg1"/>
                </a:solidFill>
              </a:rPr>
              <a:t>UserDetails</a:t>
            </a:r>
            <a:r>
              <a:rPr lang="en-US" b="1" dirty="0">
                <a:solidFill>
                  <a:schemeClr val="bg1"/>
                </a:solidFill>
              </a:rPr>
              <a:t> and </a:t>
            </a:r>
            <a:r>
              <a:rPr lang="en-US" b="1" dirty="0" err="1">
                <a:solidFill>
                  <a:schemeClr val="bg1"/>
                </a:solidFill>
              </a:rPr>
              <a:t>UserDetailsService</a:t>
            </a:r>
            <a:r>
              <a:rPr lang="en-US" b="1" dirty="0">
                <a:solidFill>
                  <a:schemeClr val="bg1"/>
                </a:solidFill>
              </a:rPr>
              <a:t> or some </a:t>
            </a:r>
            <a:r>
              <a:rPr lang="en-US" b="1">
                <a:solidFill>
                  <a:schemeClr val="bg1"/>
                </a:solidFill>
              </a:rPr>
              <a:t>thing similar.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420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JWT - lab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1697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training\day3\Security\JWT</a:t>
            </a:r>
            <a:r>
              <a:rPr lang="en-US" b="1">
                <a:solidFill>
                  <a:schemeClr val="bg1"/>
                </a:solidFill>
              </a:rPr>
              <a:t>\InstructionJWT.txt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7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Client Side Service Discovery - Eureka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Like a lookup service where </a:t>
            </a:r>
          </a:p>
          <a:p>
            <a:r>
              <a:rPr lang="en-US" b="1" dirty="0">
                <a:solidFill>
                  <a:schemeClr val="bg1"/>
                </a:solidFill>
              </a:rPr>
              <a:t>	microservices (clients) can register themselves </a:t>
            </a:r>
          </a:p>
          <a:p>
            <a:r>
              <a:rPr lang="en-US" b="1" dirty="0">
                <a:solidFill>
                  <a:schemeClr val="bg1"/>
                </a:solidFill>
              </a:rPr>
              <a:t>	discover other registered microservices.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When a client microservice registers with Eureka </a:t>
            </a:r>
          </a:p>
          <a:p>
            <a:r>
              <a:rPr lang="en-US" b="1" dirty="0">
                <a:solidFill>
                  <a:schemeClr val="bg1"/>
                </a:solidFill>
              </a:rPr>
              <a:t>	it provides metadata such as host, port, and health indicator </a:t>
            </a:r>
          </a:p>
          <a:p>
            <a:r>
              <a:rPr lang="en-US" b="1" dirty="0">
                <a:solidFill>
                  <a:schemeClr val="bg1"/>
                </a:solidFill>
              </a:rPr>
              <a:t>This allows other microservices to discover it. </a:t>
            </a:r>
          </a:p>
          <a:p>
            <a:r>
              <a:rPr lang="en-US" b="1" dirty="0">
                <a:solidFill>
                  <a:schemeClr val="bg1"/>
                </a:solidFill>
              </a:rPr>
              <a:t>The discovery server expects </a:t>
            </a:r>
          </a:p>
          <a:p>
            <a:r>
              <a:rPr lang="en-US" b="1" dirty="0">
                <a:solidFill>
                  <a:schemeClr val="bg1"/>
                </a:solidFill>
              </a:rPr>
              <a:t>	a regular heartbeat message from each microservice instance. </a:t>
            </a:r>
          </a:p>
          <a:p>
            <a:r>
              <a:rPr lang="en-US" b="1" dirty="0">
                <a:solidFill>
                  <a:schemeClr val="bg1"/>
                </a:solidFill>
              </a:rPr>
              <a:t>If an instance doesn't send heartbeat consistently, </a:t>
            </a:r>
          </a:p>
          <a:p>
            <a:r>
              <a:rPr lang="en-US" b="1" dirty="0">
                <a:solidFill>
                  <a:schemeClr val="bg1"/>
                </a:solidFill>
              </a:rPr>
              <a:t>	the discovery server will remove the instance from his registry.</a:t>
            </a:r>
          </a:p>
        </p:txBody>
      </p:sp>
    </p:spTree>
    <p:extLst>
      <p:ext uri="{BB962C8B-B14F-4D97-AF65-F5344CB8AC3E}">
        <p14:creationId xmlns:p14="http://schemas.microsoft.com/office/powerpoint/2010/main" val="363939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Advantages of Eureka Service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Disclaimer: Not in comparison with Server  side Service Discovery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Creates very stable ecosystem of Microservices collaborating among each other, </a:t>
            </a:r>
          </a:p>
          <a:p>
            <a:r>
              <a:rPr lang="en-US" b="1" dirty="0">
                <a:solidFill>
                  <a:schemeClr val="bg1"/>
                </a:solidFill>
              </a:rPr>
              <a:t>Clients doesn't need to maintain address of </a:t>
            </a:r>
            <a:r>
              <a:rPr lang="en-US" b="1">
                <a:solidFill>
                  <a:schemeClr val="bg1"/>
                </a:solidFill>
              </a:rPr>
              <a:t>other Microservices. 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Facilitate scale-out/scale-in</a:t>
            </a:r>
          </a:p>
          <a:p>
            <a:r>
              <a:rPr lang="en-US" b="1" dirty="0">
                <a:solidFill>
                  <a:schemeClr val="bg1"/>
                </a:solidFill>
              </a:rPr>
              <a:t>Does load balancing (</a:t>
            </a:r>
            <a:r>
              <a:rPr lang="en-US" b="1" dirty="0" err="1">
                <a:solidFill>
                  <a:schemeClr val="bg1"/>
                </a:solidFill>
              </a:rPr>
              <a:t>Kuberentes</a:t>
            </a:r>
            <a:r>
              <a:rPr lang="en-US" b="1" dirty="0">
                <a:solidFill>
                  <a:schemeClr val="bg1"/>
                </a:solidFill>
              </a:rPr>
              <a:t> is the master of this)..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Eureka 2.0 is a </a:t>
            </a:r>
          </a:p>
          <a:p>
            <a:r>
              <a:rPr lang="en-US" b="1" dirty="0">
                <a:solidFill>
                  <a:schemeClr val="bg1"/>
                </a:solidFill>
              </a:rPr>
              <a:t>	Service discovery framework </a:t>
            </a:r>
          </a:p>
          <a:p>
            <a:r>
              <a:rPr lang="en-US" b="1" dirty="0">
                <a:solidFill>
                  <a:schemeClr val="bg1"/>
                </a:solidFill>
              </a:rPr>
              <a:t>	Designed for cloud deployments. </a:t>
            </a:r>
          </a:p>
          <a:p>
            <a:r>
              <a:rPr lang="en-US" b="1" dirty="0">
                <a:solidFill>
                  <a:schemeClr val="bg1"/>
                </a:solidFill>
              </a:rPr>
              <a:t>	Evolution of the original 1.0 version, </a:t>
            </a:r>
          </a:p>
          <a:p>
            <a:r>
              <a:rPr lang="en-US" b="1" dirty="0">
                <a:solidFill>
                  <a:schemeClr val="bg1"/>
                </a:solidFill>
              </a:rPr>
              <a:t>	Aims to be much more scalable, </a:t>
            </a:r>
          </a:p>
          <a:p>
            <a:r>
              <a:rPr lang="en-US" b="1" dirty="0">
                <a:solidFill>
                  <a:schemeClr val="bg1"/>
                </a:solidFill>
              </a:rPr>
              <a:t>	Replace the pull based model with fine grain subscription model.</a:t>
            </a:r>
          </a:p>
        </p:txBody>
      </p:sp>
    </p:spTree>
    <p:extLst>
      <p:ext uri="{BB962C8B-B14F-4D97-AF65-F5344CB8AC3E}">
        <p14:creationId xmlns:p14="http://schemas.microsoft.com/office/powerpoint/2010/main" val="384624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Simple working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Multi-version Service Discovery using Spring Cloud Netflix Eureka ...">
            <a:extLst>
              <a:ext uri="{FF2B5EF4-FFF2-40B4-BE49-F238E27FC236}">
                <a16:creationId xmlns:a16="http://schemas.microsoft.com/office/drawing/2014/main" id="{CBE4DEC5-3F11-4EAA-BF53-899A254E3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1752600"/>
            <a:ext cx="87820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58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Figure 1. Eureka 2.0 Architecture">
            <a:extLst>
              <a:ext uri="{FF2B5EF4-FFF2-40B4-BE49-F238E27FC236}">
                <a16:creationId xmlns:a16="http://schemas.microsoft.com/office/drawing/2014/main" id="{85B98369-E3D9-4FB3-AC89-E36381DED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6" y="1371600"/>
            <a:ext cx="9590314" cy="450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639662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Eureka system </a:t>
            </a:r>
          </a:p>
          <a:p>
            <a:r>
              <a:rPr lang="en-US" b="1" dirty="0">
                <a:solidFill>
                  <a:schemeClr val="bg1"/>
                </a:solidFill>
              </a:rPr>
              <a:t>	consists of a write and read cluster. </a:t>
            </a:r>
          </a:p>
          <a:p>
            <a:r>
              <a:rPr lang="en-US" b="1" dirty="0">
                <a:solidFill>
                  <a:schemeClr val="bg1"/>
                </a:solidFill>
              </a:rPr>
              <a:t>The write cluster </a:t>
            </a:r>
          </a:p>
          <a:p>
            <a:r>
              <a:rPr lang="en-US" b="1" dirty="0">
                <a:solidFill>
                  <a:schemeClr val="bg1"/>
                </a:solidFill>
              </a:rPr>
              <a:t>	stateful subsystem, </a:t>
            </a:r>
          </a:p>
          <a:p>
            <a:r>
              <a:rPr lang="en-US" b="1" dirty="0">
                <a:solidFill>
                  <a:schemeClr val="bg1"/>
                </a:solidFill>
              </a:rPr>
              <a:t>	which handles client registrations </a:t>
            </a:r>
          </a:p>
          <a:p>
            <a:r>
              <a:rPr lang="en-US" b="1" dirty="0">
                <a:solidFill>
                  <a:schemeClr val="bg1"/>
                </a:solidFill>
              </a:rPr>
              <a:t>	maintains internal service registry. </a:t>
            </a:r>
          </a:p>
          <a:p>
            <a:r>
              <a:rPr lang="en-US" b="1" dirty="0">
                <a:solidFill>
                  <a:schemeClr val="bg1"/>
                </a:solidFill>
              </a:rPr>
              <a:t>The registry content </a:t>
            </a:r>
          </a:p>
          <a:p>
            <a:r>
              <a:rPr lang="en-US" b="1" dirty="0">
                <a:solidFill>
                  <a:schemeClr val="bg1"/>
                </a:solidFill>
              </a:rPr>
              <a:t>	replicated between all write server nodes in an eventually consistent manner. </a:t>
            </a:r>
          </a:p>
          <a:p>
            <a:r>
              <a:rPr lang="en-US" b="1" dirty="0">
                <a:solidFill>
                  <a:schemeClr val="bg1"/>
                </a:solidFill>
              </a:rPr>
              <a:t>The write cluster's registry content is read by the read cluster</a:t>
            </a:r>
          </a:p>
          <a:p>
            <a:r>
              <a:rPr lang="en-US" b="1" dirty="0">
                <a:solidFill>
                  <a:schemeClr val="bg1"/>
                </a:solidFill>
              </a:rPr>
              <a:t>	ultimately is used by the Eureka clients. </a:t>
            </a:r>
          </a:p>
          <a:p>
            <a:r>
              <a:rPr lang="en-US" b="1" dirty="0">
                <a:solidFill>
                  <a:schemeClr val="bg1"/>
                </a:solidFill>
              </a:rPr>
              <a:t>Read cluster </a:t>
            </a:r>
          </a:p>
          <a:p>
            <a:r>
              <a:rPr lang="en-US" b="1" dirty="0">
                <a:solidFill>
                  <a:schemeClr val="bg1"/>
                </a:solidFill>
              </a:rPr>
              <a:t>	is a cache layer, </a:t>
            </a:r>
          </a:p>
          <a:p>
            <a:r>
              <a:rPr lang="en-US" b="1" dirty="0">
                <a:solidFill>
                  <a:schemeClr val="bg1"/>
                </a:solidFill>
              </a:rPr>
              <a:t>	can be easily, and rapidly scaled out/in </a:t>
            </a:r>
          </a:p>
          <a:p>
            <a:r>
              <a:rPr lang="en-US" b="1" dirty="0">
                <a:solidFill>
                  <a:schemeClr val="bg1"/>
                </a:solidFill>
              </a:rPr>
              <a:t>The write cluster </a:t>
            </a:r>
          </a:p>
          <a:p>
            <a:r>
              <a:rPr lang="en-US" b="1" dirty="0">
                <a:solidFill>
                  <a:schemeClr val="bg1"/>
                </a:solidFill>
              </a:rPr>
              <a:t>	should be pre-scaled with a capacity enough to handle the peek/busy hour traffic. </a:t>
            </a:r>
          </a:p>
          <a:p>
            <a:r>
              <a:rPr lang="en-US" b="1" dirty="0">
                <a:solidFill>
                  <a:schemeClr val="bg1"/>
                </a:solidFill>
              </a:rPr>
              <a:t>	Scale out requires re-balancing (eventually balanced)</a:t>
            </a:r>
          </a:p>
          <a:p>
            <a:r>
              <a:rPr lang="en-US" b="1" dirty="0">
                <a:solidFill>
                  <a:schemeClr val="bg1"/>
                </a:solidFill>
              </a:rPr>
              <a:t>	Scale down will force terminated clients to re-register</a:t>
            </a:r>
          </a:p>
        </p:txBody>
      </p:sp>
    </p:spTree>
    <p:extLst>
      <p:ext uri="{BB962C8B-B14F-4D97-AF65-F5344CB8AC3E}">
        <p14:creationId xmlns:p14="http://schemas.microsoft.com/office/powerpoint/2010/main" val="3187117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29301</TotalTime>
  <Words>2805</Words>
  <Application>Microsoft Office PowerPoint</Application>
  <PresentationFormat>Widescreen</PresentationFormat>
  <Paragraphs>412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 Day 3 - Agenda</vt:lpstr>
      <vt:lpstr>Service Discovery</vt:lpstr>
      <vt:lpstr>Service Discovery</vt:lpstr>
      <vt:lpstr>Server Side Service Discovery</vt:lpstr>
      <vt:lpstr>Client Side Service Discovery - Eureka</vt:lpstr>
      <vt:lpstr>Advantages of Eureka Service</vt:lpstr>
      <vt:lpstr>Simple working model</vt:lpstr>
      <vt:lpstr>Architecture</vt:lpstr>
      <vt:lpstr>Architecture</vt:lpstr>
      <vt:lpstr>Client Registration</vt:lpstr>
      <vt:lpstr>Client Registration</vt:lpstr>
      <vt:lpstr>Client Update and removal</vt:lpstr>
      <vt:lpstr>Service Discovery</vt:lpstr>
      <vt:lpstr>Testing Microservices</vt:lpstr>
      <vt:lpstr>Testing Challenges</vt:lpstr>
      <vt:lpstr>Agile Testing Quadrants</vt:lpstr>
      <vt:lpstr>Testing Strategy</vt:lpstr>
      <vt:lpstr>Test Doubles</vt:lpstr>
      <vt:lpstr>Junit 5</vt:lpstr>
      <vt:lpstr>Junit 5</vt:lpstr>
      <vt:lpstr>Maven Setup</vt:lpstr>
      <vt:lpstr>Junit 5 methods</vt:lpstr>
      <vt:lpstr>Junit 5 methods cntd.</vt:lpstr>
      <vt:lpstr>Implement an Integration Test</vt:lpstr>
      <vt:lpstr>API Gateway – Spring Cloud API Gateway</vt:lpstr>
      <vt:lpstr>Advantages of API Gateway</vt:lpstr>
      <vt:lpstr>Zuul - lab</vt:lpstr>
      <vt:lpstr>Security</vt:lpstr>
      <vt:lpstr>Be secure by Design</vt:lpstr>
      <vt:lpstr>Be secure by Design</vt:lpstr>
      <vt:lpstr>Scan Dependencies</vt:lpstr>
      <vt:lpstr>Use HTTPS Everywhere</vt:lpstr>
      <vt:lpstr>Use Access and Identity Tokens</vt:lpstr>
      <vt:lpstr>Encrypt and Protect Secrets</vt:lpstr>
      <vt:lpstr>Verify Security with Delivery Pipelines</vt:lpstr>
      <vt:lpstr>Slow Down Attackers</vt:lpstr>
      <vt:lpstr>Don’t Use Docker Rootless Mode</vt:lpstr>
      <vt:lpstr>Use Time-Based Security</vt:lpstr>
      <vt:lpstr>Scan Docker and Kubernetes Configuration for Vulnerabilities</vt:lpstr>
      <vt:lpstr>Know Your Cloud and Cluster Security</vt:lpstr>
      <vt:lpstr>JWT - lab</vt:lpstr>
      <vt:lpstr>JWT -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1126</cp:revision>
  <dcterms:created xsi:type="dcterms:W3CDTF">2019-09-14T09:29:44Z</dcterms:created>
  <dcterms:modified xsi:type="dcterms:W3CDTF">2021-03-01T06:43:50Z</dcterms:modified>
</cp:coreProperties>
</file>