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413" r:id="rId2"/>
    <p:sldId id="414" r:id="rId3"/>
    <p:sldId id="415" r:id="rId4"/>
    <p:sldId id="423" r:id="rId5"/>
    <p:sldId id="426" r:id="rId6"/>
    <p:sldId id="427" r:id="rId7"/>
    <p:sldId id="428" r:id="rId8"/>
    <p:sldId id="424" r:id="rId9"/>
    <p:sldId id="419" r:id="rId10"/>
    <p:sldId id="453" r:id="rId11"/>
    <p:sldId id="420" r:id="rId12"/>
    <p:sldId id="425" r:id="rId13"/>
    <p:sldId id="421" r:id="rId14"/>
    <p:sldId id="422" r:id="rId15"/>
    <p:sldId id="430" r:id="rId16"/>
    <p:sldId id="452" r:id="rId17"/>
    <p:sldId id="454" r:id="rId18"/>
    <p:sldId id="455" r:id="rId19"/>
    <p:sldId id="431" r:id="rId20"/>
    <p:sldId id="450" r:id="rId21"/>
    <p:sldId id="451" r:id="rId22"/>
    <p:sldId id="432" r:id="rId23"/>
    <p:sldId id="433" r:id="rId24"/>
    <p:sldId id="434" r:id="rId25"/>
    <p:sldId id="457" r:id="rId26"/>
    <p:sldId id="456" r:id="rId27"/>
    <p:sldId id="435" r:id="rId28"/>
    <p:sldId id="436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9EDC"/>
    <a:srgbClr val="20E3E8"/>
    <a:srgbClr val="A288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7550" autoAdjust="0"/>
  </p:normalViewPr>
  <p:slideViewPr>
    <p:cSldViewPr snapToGrid="0">
      <p:cViewPr varScale="1">
        <p:scale>
          <a:sx n="59" d="100"/>
          <a:sy n="59" d="100"/>
        </p:scale>
        <p:origin x="96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5A6252-5F50-4106-9C23-9E03A675631E}" type="datetimeFigureOut">
              <a:rPr lang="en-IN" smtClean="0"/>
              <a:t>04-05-2020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3CEC36-385F-48D4-8D43-C67229F8A2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001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3CEC36-385F-48D4-8D43-C67229F8A2A2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80950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41025-0C1A-4933-A168-91163B268C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8E4D26-0AA9-4E47-B365-B9251792E4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4E8642-775C-4F9E-8C23-38C029396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04-05-2020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53B178-C399-48C7-B7B5-CD4247D13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8DC8B9-CF53-4D3A-958C-A249D52A4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5019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5726F-DC6D-45CD-8CB5-D81D0A050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59C0BF-257B-4DBB-9F6D-B577C12DE3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5B08E7-6330-4E2B-82FD-F530AF654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04-05-2020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5518EB-5D70-4B37-87F2-698F9ADCB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021CB-5DD8-4E62-B34B-73839F43F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3387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8F1D7F-97B8-4491-9AA4-9B4709B615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C47F3B-382F-4F44-9736-862392DE67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849B58-8EF9-4383-83F4-CB6A72EC9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04-05-2020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A3D439-1731-4A0C-874A-D13F2425F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21BE33-D2A8-440A-A7AC-4887A1F88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250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512F5-6A0F-40EE-A125-E36F4DF39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DC1730-C4E5-4658-B785-3D38DC87FC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3BF39A-BA2F-47B7-905F-3547A2B65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04-05-2020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289269-367C-48D4-BBD5-3F7D4DD51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C824D3-C384-47A7-8AD1-75BCC6F30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5892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F68C5-AD9F-4D92-9DA7-752F642A5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B4A4B4-3291-4308-B079-5C23998F68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21D0A4-EC75-477B-886E-F86728CA8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04-05-2020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890F42-5332-45EC-BCAD-F99DAF1C0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1D73E0-9F23-4DDC-A0C4-24DCFAF21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1289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F48A3-9712-435C-BAEB-D0379E03E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BE5A1D-90E4-4052-9E1A-95AA0E75B1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0E9F20-75C6-4543-8097-D079AAC097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33522C-4E1B-4978-A859-25B293EA7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04-05-2020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AB75C5-4A2A-4FA5-9BD1-58348E63E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81C483-47F6-47EB-82E5-A7DA33A61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8392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4B0EF-1D7C-40A2-B8BC-023BB6913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21737B-2D8A-4C5D-A42D-15DC39CCFF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39977F-9CC1-48E2-A4D9-5B46BAB2D1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8E5B86-0B84-42EE-8101-BC4A5454E8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75B7C7-C422-450A-B4ED-10A9CBC42F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7DD02D-8B70-4242-9B57-888AECC62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04-05-2020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5B3AF0-CDA4-4164-90A2-9653082DC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B656B4-ADF9-453A-A7EA-EDEB1A350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6545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A8281-1BF7-4A93-B38C-98BED8E7F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FC184A-FE27-4EC3-B0E1-6B5A5B004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04-05-2020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106C4F-BD78-4053-A4E2-871E4E1C8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0C3562-EE81-4E48-9DA3-8B2CA348B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2289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86D2C6-AE68-401D-BF3A-0D31D866A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04-05-2020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CEB83A-268F-493B-9EF6-FD5732D52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E4C66E-4913-4D4C-A9B0-5C6313914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5197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2B4AE-B4A8-4C37-8A07-62D6C44AE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1E944-D65F-4E58-9DAA-EB7D053032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2BF934-A65D-4A8F-B468-F52E112FD2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C9A3DD-DEC3-45A9-83AD-36AEBBAD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04-05-2020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41465D-33A5-4228-BB46-3B4ED4A4A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B4E48B-41EE-4527-AE2F-75C890FFD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1179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400C4-460E-4939-9525-2E5E88D25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9C94FF-381E-4CBF-BCED-83E7168B0F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26D803-719E-475B-AFBA-D21A90F271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8DD2C7-3996-4398-84F3-E19464252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04-05-2020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848094-E0B2-49A0-8D03-C23DD5ADF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43F51C-7DE0-4189-800E-DC8548932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1500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657ACF-CD0B-4903-B9DF-7F21923ED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D3D794-F0F4-47F5-9EF3-7EA56A2E2C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5715A0-4199-4F11-8F41-C792FA363C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86692B-153F-4DFE-BFBD-A2AE2C7443B6}" type="datetimeFigureOut">
              <a:rPr lang="en-IN" smtClean="0"/>
              <a:t>04-05-2020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6383E1-190B-4037-A804-BBC0AA3413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BE99B1-7459-4F52-8796-5A3A1BDE5A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3019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xml/xml_soap.asp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 Day 1 - Agenda</a:t>
            </a:r>
            <a:endParaRPr lang="en-IN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801459"/>
            <a:ext cx="105156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Dependency Injection and Inversion of Control</a:t>
            </a:r>
          </a:p>
          <a:p>
            <a:r>
              <a:rPr lang="en-US" b="1" dirty="0">
                <a:solidFill>
                  <a:schemeClr val="bg1"/>
                </a:solidFill>
              </a:rPr>
              <a:t>Microservices introduction</a:t>
            </a:r>
          </a:p>
          <a:p>
            <a:r>
              <a:rPr lang="en-US" b="1" dirty="0">
                <a:solidFill>
                  <a:schemeClr val="bg1"/>
                </a:solidFill>
              </a:rPr>
              <a:t>	Monolith Adv. And Dis adv.</a:t>
            </a:r>
          </a:p>
          <a:p>
            <a:r>
              <a:rPr lang="en-US" b="1" dirty="0">
                <a:solidFill>
                  <a:schemeClr val="bg1"/>
                </a:solidFill>
              </a:rPr>
              <a:t>	Defining characteristics of Microservices</a:t>
            </a:r>
          </a:p>
          <a:p>
            <a:r>
              <a:rPr lang="en-US" b="1" dirty="0">
                <a:solidFill>
                  <a:schemeClr val="bg1"/>
                </a:solidFill>
              </a:rPr>
              <a:t>	SOAP and REST</a:t>
            </a:r>
          </a:p>
          <a:p>
            <a:r>
              <a:rPr lang="en-US" b="1" dirty="0">
                <a:solidFill>
                  <a:schemeClr val="bg1"/>
                </a:solidFill>
              </a:rPr>
              <a:t>Spring Boot</a:t>
            </a:r>
          </a:p>
          <a:p>
            <a:r>
              <a:rPr lang="en-US" b="1" dirty="0">
                <a:solidFill>
                  <a:schemeClr val="bg1"/>
                </a:solidFill>
              </a:rPr>
              <a:t>	Why do you need Spring Boot</a:t>
            </a:r>
          </a:p>
          <a:p>
            <a:r>
              <a:rPr lang="en-US" b="1" dirty="0">
                <a:solidFill>
                  <a:schemeClr val="bg1"/>
                </a:solidFill>
              </a:rPr>
              <a:t>	Dev. Env. Setup</a:t>
            </a:r>
          </a:p>
          <a:p>
            <a:r>
              <a:rPr lang="en-US" b="1" dirty="0">
                <a:solidFill>
                  <a:schemeClr val="bg1"/>
                </a:solidFill>
              </a:rPr>
              <a:t>	Maven Introduction</a:t>
            </a:r>
          </a:p>
          <a:p>
            <a:r>
              <a:rPr lang="en-US" b="1" dirty="0">
                <a:solidFill>
                  <a:schemeClr val="bg1"/>
                </a:solidFill>
              </a:rPr>
              <a:t>	My first Spring Boot project</a:t>
            </a:r>
          </a:p>
          <a:p>
            <a:r>
              <a:rPr lang="en-US" b="1" dirty="0">
                <a:solidFill>
                  <a:schemeClr val="bg1"/>
                </a:solidFill>
              </a:rPr>
              <a:t>	My first </a:t>
            </a:r>
            <a:r>
              <a:rPr lang="en-US" b="1" dirty="0" err="1">
                <a:solidFill>
                  <a:schemeClr val="bg1"/>
                </a:solidFill>
              </a:rPr>
              <a:t>RestController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HTTP basics</a:t>
            </a:r>
          </a:p>
          <a:p>
            <a:r>
              <a:rPr lang="en-US" b="1" dirty="0">
                <a:solidFill>
                  <a:schemeClr val="bg1"/>
                </a:solidFill>
              </a:rPr>
              <a:t>Postman basics</a:t>
            </a:r>
          </a:p>
        </p:txBody>
      </p:sp>
    </p:spTree>
    <p:extLst>
      <p:ext uri="{BB962C8B-B14F-4D97-AF65-F5344CB8AC3E}">
        <p14:creationId xmlns:p14="http://schemas.microsoft.com/office/powerpoint/2010/main" val="2561105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 Microservices – Formal Definition</a:t>
            </a:r>
            <a:endParaRPr lang="en-IN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“Microservice architectural style is </a:t>
            </a:r>
          </a:p>
          <a:p>
            <a:r>
              <a:rPr lang="en-US" b="1" dirty="0">
                <a:solidFill>
                  <a:schemeClr val="bg1"/>
                </a:solidFill>
              </a:rPr>
              <a:t>	an approach to developing a single application </a:t>
            </a:r>
          </a:p>
          <a:p>
            <a:r>
              <a:rPr lang="en-US" b="1" dirty="0">
                <a:solidFill>
                  <a:schemeClr val="bg1"/>
                </a:solidFill>
              </a:rPr>
              <a:t>	as a suite of small services, </a:t>
            </a:r>
          </a:p>
          <a:p>
            <a:r>
              <a:rPr lang="en-US" b="1" dirty="0">
                <a:solidFill>
                  <a:schemeClr val="bg1"/>
                </a:solidFill>
              </a:rPr>
              <a:t>	each running in its own process and </a:t>
            </a:r>
          </a:p>
          <a:p>
            <a:r>
              <a:rPr lang="en-US" b="1" dirty="0">
                <a:solidFill>
                  <a:schemeClr val="bg1"/>
                </a:solidFill>
              </a:rPr>
              <a:t>	communicating with lightweight mechanisms, </a:t>
            </a:r>
          </a:p>
          <a:p>
            <a:r>
              <a:rPr lang="en-US" b="1" dirty="0">
                <a:solidFill>
                  <a:schemeClr val="bg1"/>
                </a:solidFill>
              </a:rPr>
              <a:t>	often an HTTP resource API. </a:t>
            </a:r>
          </a:p>
          <a:p>
            <a:r>
              <a:rPr lang="en-US" b="1" dirty="0">
                <a:solidFill>
                  <a:schemeClr val="bg1"/>
                </a:solidFill>
              </a:rPr>
              <a:t>These services are </a:t>
            </a:r>
          </a:p>
          <a:p>
            <a:r>
              <a:rPr lang="en-US" b="1" dirty="0">
                <a:solidFill>
                  <a:schemeClr val="bg1"/>
                </a:solidFill>
              </a:rPr>
              <a:t>	built around business capabilities and </a:t>
            </a:r>
          </a:p>
          <a:p>
            <a:r>
              <a:rPr lang="en-US" b="1" dirty="0">
                <a:solidFill>
                  <a:schemeClr val="bg1"/>
                </a:solidFill>
              </a:rPr>
              <a:t>	independently deployable by fully automated deployment machinery. </a:t>
            </a:r>
          </a:p>
          <a:p>
            <a:r>
              <a:rPr lang="en-US" b="1" dirty="0">
                <a:solidFill>
                  <a:schemeClr val="bg1"/>
                </a:solidFill>
              </a:rPr>
              <a:t>There is a </a:t>
            </a:r>
          </a:p>
          <a:p>
            <a:r>
              <a:rPr lang="en-US" b="1" dirty="0">
                <a:solidFill>
                  <a:schemeClr val="bg1"/>
                </a:solidFill>
              </a:rPr>
              <a:t>	bare minimum of centralized management of these services, </a:t>
            </a:r>
          </a:p>
          <a:p>
            <a:r>
              <a:rPr lang="en-US" b="1" dirty="0">
                <a:solidFill>
                  <a:schemeClr val="bg1"/>
                </a:solidFill>
              </a:rPr>
              <a:t>	which may be written in different programming languages and </a:t>
            </a:r>
          </a:p>
          <a:p>
            <a:r>
              <a:rPr lang="en-US" b="1" dirty="0">
                <a:solidFill>
                  <a:schemeClr val="bg1"/>
                </a:solidFill>
              </a:rPr>
              <a:t>	use different data storage technologies.”</a:t>
            </a:r>
          </a:p>
          <a:p>
            <a:r>
              <a:rPr lang="en-US" b="1" dirty="0">
                <a:solidFill>
                  <a:schemeClr val="bg1"/>
                </a:solidFill>
              </a:rPr>
              <a:t>					</a:t>
            </a:r>
          </a:p>
          <a:p>
            <a:r>
              <a:rPr lang="en-US" b="1" dirty="0">
                <a:solidFill>
                  <a:schemeClr val="bg1"/>
                </a:solidFill>
              </a:rPr>
              <a:t>						-  James Lewis and Martin Fowler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81906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Characteristics of Microservices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Each service </a:t>
            </a:r>
          </a:p>
          <a:p>
            <a:r>
              <a:rPr lang="en-US" b="1" dirty="0">
                <a:solidFill>
                  <a:schemeClr val="bg1"/>
                </a:solidFill>
              </a:rPr>
              <a:t>	is a light-weight, </a:t>
            </a:r>
          </a:p>
          <a:p>
            <a:r>
              <a:rPr lang="en-US" b="1" dirty="0">
                <a:solidFill>
                  <a:schemeClr val="bg1"/>
                </a:solidFill>
              </a:rPr>
              <a:t>	independent, and </a:t>
            </a:r>
          </a:p>
          <a:p>
            <a:r>
              <a:rPr lang="en-US" b="1" dirty="0">
                <a:solidFill>
                  <a:schemeClr val="bg1"/>
                </a:solidFill>
              </a:rPr>
              <a:t>	loosely-coupled business unit.</a:t>
            </a:r>
          </a:p>
          <a:p>
            <a:r>
              <a:rPr lang="en-US" b="1" dirty="0">
                <a:solidFill>
                  <a:schemeClr val="bg1"/>
                </a:solidFill>
              </a:rPr>
              <a:t>Each service has </a:t>
            </a:r>
          </a:p>
          <a:p>
            <a:r>
              <a:rPr lang="en-US" b="1" dirty="0">
                <a:solidFill>
                  <a:schemeClr val="bg1"/>
                </a:solidFill>
              </a:rPr>
              <a:t>	its own codebase, </a:t>
            </a:r>
          </a:p>
          <a:p>
            <a:r>
              <a:rPr lang="en-US" b="1" dirty="0">
                <a:solidFill>
                  <a:schemeClr val="bg1"/>
                </a:solidFill>
              </a:rPr>
              <a:t>	managed and developed by a small team (mostly in an agile environment).</a:t>
            </a:r>
          </a:p>
          <a:p>
            <a:r>
              <a:rPr lang="en-US" b="1" dirty="0">
                <a:solidFill>
                  <a:schemeClr val="bg1"/>
                </a:solidFill>
              </a:rPr>
              <a:t>Each service is </a:t>
            </a:r>
          </a:p>
          <a:p>
            <a:r>
              <a:rPr lang="en-US" b="1" dirty="0">
                <a:solidFill>
                  <a:schemeClr val="bg1"/>
                </a:solidFill>
              </a:rPr>
              <a:t>	responsible for a single part of the functionality (business capability), </a:t>
            </a:r>
          </a:p>
          <a:p>
            <a:r>
              <a:rPr lang="en-US" b="1" dirty="0">
                <a:solidFill>
                  <a:schemeClr val="bg1"/>
                </a:solidFill>
              </a:rPr>
              <a:t>	and does it well.</a:t>
            </a:r>
          </a:p>
          <a:p>
            <a:r>
              <a:rPr lang="en-US" b="1" dirty="0">
                <a:solidFill>
                  <a:schemeClr val="bg1"/>
                </a:solidFill>
              </a:rPr>
              <a:t>Each service can </a:t>
            </a:r>
          </a:p>
          <a:p>
            <a:r>
              <a:rPr lang="en-US" b="1" dirty="0">
                <a:solidFill>
                  <a:schemeClr val="bg1"/>
                </a:solidFill>
              </a:rPr>
              <a:t>	pick the best technology stack for its use cases.</a:t>
            </a:r>
          </a:p>
          <a:p>
            <a:r>
              <a:rPr lang="en-US" b="1" dirty="0">
                <a:solidFill>
                  <a:schemeClr val="bg1"/>
                </a:solidFill>
              </a:rPr>
              <a:t>Each service has </a:t>
            </a:r>
          </a:p>
          <a:p>
            <a:r>
              <a:rPr lang="en-US" b="1" dirty="0">
                <a:solidFill>
                  <a:schemeClr val="bg1"/>
                </a:solidFill>
              </a:rPr>
              <a:t>	its own DevOps plan (test, release, deploy, scale, integrate, and maintain independently).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32176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Characteristics of Microservices </a:t>
            </a:r>
            <a:r>
              <a:rPr lang="en-US" dirty="0" err="1">
                <a:solidFill>
                  <a:schemeClr val="bg1"/>
                </a:solidFill>
                <a:latin typeface="+mn-lt"/>
              </a:rPr>
              <a:t>cntd</a:t>
            </a:r>
            <a:r>
              <a:rPr lang="en-US" dirty="0">
                <a:solidFill>
                  <a:schemeClr val="bg1"/>
                </a:solidFill>
                <a:latin typeface="+mn-lt"/>
              </a:rPr>
              <a:t>…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Each service is </a:t>
            </a:r>
          </a:p>
          <a:p>
            <a:r>
              <a:rPr lang="en-US" b="1" dirty="0">
                <a:solidFill>
                  <a:schemeClr val="bg1"/>
                </a:solidFill>
              </a:rPr>
              <a:t>	deployed in a self-contained environment.</a:t>
            </a:r>
          </a:p>
          <a:p>
            <a:r>
              <a:rPr lang="en-US" b="1" dirty="0">
                <a:solidFill>
                  <a:schemeClr val="bg1"/>
                </a:solidFill>
              </a:rPr>
              <a:t>Services communicate with </a:t>
            </a:r>
          </a:p>
          <a:p>
            <a:r>
              <a:rPr lang="en-US" b="1" dirty="0">
                <a:solidFill>
                  <a:schemeClr val="bg1"/>
                </a:solidFill>
              </a:rPr>
              <a:t>	each other by using well-defined APIs (smart endpoints) and </a:t>
            </a:r>
          </a:p>
          <a:p>
            <a:r>
              <a:rPr lang="en-US" b="1" dirty="0">
                <a:solidFill>
                  <a:schemeClr val="bg1"/>
                </a:solidFill>
              </a:rPr>
              <a:t>	simple protocols like REST over HTTP (dumb pipes).</a:t>
            </a:r>
          </a:p>
          <a:p>
            <a:r>
              <a:rPr lang="en-US" b="1" dirty="0">
                <a:solidFill>
                  <a:schemeClr val="bg1"/>
                </a:solidFill>
              </a:rPr>
              <a:t>Each service is </a:t>
            </a:r>
          </a:p>
          <a:p>
            <a:r>
              <a:rPr lang="en-US" b="1" dirty="0">
                <a:solidFill>
                  <a:schemeClr val="bg1"/>
                </a:solidFill>
              </a:rPr>
              <a:t>	responsible for persisting its own data and </a:t>
            </a:r>
          </a:p>
          <a:p>
            <a:r>
              <a:rPr lang="en-US" b="1" dirty="0">
                <a:solidFill>
                  <a:schemeClr val="bg1"/>
                </a:solidFill>
              </a:rPr>
              <a:t>	keeping external state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20100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 Adv. Of Microservices</a:t>
            </a:r>
            <a:endParaRPr lang="en-IN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Independent scaling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Independent releases and deployments 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Independent development 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Independent monitoring and management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Graceful degradation 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Decentralized governance 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Highly maintainable and testable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Loosely coupled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Owned by a small agile team</a:t>
            </a:r>
          </a:p>
        </p:txBody>
      </p:sp>
    </p:spTree>
    <p:extLst>
      <p:ext uri="{BB962C8B-B14F-4D97-AF65-F5344CB8AC3E}">
        <p14:creationId xmlns:p14="http://schemas.microsoft.com/office/powerpoint/2010/main" val="40571610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 Operational concerns of Microservices</a:t>
            </a:r>
            <a:endParaRPr lang="en-IN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Service replication 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Service registration and discovery 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Service monitoring and logging 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Resiliency or Automatic fail over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DevOps 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API gateway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34406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 Monolithic Application</a:t>
            </a:r>
            <a:endParaRPr lang="en-IN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81744" y="1812345"/>
            <a:ext cx="10515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What is a Monolithic application.</a:t>
            </a:r>
          </a:p>
          <a:p>
            <a:r>
              <a:rPr lang="en-US" b="1" dirty="0">
                <a:solidFill>
                  <a:schemeClr val="bg1"/>
                </a:solidFill>
              </a:rPr>
              <a:t>	You still have excellent design</a:t>
            </a:r>
          </a:p>
          <a:p>
            <a:r>
              <a:rPr lang="en-US" b="1" dirty="0">
                <a:solidFill>
                  <a:schemeClr val="bg1"/>
                </a:solidFill>
              </a:rPr>
              <a:t>	Good abstraction</a:t>
            </a:r>
          </a:p>
          <a:p>
            <a:r>
              <a:rPr lang="en-US" b="1" dirty="0">
                <a:solidFill>
                  <a:schemeClr val="bg1"/>
                </a:solidFill>
              </a:rPr>
              <a:t>	Lot of great concepts implemented.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E-commerce application </a:t>
            </a:r>
          </a:p>
          <a:p>
            <a:r>
              <a:rPr lang="en-US" b="1" dirty="0">
                <a:solidFill>
                  <a:schemeClr val="bg1"/>
                </a:solidFill>
              </a:rPr>
              <a:t>	Done in Monolithic style</a:t>
            </a:r>
          </a:p>
          <a:p>
            <a:r>
              <a:rPr lang="en-US" b="1" dirty="0">
                <a:solidFill>
                  <a:schemeClr val="bg1"/>
                </a:solidFill>
              </a:rPr>
              <a:t>	Done in Microservices style</a:t>
            </a:r>
          </a:p>
          <a:p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42656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 Advantages Monolithic Application</a:t>
            </a:r>
            <a:endParaRPr lang="en-IN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81744" y="1812345"/>
            <a:ext cx="105156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• Simple to develop - IDEs and other developer tools are focused on building a single application. 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• Easy to make radical changes to the application - change the code and the database schema, build and deploy.</a:t>
            </a:r>
          </a:p>
          <a:p>
            <a:r>
              <a:rPr lang="en-US" b="1" dirty="0">
                <a:solidFill>
                  <a:schemeClr val="bg1"/>
                </a:solidFill>
              </a:rPr>
              <a:t> </a:t>
            </a:r>
          </a:p>
          <a:p>
            <a:r>
              <a:rPr lang="en-US" b="1" dirty="0">
                <a:solidFill>
                  <a:schemeClr val="bg1"/>
                </a:solidFill>
              </a:rPr>
              <a:t>• Straight forward to test - the developers wrote end-to-end tests that simply launched the application, </a:t>
            </a:r>
          </a:p>
          <a:p>
            <a:r>
              <a:rPr lang="en-US" b="1" dirty="0">
                <a:solidFill>
                  <a:schemeClr val="bg1"/>
                </a:solidFill>
              </a:rPr>
              <a:t>	invoked the REST API and tested the UI with Selenium. 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• Straight forward to deploy - all a developer had to do was copy the WAR file to a server that had Tomcat installed. 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• Easy to scale - FTGO ran multiple instances of the application behind a load balancer. </a:t>
            </a:r>
          </a:p>
          <a:p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35374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 Dis Advantages Monolithic Application</a:t>
            </a:r>
            <a:endParaRPr lang="en-IN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170088"/>
            <a:ext cx="105156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Normal Monolith's can't scale.</a:t>
            </a:r>
          </a:p>
          <a:p>
            <a:pPr lvl="1"/>
            <a:r>
              <a:rPr lang="en-US" b="1" dirty="0">
                <a:solidFill>
                  <a:schemeClr val="bg1"/>
                </a:solidFill>
              </a:rPr>
              <a:t>Small modules can't independently scale</a:t>
            </a:r>
          </a:p>
          <a:p>
            <a:pPr lvl="1"/>
            <a:r>
              <a:rPr lang="en-US" b="1" dirty="0">
                <a:solidFill>
                  <a:schemeClr val="bg1"/>
                </a:solidFill>
              </a:rPr>
              <a:t>Generally not designed to scale.</a:t>
            </a:r>
          </a:p>
          <a:p>
            <a:pPr lvl="1"/>
            <a:r>
              <a:rPr lang="en-US" b="1" dirty="0">
                <a:solidFill>
                  <a:schemeClr val="bg1"/>
                </a:solidFill>
              </a:rPr>
              <a:t>Designing to scale is very complex</a:t>
            </a:r>
          </a:p>
          <a:p>
            <a:r>
              <a:rPr lang="en-US" b="1" dirty="0">
                <a:solidFill>
                  <a:schemeClr val="bg1"/>
                </a:solidFill>
              </a:rPr>
              <a:t>Can't independently deploy small services</a:t>
            </a:r>
          </a:p>
          <a:p>
            <a:r>
              <a:rPr lang="en-US" b="1" dirty="0">
                <a:solidFill>
                  <a:schemeClr val="bg1"/>
                </a:solidFill>
              </a:rPr>
              <a:t>CI/CD is extremely complicated</a:t>
            </a:r>
          </a:p>
          <a:p>
            <a:r>
              <a:rPr lang="en-US" b="1" dirty="0">
                <a:solidFill>
                  <a:schemeClr val="bg1"/>
                </a:solidFill>
              </a:rPr>
              <a:t>Testing cost is very high</a:t>
            </a:r>
          </a:p>
          <a:p>
            <a:r>
              <a:rPr lang="en-US" b="1" dirty="0">
                <a:solidFill>
                  <a:schemeClr val="bg1"/>
                </a:solidFill>
              </a:rPr>
              <a:t>More black box testing.</a:t>
            </a:r>
          </a:p>
          <a:p>
            <a:r>
              <a:rPr lang="en-US" b="1" dirty="0">
                <a:solidFill>
                  <a:schemeClr val="bg1"/>
                </a:solidFill>
              </a:rPr>
              <a:t>Quality of test can be compromised </a:t>
            </a:r>
            <a:r>
              <a:rPr lang="en-US" b="1" dirty="0" err="1">
                <a:solidFill>
                  <a:schemeClr val="bg1"/>
                </a:solidFill>
              </a:rPr>
              <a:t>inspite</a:t>
            </a:r>
            <a:r>
              <a:rPr lang="en-US" b="1" dirty="0">
                <a:solidFill>
                  <a:schemeClr val="bg1"/>
                </a:solidFill>
              </a:rPr>
              <a:t> of huge investment.</a:t>
            </a:r>
          </a:p>
          <a:p>
            <a:r>
              <a:rPr lang="en-US" b="1" dirty="0">
                <a:solidFill>
                  <a:schemeClr val="bg1"/>
                </a:solidFill>
              </a:rPr>
              <a:t>huge code, complex logic</a:t>
            </a:r>
          </a:p>
          <a:p>
            <a:r>
              <a:rPr lang="en-US" b="1" dirty="0">
                <a:solidFill>
                  <a:schemeClr val="bg1"/>
                </a:solidFill>
              </a:rPr>
              <a:t>Security: </a:t>
            </a:r>
          </a:p>
          <a:p>
            <a:r>
              <a:rPr lang="en-US" b="1" dirty="0">
                <a:solidFill>
                  <a:schemeClr val="bg1"/>
                </a:solidFill>
              </a:rPr>
              <a:t>	No way to identify the user via webservices </a:t>
            </a:r>
          </a:p>
          <a:p>
            <a:r>
              <a:rPr lang="en-US" b="1" dirty="0">
                <a:solidFill>
                  <a:schemeClr val="bg1"/>
                </a:solidFill>
              </a:rPr>
              <a:t>	 (no clear consensus on a strong authentication scheme). </a:t>
            </a:r>
          </a:p>
          <a:p>
            <a:r>
              <a:rPr lang="en-US" b="1" dirty="0">
                <a:solidFill>
                  <a:schemeClr val="bg1"/>
                </a:solidFill>
              </a:rPr>
              <a:t>	Difficult to implement security specific to a small part.</a:t>
            </a:r>
          </a:p>
          <a:p>
            <a:r>
              <a:rPr lang="en-US" b="1" dirty="0">
                <a:solidFill>
                  <a:schemeClr val="bg1"/>
                </a:solidFill>
              </a:rPr>
              <a:t>	e.g. banking application sending unencrypted data containing user credentials</a:t>
            </a:r>
          </a:p>
        </p:txBody>
      </p:sp>
    </p:spTree>
    <p:extLst>
      <p:ext uri="{BB962C8B-B14F-4D97-AF65-F5344CB8AC3E}">
        <p14:creationId xmlns:p14="http://schemas.microsoft.com/office/powerpoint/2010/main" val="28481645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 Dis Advantages Monolithic Application</a:t>
            </a:r>
            <a:endParaRPr lang="en-IN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81744" y="1812345"/>
            <a:ext cx="10515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Response time: </a:t>
            </a:r>
          </a:p>
          <a:p>
            <a:r>
              <a:rPr lang="en-US" b="1" dirty="0">
                <a:solidFill>
                  <a:schemeClr val="bg1"/>
                </a:solidFill>
              </a:rPr>
              <a:t>	high processing time taken by the service. </a:t>
            </a:r>
          </a:p>
          <a:p>
            <a:r>
              <a:rPr lang="en-US" b="1" dirty="0">
                <a:solidFill>
                  <a:schemeClr val="bg1"/>
                </a:solidFill>
              </a:rPr>
              <a:t>	complex huge code reduces performance</a:t>
            </a:r>
          </a:p>
          <a:p>
            <a:r>
              <a:rPr lang="en-US" b="1" dirty="0">
                <a:solidFill>
                  <a:schemeClr val="bg1"/>
                </a:solidFill>
              </a:rPr>
              <a:t>	Frequent downtime: </a:t>
            </a:r>
          </a:p>
          <a:p>
            <a:r>
              <a:rPr lang="en-US" b="1" dirty="0">
                <a:solidFill>
                  <a:schemeClr val="bg1"/>
                </a:solidFill>
              </a:rPr>
              <a:t>		Web services part of monolith ecosystem, </a:t>
            </a:r>
          </a:p>
          <a:p>
            <a:r>
              <a:rPr lang="en-US" b="1" dirty="0">
                <a:solidFill>
                  <a:schemeClr val="bg1"/>
                </a:solidFill>
              </a:rPr>
              <a:t>		Very difficult to ZDU</a:t>
            </a:r>
          </a:p>
          <a:p>
            <a:r>
              <a:rPr lang="en-US" b="1" dirty="0">
                <a:solidFill>
                  <a:schemeClr val="bg1"/>
                </a:solidFill>
              </a:rPr>
              <a:t>		Generally upgrade has </a:t>
            </a:r>
            <a:r>
              <a:rPr lang="en-US" b="1" dirty="0" err="1">
                <a:solidFill>
                  <a:schemeClr val="bg1"/>
                </a:solidFill>
              </a:rPr>
              <a:t>noticable</a:t>
            </a:r>
            <a:r>
              <a:rPr lang="en-US" b="1" dirty="0">
                <a:solidFill>
                  <a:schemeClr val="bg1"/>
                </a:solidFill>
              </a:rPr>
              <a:t> downtime </a:t>
            </a:r>
          </a:p>
          <a:p>
            <a:r>
              <a:rPr lang="en-US" b="1" dirty="0">
                <a:solidFill>
                  <a:schemeClr val="bg1"/>
                </a:solidFill>
              </a:rPr>
              <a:t>		Any B2B external dependency would complicate further</a:t>
            </a:r>
          </a:p>
          <a:p>
            <a:r>
              <a:rPr lang="en-US" b="1" dirty="0">
                <a:solidFill>
                  <a:schemeClr val="bg1"/>
                </a:solidFill>
              </a:rPr>
              <a:t>				</a:t>
            </a:r>
          </a:p>
          <a:p>
            <a:r>
              <a:rPr lang="en-US" b="1" dirty="0">
                <a:solidFill>
                  <a:schemeClr val="bg1"/>
                </a:solidFill>
              </a:rPr>
              <a:t>Technology adoption: </a:t>
            </a:r>
          </a:p>
          <a:p>
            <a:r>
              <a:rPr lang="en-US" b="1" dirty="0">
                <a:solidFill>
                  <a:schemeClr val="bg1"/>
                </a:solidFill>
              </a:rPr>
              <a:t>	Require the whole application to be upgraded, tested, and deployed, </a:t>
            </a:r>
          </a:p>
          <a:p>
            <a:r>
              <a:rPr lang="en-US" b="1" dirty="0">
                <a:solidFill>
                  <a:schemeClr val="bg1"/>
                </a:solidFill>
              </a:rPr>
              <a:t>	Interdependent code base </a:t>
            </a:r>
          </a:p>
        </p:txBody>
      </p:sp>
    </p:spTree>
    <p:extLst>
      <p:ext uri="{BB962C8B-B14F-4D97-AF65-F5344CB8AC3E}">
        <p14:creationId xmlns:p14="http://schemas.microsoft.com/office/powerpoint/2010/main" val="14856872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 Microservices Vs Monolithic Architecture</a:t>
            </a:r>
            <a:endParaRPr lang="en-IN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812345"/>
            <a:ext cx="105156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Microservices: </a:t>
            </a:r>
          </a:p>
          <a:p>
            <a:r>
              <a:rPr lang="en-US" b="1" dirty="0">
                <a:solidFill>
                  <a:schemeClr val="bg1"/>
                </a:solidFill>
              </a:rPr>
              <a:t>	Every unit of the entire application should be the smallest, </a:t>
            </a:r>
          </a:p>
          <a:p>
            <a:r>
              <a:rPr lang="en-US" b="1" dirty="0">
                <a:solidFill>
                  <a:schemeClr val="bg1"/>
                </a:solidFill>
              </a:rPr>
              <a:t>	it should be able to deliver one specific business goal.</a:t>
            </a:r>
          </a:p>
          <a:p>
            <a:r>
              <a:rPr lang="en-US" b="1" dirty="0">
                <a:solidFill>
                  <a:schemeClr val="bg1"/>
                </a:solidFill>
              </a:rPr>
              <a:t>	A single code base for all business goals</a:t>
            </a:r>
          </a:p>
          <a:p>
            <a:r>
              <a:rPr lang="en-US" b="1" dirty="0">
                <a:solidFill>
                  <a:schemeClr val="bg1"/>
                </a:solidFill>
              </a:rPr>
              <a:t>	Service Startup is relatively quick</a:t>
            </a:r>
          </a:p>
          <a:p>
            <a:r>
              <a:rPr lang="en-US" b="1" dirty="0">
                <a:solidFill>
                  <a:schemeClr val="bg1"/>
                </a:solidFill>
              </a:rPr>
              <a:t>	Fault isolation is easy. </a:t>
            </a:r>
          </a:p>
          <a:p>
            <a:r>
              <a:rPr lang="en-US" b="1" dirty="0">
                <a:solidFill>
                  <a:schemeClr val="bg1"/>
                </a:solidFill>
              </a:rPr>
              <a:t>	Even if one service goes down, other can continue to function.	</a:t>
            </a:r>
          </a:p>
          <a:p>
            <a:r>
              <a:rPr lang="en-US" b="1" dirty="0">
                <a:solidFill>
                  <a:schemeClr val="bg1"/>
                </a:solidFill>
              </a:rPr>
              <a:t>	Loosely coupled so that changes made in one does not affect the other.</a:t>
            </a:r>
          </a:p>
          <a:p>
            <a:r>
              <a:rPr lang="en-US" b="1" dirty="0">
                <a:solidFill>
                  <a:schemeClr val="bg1"/>
                </a:solidFill>
              </a:rPr>
              <a:t>	Can deploy more resources to services that are generating higher ROI or more frequently used.</a:t>
            </a:r>
          </a:p>
          <a:p>
            <a:r>
              <a:rPr lang="en-US" b="1" dirty="0">
                <a:solidFill>
                  <a:schemeClr val="bg1"/>
                </a:solidFill>
              </a:rPr>
              <a:t>	Always remains consistent and continuously available.</a:t>
            </a:r>
          </a:p>
          <a:p>
            <a:r>
              <a:rPr lang="en-US" b="1" dirty="0">
                <a:solidFill>
                  <a:schemeClr val="bg1"/>
                </a:solidFill>
              </a:rPr>
              <a:t>Monolithic:</a:t>
            </a:r>
          </a:p>
          <a:p>
            <a:r>
              <a:rPr lang="en-US" b="1" dirty="0">
                <a:solidFill>
                  <a:schemeClr val="bg1"/>
                </a:solidFill>
              </a:rPr>
              <a:t>	Fixing solution the application needs to re-built, re-tested and also re-deployed.</a:t>
            </a:r>
          </a:p>
          <a:p>
            <a:r>
              <a:rPr lang="en-US" b="1" dirty="0">
                <a:solidFill>
                  <a:schemeClr val="bg1"/>
                </a:solidFill>
              </a:rPr>
              <a:t>	Tightly coupled. </a:t>
            </a:r>
          </a:p>
          <a:p>
            <a:r>
              <a:rPr lang="en-US" b="1" dirty="0">
                <a:solidFill>
                  <a:schemeClr val="bg1"/>
                </a:solidFill>
              </a:rPr>
              <a:t>	Application scaling is challenging as well as wasteful.</a:t>
            </a:r>
          </a:p>
        </p:txBody>
      </p:sp>
    </p:spTree>
    <p:extLst>
      <p:ext uri="{BB962C8B-B14F-4D97-AF65-F5344CB8AC3E}">
        <p14:creationId xmlns:p14="http://schemas.microsoft.com/office/powerpoint/2010/main" val="3139783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 Relationship?</a:t>
            </a:r>
            <a:endParaRPr lang="en-IN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Few relationship images</a:t>
            </a:r>
          </a:p>
          <a:p>
            <a:r>
              <a:rPr lang="en-US" dirty="0">
                <a:solidFill>
                  <a:schemeClr val="bg1"/>
                </a:solidFill>
              </a:rPr>
              <a:t>	</a:t>
            </a:r>
          </a:p>
        </p:txBody>
      </p:sp>
      <p:pic>
        <p:nvPicPr>
          <p:cNvPr id="1026" name="Picture 2" descr="smiling man and woman">
            <a:extLst>
              <a:ext uri="{FF2B5EF4-FFF2-40B4-BE49-F238E27FC236}">
                <a16:creationId xmlns:a16="http://schemas.microsoft.com/office/drawing/2014/main" id="{F5796774-913B-4D75-BB3B-4BE35FDE1E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665" y="1779687"/>
            <a:ext cx="4122964" cy="4767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elective focus photography of couple hugging">
            <a:extLst>
              <a:ext uri="{FF2B5EF4-FFF2-40B4-BE49-F238E27FC236}">
                <a16:creationId xmlns:a16="http://schemas.microsoft.com/office/drawing/2014/main" id="{0E8CB4A8-9340-47F5-853C-B1DA912B9F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8771" y="1779686"/>
            <a:ext cx="4572000" cy="4767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98132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 Microservices Vs Monolithic Architecture</a:t>
            </a:r>
            <a:endParaRPr lang="en-IN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812345"/>
            <a:ext cx="105156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Microservices: </a:t>
            </a:r>
          </a:p>
          <a:p>
            <a:r>
              <a:rPr lang="en-US" b="1" dirty="0">
                <a:solidFill>
                  <a:schemeClr val="bg1"/>
                </a:solidFill>
              </a:rPr>
              <a:t>	Development tools get overburdened as the process needs to start from the scratch.</a:t>
            </a:r>
          </a:p>
          <a:p>
            <a:r>
              <a:rPr lang="en-US" b="1" dirty="0">
                <a:solidFill>
                  <a:schemeClr val="bg1"/>
                </a:solidFill>
              </a:rPr>
              <a:t>	Data is federated.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Can adopt a data model (filesystem) best suited for its needs.</a:t>
            </a:r>
          </a:p>
          <a:p>
            <a:r>
              <a:rPr lang="en-US" b="1" dirty="0">
                <a:solidFill>
                  <a:schemeClr val="bg1"/>
                </a:solidFill>
              </a:rPr>
              <a:t>Small Focused Teams</a:t>
            </a:r>
          </a:p>
          <a:p>
            <a:r>
              <a:rPr lang="en-US" b="1" dirty="0">
                <a:solidFill>
                  <a:schemeClr val="bg1"/>
                </a:solidFill>
              </a:rPr>
              <a:t>Parallel and faster development</a:t>
            </a:r>
          </a:p>
          <a:p>
            <a:r>
              <a:rPr lang="en-US" b="1" dirty="0">
                <a:solidFill>
                  <a:schemeClr val="bg1"/>
                </a:solidFill>
              </a:rPr>
              <a:t>Change in the data model of one Microservice does not affect other Microservices.</a:t>
            </a:r>
          </a:p>
          <a:p>
            <a:r>
              <a:rPr lang="en-US" b="1" dirty="0">
                <a:solidFill>
                  <a:schemeClr val="bg1"/>
                </a:solidFill>
              </a:rPr>
              <a:t>Interacts with other microservices by using well-defined interfaces</a:t>
            </a:r>
          </a:p>
          <a:p>
            <a:r>
              <a:rPr lang="en-US" b="1" dirty="0">
                <a:solidFill>
                  <a:schemeClr val="bg1"/>
                </a:solidFill>
              </a:rPr>
              <a:t>No cross-dependencies between code bases</a:t>
            </a:r>
          </a:p>
          <a:p>
            <a:r>
              <a:rPr lang="en-US" b="1" dirty="0">
                <a:solidFill>
                  <a:schemeClr val="bg1"/>
                </a:solidFill>
              </a:rPr>
              <a:t>Can use different technologies for different Microservices.</a:t>
            </a:r>
          </a:p>
        </p:txBody>
      </p:sp>
    </p:spTree>
    <p:extLst>
      <p:ext uri="{BB962C8B-B14F-4D97-AF65-F5344CB8AC3E}">
        <p14:creationId xmlns:p14="http://schemas.microsoft.com/office/powerpoint/2010/main" val="26972332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Microservice Challenges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812345"/>
            <a:ext cx="105156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Dependency: Will have to rely and communicate with each other, </a:t>
            </a:r>
          </a:p>
          <a:p>
            <a:r>
              <a:rPr lang="en-US" b="1" dirty="0">
                <a:solidFill>
                  <a:schemeClr val="bg1"/>
                </a:solidFill>
              </a:rPr>
              <a:t>More services to monitor</a:t>
            </a:r>
          </a:p>
          <a:p>
            <a:r>
              <a:rPr lang="en-US" b="1" dirty="0">
                <a:solidFill>
                  <a:schemeClr val="bg1"/>
                </a:solidFill>
              </a:rPr>
              <a:t>Maintain microservices developed in different technologies.</a:t>
            </a:r>
          </a:p>
          <a:p>
            <a:r>
              <a:rPr lang="en-US" b="1" dirty="0">
                <a:solidFill>
                  <a:schemeClr val="bg1"/>
                </a:solidFill>
              </a:rPr>
              <a:t>A wide array of skilled professionals may be required</a:t>
            </a:r>
          </a:p>
          <a:p>
            <a:r>
              <a:rPr lang="en-US" b="1" dirty="0">
                <a:solidFill>
                  <a:schemeClr val="bg1"/>
                </a:solidFill>
              </a:rPr>
              <a:t>As it is a distributed system, it is an inherently complex model.</a:t>
            </a:r>
          </a:p>
          <a:p>
            <a:r>
              <a:rPr lang="en-US" b="1" dirty="0">
                <a:solidFill>
                  <a:schemeClr val="bg1"/>
                </a:solidFill>
              </a:rPr>
              <a:t>Different services will have its separate mechanism, </a:t>
            </a:r>
          </a:p>
          <a:p>
            <a:r>
              <a:rPr lang="en-US" b="1" dirty="0">
                <a:solidFill>
                  <a:schemeClr val="bg1"/>
                </a:solidFill>
              </a:rPr>
              <a:t>	Can result in large amount of memory for an unstructured data.</a:t>
            </a:r>
          </a:p>
          <a:p>
            <a:r>
              <a:rPr lang="en-US" b="1" dirty="0">
                <a:solidFill>
                  <a:schemeClr val="bg1"/>
                </a:solidFill>
              </a:rPr>
              <a:t>Effective management and teamwork required to prevent cascading issues</a:t>
            </a:r>
          </a:p>
          <a:p>
            <a:r>
              <a:rPr lang="en-US" b="1" dirty="0">
                <a:solidFill>
                  <a:schemeClr val="bg1"/>
                </a:solidFill>
              </a:rPr>
              <a:t>Reproducing a problem will be a difficult task when it's gone in one version, and comes back in the latest version.</a:t>
            </a:r>
          </a:p>
          <a:p>
            <a:r>
              <a:rPr lang="en-US" b="1" dirty="0">
                <a:solidFill>
                  <a:schemeClr val="bg1"/>
                </a:solidFill>
              </a:rPr>
              <a:t>Managing deployment dependency complexities could be challenging.</a:t>
            </a:r>
          </a:p>
          <a:p>
            <a:r>
              <a:rPr lang="en-US" b="1" dirty="0">
                <a:solidFill>
                  <a:schemeClr val="bg1"/>
                </a:solidFill>
              </a:rPr>
              <a:t>Microservice architecture brings plenty of operations overhead.</a:t>
            </a:r>
          </a:p>
          <a:p>
            <a:r>
              <a:rPr lang="en-US" b="1" dirty="0">
                <a:solidFill>
                  <a:schemeClr val="bg1"/>
                </a:solidFill>
              </a:rPr>
              <a:t>It is difficult to manage application when new services are added to the system</a:t>
            </a:r>
          </a:p>
          <a:p>
            <a:r>
              <a:rPr lang="en-US" b="1" dirty="0">
                <a:solidFill>
                  <a:schemeClr val="bg1"/>
                </a:solidFill>
              </a:rPr>
              <a:t>Microservice is costly, as you need to maintain different server space for different business tasks.</a:t>
            </a:r>
          </a:p>
          <a:p>
            <a:r>
              <a:rPr lang="en-US" b="1" dirty="0">
                <a:solidFill>
                  <a:schemeClr val="bg1"/>
                </a:solidFill>
              </a:rPr>
              <a:t>Common or less maintained microservices can fall into no man’s land and complicate latter.</a:t>
            </a:r>
          </a:p>
        </p:txBody>
      </p:sp>
    </p:spTree>
    <p:extLst>
      <p:ext uri="{BB962C8B-B14F-4D97-AF65-F5344CB8AC3E}">
        <p14:creationId xmlns:p14="http://schemas.microsoft.com/office/powerpoint/2010/main" val="5629853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 Microservices Challenges</a:t>
            </a:r>
            <a:endParaRPr lang="en-IN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Intra service requests</a:t>
            </a:r>
          </a:p>
          <a:p>
            <a:r>
              <a:rPr lang="en-US" b="1" dirty="0">
                <a:solidFill>
                  <a:schemeClr val="bg1"/>
                </a:solidFill>
              </a:rPr>
              <a:t>Service discovery.</a:t>
            </a:r>
          </a:p>
          <a:p>
            <a:r>
              <a:rPr lang="en-US" b="1" dirty="0">
                <a:solidFill>
                  <a:schemeClr val="bg1"/>
                </a:solidFill>
              </a:rPr>
              <a:t>Network latency</a:t>
            </a:r>
          </a:p>
          <a:p>
            <a:r>
              <a:rPr lang="en-US" b="1" dirty="0">
                <a:solidFill>
                  <a:schemeClr val="bg1"/>
                </a:solidFill>
              </a:rPr>
              <a:t>Congestion</a:t>
            </a:r>
          </a:p>
          <a:p>
            <a:r>
              <a:rPr lang="en-US" b="1" dirty="0">
                <a:solidFill>
                  <a:schemeClr val="bg1"/>
                </a:solidFill>
              </a:rPr>
              <a:t>Logical or scaling failure</a:t>
            </a:r>
          </a:p>
          <a:p>
            <a:r>
              <a:rPr lang="en-US" b="1" dirty="0">
                <a:solidFill>
                  <a:schemeClr val="bg1"/>
                </a:solidFill>
              </a:rPr>
              <a:t>Cascading failure (one service failure getting cascaded)</a:t>
            </a:r>
          </a:p>
          <a:p>
            <a:r>
              <a:rPr lang="en-US" b="1" dirty="0">
                <a:solidFill>
                  <a:schemeClr val="bg1"/>
                </a:solidFill>
              </a:rPr>
              <a:t>Log consolidation</a:t>
            </a:r>
          </a:p>
          <a:p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30035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 10 Commandments of Microservices</a:t>
            </a:r>
            <a:endParaRPr lang="en-IN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834116"/>
            <a:ext cx="10515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1. Clean Separation of Stateless and Stateful Services</a:t>
            </a:r>
          </a:p>
          <a:p>
            <a:r>
              <a:rPr lang="en-US" b="1" dirty="0">
                <a:solidFill>
                  <a:schemeClr val="bg1"/>
                </a:solidFill>
              </a:rPr>
              <a:t>2. Do Not Share Libraries or SDKs</a:t>
            </a:r>
          </a:p>
          <a:p>
            <a:r>
              <a:rPr lang="en-US" b="1" dirty="0">
                <a:solidFill>
                  <a:schemeClr val="bg1"/>
                </a:solidFill>
              </a:rPr>
              <a:t>3. Avoid Host Affinity</a:t>
            </a:r>
          </a:p>
          <a:p>
            <a:r>
              <a:rPr lang="en-US" b="1" dirty="0">
                <a:solidFill>
                  <a:schemeClr val="bg1"/>
                </a:solidFill>
              </a:rPr>
              <a:t>4. Focus on Services with One Task in Mind</a:t>
            </a:r>
          </a:p>
          <a:p>
            <a:r>
              <a:rPr lang="en-US" b="1" dirty="0">
                <a:solidFill>
                  <a:schemeClr val="bg1"/>
                </a:solidFill>
              </a:rPr>
              <a:t>5. Use a Lightweight Messaging Protocol for Communication</a:t>
            </a:r>
          </a:p>
          <a:p>
            <a:r>
              <a:rPr lang="en-US" b="1" dirty="0">
                <a:solidFill>
                  <a:schemeClr val="bg1"/>
                </a:solidFill>
              </a:rPr>
              <a:t>6. Design a Well-Defined Entry Point and Exit Point</a:t>
            </a:r>
          </a:p>
          <a:p>
            <a:r>
              <a:rPr lang="en-US" b="1" dirty="0">
                <a:solidFill>
                  <a:schemeClr val="bg1"/>
                </a:solidFill>
              </a:rPr>
              <a:t>7. Implement a Self-Registration and Discovery Mechanism</a:t>
            </a:r>
          </a:p>
          <a:p>
            <a:r>
              <a:rPr lang="en-US" b="1" dirty="0">
                <a:solidFill>
                  <a:schemeClr val="bg1"/>
                </a:solidFill>
              </a:rPr>
              <a:t>8. Explicitly Check for Rules and Constraints</a:t>
            </a:r>
          </a:p>
          <a:p>
            <a:r>
              <a:rPr lang="en-US" b="1" dirty="0">
                <a:solidFill>
                  <a:schemeClr val="bg1"/>
                </a:solidFill>
              </a:rPr>
              <a:t>9. Prefer Polyglot Over Single Stack</a:t>
            </a:r>
          </a:p>
          <a:p>
            <a:r>
              <a:rPr lang="en-US" b="1" dirty="0">
                <a:solidFill>
                  <a:schemeClr val="bg1"/>
                </a:solidFill>
              </a:rPr>
              <a:t>10. Maintain Independent Revisions and Build Environments</a:t>
            </a:r>
          </a:p>
        </p:txBody>
      </p:sp>
    </p:spTree>
    <p:extLst>
      <p:ext uri="{BB962C8B-B14F-4D97-AF65-F5344CB8AC3E}">
        <p14:creationId xmlns:p14="http://schemas.microsoft.com/office/powerpoint/2010/main" val="7415151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What is cloud?</a:t>
            </a:r>
            <a:endParaRPr lang="en-IN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1026" name="Picture 2" descr="Where Are The Hardware And Software Borderline In Cloud Computing ...">
            <a:extLst>
              <a:ext uri="{FF2B5EF4-FFF2-40B4-BE49-F238E27FC236}">
                <a16:creationId xmlns:a16="http://schemas.microsoft.com/office/drawing/2014/main" id="{D309CB28-0A6F-46A7-B398-DC6DB2F77B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2057" y="1371599"/>
            <a:ext cx="6760029" cy="4778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46818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Cloud means?</a:t>
            </a:r>
            <a:endParaRPr lang="en-IN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Generally 2 meaning</a:t>
            </a:r>
          </a:p>
          <a:p>
            <a:r>
              <a:rPr lang="en-US" b="1" dirty="0">
                <a:solidFill>
                  <a:schemeClr val="bg1"/>
                </a:solidFill>
              </a:rPr>
              <a:t>	Most common </a:t>
            </a:r>
          </a:p>
          <a:p>
            <a:r>
              <a:rPr lang="en-US" b="1" dirty="0">
                <a:solidFill>
                  <a:schemeClr val="bg1"/>
                </a:solidFill>
              </a:rPr>
              <a:t>		Running workloads remotely over the internet in a commercial provider’s data center</a:t>
            </a:r>
          </a:p>
          <a:p>
            <a:r>
              <a:rPr lang="en-US" b="1" dirty="0">
                <a:solidFill>
                  <a:schemeClr val="bg1"/>
                </a:solidFill>
              </a:rPr>
              <a:t>		Also known as the “public cloud” model. Popular public cloud offerings</a:t>
            </a:r>
          </a:p>
          <a:p>
            <a:r>
              <a:rPr lang="en-US" b="1" dirty="0">
                <a:solidFill>
                  <a:schemeClr val="bg1"/>
                </a:solidFill>
              </a:rPr>
              <a:t>			Amazon Web Services (AWS),</a:t>
            </a:r>
          </a:p>
          <a:p>
            <a:r>
              <a:rPr lang="en-US" b="1" dirty="0">
                <a:solidFill>
                  <a:schemeClr val="bg1"/>
                </a:solidFill>
              </a:rPr>
              <a:t>			Salesforce’s CRM system, </a:t>
            </a:r>
          </a:p>
          <a:p>
            <a:r>
              <a:rPr lang="en-US" b="1" dirty="0">
                <a:solidFill>
                  <a:schemeClr val="bg1"/>
                </a:solidFill>
              </a:rPr>
              <a:t>			Microsoft Azure—all </a:t>
            </a:r>
          </a:p>
          <a:p>
            <a:r>
              <a:rPr lang="en-US" b="1" dirty="0">
                <a:solidFill>
                  <a:schemeClr val="bg1"/>
                </a:solidFill>
              </a:rPr>
              <a:t>			Google public cloud</a:t>
            </a:r>
          </a:p>
          <a:p>
            <a:r>
              <a:rPr lang="en-US" b="1" dirty="0">
                <a:solidFill>
                  <a:schemeClr val="bg1"/>
                </a:solidFill>
              </a:rPr>
              <a:t>The second meaning </a:t>
            </a:r>
          </a:p>
          <a:p>
            <a:r>
              <a:rPr lang="en-US" b="1" dirty="0">
                <a:solidFill>
                  <a:schemeClr val="bg1"/>
                </a:solidFill>
              </a:rPr>
              <a:t>	Cloud computing </a:t>
            </a:r>
          </a:p>
          <a:p>
            <a:r>
              <a:rPr lang="en-US" b="1" dirty="0">
                <a:solidFill>
                  <a:schemeClr val="bg1"/>
                </a:solidFill>
              </a:rPr>
              <a:t>		describes how it works: </a:t>
            </a:r>
          </a:p>
          <a:p>
            <a:r>
              <a:rPr lang="en-US" b="1" dirty="0">
                <a:solidFill>
                  <a:schemeClr val="bg1"/>
                </a:solidFill>
              </a:rPr>
              <a:t>		a virtualized pool of resources, </a:t>
            </a:r>
          </a:p>
          <a:p>
            <a:r>
              <a:rPr lang="en-US" b="1" dirty="0">
                <a:solidFill>
                  <a:schemeClr val="bg1"/>
                </a:solidFill>
              </a:rPr>
              <a:t>		from raw compute power to application functionality, available on demand. </a:t>
            </a:r>
          </a:p>
          <a:p>
            <a:r>
              <a:rPr lang="en-US" b="1" dirty="0">
                <a:solidFill>
                  <a:schemeClr val="bg1"/>
                </a:solidFill>
              </a:rPr>
              <a:t>		When customers procure cloud services, the provider fulfills those requests using advanced automation rather than manual provisioning. </a:t>
            </a:r>
          </a:p>
          <a:p>
            <a:r>
              <a:rPr lang="en-US" b="1" dirty="0">
                <a:solidFill>
                  <a:schemeClr val="bg1"/>
                </a:solidFill>
              </a:rPr>
              <a:t>		The key advantage is agility.</a:t>
            </a:r>
          </a:p>
        </p:txBody>
      </p:sp>
    </p:spTree>
    <p:extLst>
      <p:ext uri="{BB962C8B-B14F-4D97-AF65-F5344CB8AC3E}">
        <p14:creationId xmlns:p14="http://schemas.microsoft.com/office/powerpoint/2010/main" val="29866763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Type of Cloud</a:t>
            </a:r>
            <a:endParaRPr lang="en-IN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Various categorization</a:t>
            </a:r>
          </a:p>
          <a:p>
            <a:r>
              <a:rPr lang="en-US" b="1" dirty="0">
                <a:solidFill>
                  <a:schemeClr val="bg1"/>
                </a:solidFill>
              </a:rPr>
              <a:t>	Based on deployment model</a:t>
            </a:r>
          </a:p>
          <a:p>
            <a:r>
              <a:rPr lang="en-US" b="1" dirty="0">
                <a:solidFill>
                  <a:schemeClr val="bg1"/>
                </a:solidFill>
              </a:rPr>
              <a:t>		Public Cloud</a:t>
            </a:r>
          </a:p>
          <a:p>
            <a:r>
              <a:rPr lang="en-US" b="1" dirty="0">
                <a:solidFill>
                  <a:schemeClr val="bg1"/>
                </a:solidFill>
              </a:rPr>
              <a:t>		Private Cloud</a:t>
            </a:r>
          </a:p>
          <a:p>
            <a:r>
              <a:rPr lang="en-US" b="1" dirty="0">
                <a:solidFill>
                  <a:schemeClr val="bg1"/>
                </a:solidFill>
              </a:rPr>
              <a:t>		Hybrid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	Based on services exposed</a:t>
            </a:r>
          </a:p>
          <a:p>
            <a:r>
              <a:rPr lang="en-US" b="1" dirty="0">
                <a:solidFill>
                  <a:schemeClr val="bg1"/>
                </a:solidFill>
              </a:rPr>
              <a:t>		SaaS</a:t>
            </a:r>
          </a:p>
          <a:p>
            <a:r>
              <a:rPr lang="en-US" b="1" dirty="0">
                <a:solidFill>
                  <a:schemeClr val="bg1"/>
                </a:solidFill>
              </a:rPr>
              <a:t>		PaaS</a:t>
            </a:r>
          </a:p>
          <a:p>
            <a:r>
              <a:rPr lang="en-US" b="1" dirty="0">
                <a:solidFill>
                  <a:schemeClr val="bg1"/>
                </a:solidFill>
              </a:rPr>
              <a:t>		IaaS</a:t>
            </a:r>
          </a:p>
          <a:p>
            <a:r>
              <a:rPr lang="en-US" b="1" dirty="0">
                <a:solidFill>
                  <a:schemeClr val="bg1"/>
                </a:solidFill>
              </a:rPr>
              <a:t>		</a:t>
            </a:r>
            <a:r>
              <a:rPr lang="en-US" b="1" dirty="0" err="1">
                <a:solidFill>
                  <a:schemeClr val="bg1"/>
                </a:solidFill>
              </a:rPr>
              <a:t>FaaS</a:t>
            </a:r>
            <a:r>
              <a:rPr lang="en-US" b="1" dirty="0">
                <a:solidFill>
                  <a:schemeClr val="bg1"/>
                </a:solidFill>
              </a:rPr>
              <a:t>: Function as a Service	</a:t>
            </a:r>
          </a:p>
        </p:txBody>
      </p:sp>
    </p:spTree>
    <p:extLst>
      <p:ext uri="{BB962C8B-B14F-4D97-AF65-F5344CB8AC3E}">
        <p14:creationId xmlns:p14="http://schemas.microsoft.com/office/powerpoint/2010/main" val="8426528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 Migrating from monolith to microservices</a:t>
            </a:r>
            <a:endParaRPr lang="en-IN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https://www.nginx.com/blog/refactoring-a-monolith-into-microservices/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https://martinfowler.com/articles/break-monolith-into-microservices.html</a:t>
            </a:r>
          </a:p>
        </p:txBody>
      </p:sp>
    </p:spTree>
    <p:extLst>
      <p:ext uri="{BB962C8B-B14F-4D97-AF65-F5344CB8AC3E}">
        <p14:creationId xmlns:p14="http://schemas.microsoft.com/office/powerpoint/2010/main" val="11900483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>
                <a:solidFill>
                  <a:schemeClr val="bg1"/>
                </a:solidFill>
                <a:latin typeface="+mn-lt"/>
              </a:rPr>
              <a:t>Designing </a:t>
            </a:r>
            <a:r>
              <a:rPr lang="en-US" dirty="0">
                <a:solidFill>
                  <a:schemeClr val="bg1"/>
                </a:solidFill>
                <a:latin typeface="+mn-lt"/>
              </a:rPr>
              <a:t>a microservice from scratch</a:t>
            </a:r>
            <a:endParaRPr lang="en-IN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834116"/>
            <a:ext cx="105156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So many learnings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It's again a process</a:t>
            </a:r>
          </a:p>
          <a:p>
            <a:r>
              <a:rPr lang="en-US" b="1" dirty="0">
                <a:solidFill>
                  <a:schemeClr val="bg1"/>
                </a:solidFill>
              </a:rPr>
              <a:t>		</a:t>
            </a:r>
          </a:p>
          <a:p>
            <a:r>
              <a:rPr lang="en-US" b="1" dirty="0">
                <a:solidFill>
                  <a:schemeClr val="bg1"/>
                </a:solidFill>
              </a:rPr>
              <a:t>Don't replicate same services in different ways</a:t>
            </a:r>
          </a:p>
          <a:p>
            <a:r>
              <a:rPr lang="en-US" b="1" dirty="0">
                <a:solidFill>
                  <a:schemeClr val="bg1"/>
                </a:solidFill>
              </a:rPr>
              <a:t>		</a:t>
            </a:r>
          </a:p>
          <a:p>
            <a:r>
              <a:rPr lang="en-US" b="1" dirty="0">
                <a:solidFill>
                  <a:schemeClr val="bg1"/>
                </a:solidFill>
              </a:rPr>
              <a:t>Keep Code at a Similar Level of Maturity (from Richardson's level of Maturity)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Do a Separate Build for Each Microservice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Deploy in Containers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>
                <a:solidFill>
                  <a:schemeClr val="bg1"/>
                </a:solidFill>
              </a:rPr>
              <a:t>Treat </a:t>
            </a:r>
            <a:r>
              <a:rPr lang="en-US" b="1" dirty="0">
                <a:solidFill>
                  <a:schemeClr val="bg1"/>
                </a:solidFill>
              </a:rPr>
              <a:t>Servers as Stateless</a:t>
            </a:r>
          </a:p>
        </p:txBody>
      </p:sp>
    </p:spTree>
    <p:extLst>
      <p:ext uri="{BB962C8B-B14F-4D97-AF65-F5344CB8AC3E}">
        <p14:creationId xmlns:p14="http://schemas.microsoft.com/office/powerpoint/2010/main" val="2933114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 Dependency Injection and Inversion of Control</a:t>
            </a:r>
            <a:endParaRPr lang="en-IN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754516" y="5541464"/>
            <a:ext cx="105992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Refer Dependency Injection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D:\PraiseTheLord\HSBGInfotech\Freshers\Edureka\SOLID\DIP.java</a:t>
            </a:r>
            <a:r>
              <a:rPr lang="en-US" dirty="0">
                <a:solidFill>
                  <a:schemeClr val="bg1"/>
                </a:solidFill>
              </a:rPr>
              <a:t>	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DEC74F-63CE-41C9-93F2-DAD20F9373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516" y="1690688"/>
            <a:ext cx="4557713" cy="3828369"/>
          </a:xfrm>
          <a:prstGeom prst="rect">
            <a:avLst/>
          </a:prstGeom>
        </p:spPr>
      </p:pic>
      <p:pic>
        <p:nvPicPr>
          <p:cNvPr id="2050" name="Picture 2" descr="gray sports coupe parking during daytime">
            <a:extLst>
              <a:ext uri="{FF2B5EF4-FFF2-40B4-BE49-F238E27FC236}">
                <a16:creationId xmlns:a16="http://schemas.microsoft.com/office/drawing/2014/main" id="{47422BE5-9D79-4B48-A74D-35EBFC4FBA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690688"/>
            <a:ext cx="5257800" cy="3828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4555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+mn-lt"/>
              </a:rPr>
              <a:t>WebService</a:t>
            </a:r>
            <a:endParaRPr lang="en-IN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Software system designed to support interoperable machine-to-machine interaction over a network.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Human beings</a:t>
            </a:r>
          </a:p>
          <a:p>
            <a:r>
              <a:rPr lang="en-US" b="1" dirty="0">
                <a:solidFill>
                  <a:schemeClr val="bg1"/>
                </a:solidFill>
              </a:rPr>
              <a:t>	HTML over the web : excellent solution. </a:t>
            </a:r>
          </a:p>
          <a:p>
            <a:r>
              <a:rPr lang="en-US" b="1" dirty="0">
                <a:solidFill>
                  <a:schemeClr val="bg1"/>
                </a:solidFill>
              </a:rPr>
              <a:t>	Because of browser and other tools.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Machine/application </a:t>
            </a:r>
          </a:p>
          <a:p>
            <a:r>
              <a:rPr lang="en-US" b="1" dirty="0">
                <a:solidFill>
                  <a:schemeClr val="bg1"/>
                </a:solidFill>
              </a:rPr>
              <a:t>	there are better solutions than html.</a:t>
            </a:r>
          </a:p>
        </p:txBody>
      </p:sp>
    </p:spTree>
    <p:extLst>
      <p:ext uri="{BB962C8B-B14F-4D97-AF65-F5344CB8AC3E}">
        <p14:creationId xmlns:p14="http://schemas.microsoft.com/office/powerpoint/2010/main" val="2661223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 3 Key points of </a:t>
            </a:r>
            <a:r>
              <a:rPr lang="en-US" dirty="0" err="1">
                <a:solidFill>
                  <a:schemeClr val="bg1"/>
                </a:solidFill>
                <a:latin typeface="+mn-lt"/>
              </a:rPr>
              <a:t>WebServices</a:t>
            </a:r>
            <a:endParaRPr lang="en-IN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Designed for machine-to-machine interaction</a:t>
            </a:r>
          </a:p>
          <a:p>
            <a:r>
              <a:rPr lang="en-US" b="1" dirty="0">
                <a:solidFill>
                  <a:schemeClr val="bg1"/>
                </a:solidFill>
              </a:rPr>
              <a:t>Should be interoperable</a:t>
            </a:r>
          </a:p>
          <a:p>
            <a:r>
              <a:rPr lang="en-US" b="1" dirty="0">
                <a:solidFill>
                  <a:schemeClr val="bg1"/>
                </a:solidFill>
              </a:rPr>
              <a:t>	An application/machine can talk to my app irrespective of any platform.</a:t>
            </a:r>
          </a:p>
          <a:p>
            <a:r>
              <a:rPr lang="en-US" b="1" dirty="0">
                <a:solidFill>
                  <a:schemeClr val="bg1"/>
                </a:solidFill>
              </a:rPr>
              <a:t>Over the network.</a:t>
            </a:r>
          </a:p>
          <a:p>
            <a:r>
              <a:rPr lang="en-US" b="1" dirty="0">
                <a:solidFill>
                  <a:schemeClr val="bg1"/>
                </a:solidFill>
              </a:rPr>
              <a:t>	RPC.</a:t>
            </a:r>
          </a:p>
          <a:p>
            <a:r>
              <a:rPr lang="en-US" b="1" dirty="0">
                <a:solidFill>
                  <a:schemeClr val="bg1"/>
                </a:solidFill>
              </a:rPr>
              <a:t>	Not a local instance method call.</a:t>
            </a:r>
          </a:p>
        </p:txBody>
      </p:sp>
    </p:spTree>
    <p:extLst>
      <p:ext uri="{BB962C8B-B14F-4D97-AF65-F5344CB8AC3E}">
        <p14:creationId xmlns:p14="http://schemas.microsoft.com/office/powerpoint/2010/main" val="38580394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 Difference between SOAP and Rest</a:t>
            </a:r>
            <a:endParaRPr lang="en-IN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4B506E8-1D12-458E-8C21-2F7F60BA21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5161443"/>
              </p:ext>
            </p:extLst>
          </p:nvPr>
        </p:nvGraphicFramePr>
        <p:xfrm>
          <a:off x="838200" y="1611086"/>
          <a:ext cx="10853057" cy="483504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181600">
                  <a:extLst>
                    <a:ext uri="{9D8B030D-6E8A-4147-A177-3AD203B41FA5}">
                      <a16:colId xmlns:a16="http://schemas.microsoft.com/office/drawing/2014/main" val="1201838694"/>
                    </a:ext>
                  </a:extLst>
                </a:gridCol>
                <a:gridCol w="5671457">
                  <a:extLst>
                    <a:ext uri="{9D8B030D-6E8A-4147-A177-3AD203B41FA5}">
                      <a16:colId xmlns:a16="http://schemas.microsoft.com/office/drawing/2014/main" val="2803376290"/>
                    </a:ext>
                  </a:extLst>
                </a:gridCol>
              </a:tblGrid>
              <a:tr h="417392"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1" u="none" strike="noStrike">
                          <a:solidFill>
                            <a:schemeClr val="bg1"/>
                          </a:solidFill>
                          <a:effectLst/>
                        </a:rPr>
                        <a:t>SOAP</a:t>
                      </a:r>
                      <a:endParaRPr lang="en-IN" sz="20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REST</a:t>
                      </a:r>
                      <a:endParaRPr lang="en-IN" sz="2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8585065"/>
                  </a:ext>
                </a:extLst>
              </a:tr>
              <a:tr h="441765"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 dirty="0">
                          <a:effectLst/>
                        </a:rPr>
                        <a:t>xml based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>
                          <a:effectLst/>
                        </a:rPr>
                        <a:t>architectural style protocol - json 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367896807"/>
                  </a:ext>
                </a:extLst>
              </a:tr>
              <a:tr h="441765"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 dirty="0">
                          <a:effectLst/>
                        </a:rPr>
                        <a:t>Uses WSDL for </a:t>
                      </a:r>
                      <a:r>
                        <a:rPr lang="en-IN" sz="2000" u="none" strike="noStrike" dirty="0" err="1">
                          <a:effectLst/>
                        </a:rPr>
                        <a:t>commn</a:t>
                      </a:r>
                      <a:r>
                        <a:rPr lang="en-IN" sz="2000" u="none" strike="noStrike" dirty="0">
                          <a:effectLst/>
                        </a:rPr>
                        <a:t>.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Can use xml or json to commn.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031264215"/>
                  </a:ext>
                </a:extLst>
              </a:tr>
              <a:tr h="441765"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 dirty="0">
                          <a:effectLst/>
                        </a:rPr>
                        <a:t>Service invoke: RPC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>
                          <a:effectLst/>
                        </a:rPr>
                        <a:t>Invoke: URL Path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594612834"/>
                  </a:ext>
                </a:extLst>
              </a:tr>
              <a:tr h="441765"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 dirty="0">
                          <a:effectLst/>
                        </a:rPr>
                        <a:t>Not human readable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>
                          <a:effectLst/>
                        </a:rPr>
                        <a:t>xml or json 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437325040"/>
                  </a:ext>
                </a:extLst>
              </a:tr>
              <a:tr h="44176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transfer use: HTTP, uses SMTP, FTP </a:t>
                      </a:r>
                      <a:r>
                        <a:rPr lang="en-US" sz="2000" u="none" strike="noStrike" dirty="0" err="1">
                          <a:effectLst/>
                        </a:rPr>
                        <a:t>ect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>
                          <a:effectLst/>
                        </a:rPr>
                        <a:t>Strictly HTTP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717369651"/>
                  </a:ext>
                </a:extLst>
              </a:tr>
              <a:tr h="441765"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 dirty="0">
                          <a:effectLst/>
                        </a:rPr>
                        <a:t>diff. call from </a:t>
                      </a:r>
                      <a:r>
                        <a:rPr lang="en-IN" sz="2000" u="none" strike="noStrike" dirty="0" err="1">
                          <a:effectLst/>
                        </a:rPr>
                        <a:t>javascript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Easy to call from javascrip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763862254"/>
                  </a:ext>
                </a:extLst>
              </a:tr>
              <a:tr h="441765"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 dirty="0">
                          <a:effectLst/>
                        </a:rPr>
                        <a:t>Not better performance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>
                          <a:effectLst/>
                        </a:rPr>
                        <a:t>Better performance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296280772"/>
                  </a:ext>
                </a:extLst>
              </a:tr>
              <a:tr h="441765"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 dirty="0">
                          <a:effectLst/>
                        </a:rPr>
                        <a:t>Heavy weight and outdated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 dirty="0">
                          <a:effectLst/>
                        </a:rPr>
                        <a:t>Lightweight and in action.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340678559"/>
                  </a:ext>
                </a:extLst>
              </a:tr>
              <a:tr h="441765"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Like an envelop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Like a post card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207742765"/>
                  </a:ext>
                </a:extLst>
              </a:tr>
              <a:tr h="441765"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hlinkClick r:id="rId2"/>
                        </a:rPr>
                        <a:t>https://www.w3schools.com/xml/xml_soap.asp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https://www.sitepoint.com/developers-rest-api/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8941244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11589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 REST</a:t>
            </a:r>
            <a:endParaRPr lang="en-IN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49086" y="1757915"/>
            <a:ext cx="105156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Representational state transfer [protocol]</a:t>
            </a:r>
          </a:p>
          <a:p>
            <a:r>
              <a:rPr lang="en-US" b="1" dirty="0">
                <a:solidFill>
                  <a:schemeClr val="bg1"/>
                </a:solidFill>
              </a:rPr>
              <a:t>	Representational</a:t>
            </a:r>
          </a:p>
          <a:p>
            <a:r>
              <a:rPr lang="en-US" b="1" dirty="0">
                <a:solidFill>
                  <a:schemeClr val="bg1"/>
                </a:solidFill>
              </a:rPr>
              <a:t>	State</a:t>
            </a:r>
          </a:p>
          <a:p>
            <a:r>
              <a:rPr lang="en-US" b="1" dirty="0">
                <a:solidFill>
                  <a:schemeClr val="bg1"/>
                </a:solidFill>
              </a:rPr>
              <a:t>	Getting transferred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Resource: </a:t>
            </a:r>
          </a:p>
          <a:p>
            <a:r>
              <a:rPr lang="en-US" b="1" dirty="0">
                <a:solidFill>
                  <a:schemeClr val="bg1"/>
                </a:solidFill>
              </a:rPr>
              <a:t>	Any object e.g. User or List users</a:t>
            </a:r>
          </a:p>
          <a:p>
            <a:r>
              <a:rPr lang="en-US" b="1" dirty="0">
                <a:solidFill>
                  <a:schemeClr val="bg1"/>
                </a:solidFill>
              </a:rPr>
              <a:t>	</a:t>
            </a:r>
          </a:p>
          <a:p>
            <a:r>
              <a:rPr lang="en-US" b="1" dirty="0">
                <a:solidFill>
                  <a:schemeClr val="bg1"/>
                </a:solidFill>
              </a:rPr>
              <a:t>	Web / my app </a:t>
            </a:r>
          </a:p>
          <a:p>
            <a:r>
              <a:rPr lang="en-US" b="1" dirty="0">
                <a:solidFill>
                  <a:schemeClr val="bg1"/>
                </a:solidFill>
              </a:rPr>
              <a:t>		information on a set of resources.</a:t>
            </a:r>
          </a:p>
          <a:p>
            <a:r>
              <a:rPr lang="en-US" b="1" dirty="0">
                <a:solidFill>
                  <a:schemeClr val="bg1"/>
                </a:solidFill>
              </a:rPr>
              <a:t>	Any request </a:t>
            </a:r>
          </a:p>
          <a:p>
            <a:r>
              <a:rPr lang="en-US" b="1" dirty="0">
                <a:solidFill>
                  <a:schemeClr val="bg1"/>
                </a:solidFill>
              </a:rPr>
              <a:t>		do some action on these resources.</a:t>
            </a:r>
          </a:p>
          <a:p>
            <a:r>
              <a:rPr lang="en-US" b="1" dirty="0">
                <a:solidFill>
                  <a:schemeClr val="bg1"/>
                </a:solidFill>
              </a:rPr>
              <a:t>	Each response </a:t>
            </a:r>
          </a:p>
          <a:p>
            <a:r>
              <a:rPr lang="en-US" b="1" dirty="0">
                <a:solidFill>
                  <a:schemeClr val="bg1"/>
                </a:solidFill>
              </a:rPr>
              <a:t>		responds with some state represented in some way of a resource.</a:t>
            </a:r>
          </a:p>
          <a:p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46864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 Microservices</a:t>
            </a:r>
            <a:endParaRPr lang="en-IN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It is a Service-oriented architecture pattern </a:t>
            </a:r>
          </a:p>
          <a:p>
            <a:r>
              <a:rPr lang="en-US" b="1" dirty="0">
                <a:solidFill>
                  <a:schemeClr val="bg1"/>
                </a:solidFill>
              </a:rPr>
              <a:t>Applications - collection of small independent service units. </a:t>
            </a:r>
          </a:p>
          <a:p>
            <a:r>
              <a:rPr lang="en-US" b="1" dirty="0">
                <a:solidFill>
                  <a:schemeClr val="bg1"/>
                </a:solidFill>
              </a:rPr>
              <a:t>Decompose an application into single-function modules with well-defined interfaces. </a:t>
            </a:r>
          </a:p>
          <a:p>
            <a:r>
              <a:rPr lang="en-US" b="1" dirty="0">
                <a:solidFill>
                  <a:schemeClr val="bg1"/>
                </a:solidFill>
              </a:rPr>
              <a:t>These modules can be independently deployed </a:t>
            </a:r>
          </a:p>
          <a:p>
            <a:r>
              <a:rPr lang="en-US" b="1" dirty="0">
                <a:solidFill>
                  <a:schemeClr val="bg1"/>
                </a:solidFill>
              </a:rPr>
              <a:t>	operated by small teams that own the entire lifecycle of the service.</a:t>
            </a:r>
          </a:p>
          <a:p>
            <a:r>
              <a:rPr lang="en-US" dirty="0">
                <a:solidFill>
                  <a:schemeClr val="bg1"/>
                </a:solidFill>
              </a:rPr>
              <a:t>	</a:t>
            </a:r>
          </a:p>
          <a:p>
            <a:r>
              <a:rPr lang="en-US" b="1" dirty="0">
                <a:solidFill>
                  <a:schemeClr val="bg1"/>
                </a:solidFill>
              </a:rPr>
              <a:t>Ecommerce</a:t>
            </a:r>
          </a:p>
          <a:p>
            <a:r>
              <a:rPr lang="en-US" b="1" dirty="0">
                <a:solidFill>
                  <a:schemeClr val="bg1"/>
                </a:solidFill>
              </a:rPr>
              <a:t>		</a:t>
            </a:r>
          </a:p>
          <a:p>
            <a:r>
              <a:rPr lang="en-US" b="1" dirty="0">
                <a:solidFill>
                  <a:schemeClr val="bg1"/>
                </a:solidFill>
              </a:rPr>
              <a:t>e.g. Ecommerce application like Search, Review &amp; Ratings, and Payments.. </a:t>
            </a:r>
          </a:p>
          <a:p>
            <a:r>
              <a:rPr lang="en-US" b="1" dirty="0">
                <a:solidFill>
                  <a:schemeClr val="bg1"/>
                </a:solidFill>
              </a:rPr>
              <a:t>Developer of the eCommerce site deploys the application, </a:t>
            </a:r>
          </a:p>
          <a:p>
            <a:r>
              <a:rPr lang="en-US" b="1" dirty="0">
                <a:solidFill>
                  <a:schemeClr val="bg1"/>
                </a:solidFill>
              </a:rPr>
              <a:t>It is a single Monolithic unit. </a:t>
            </a:r>
          </a:p>
          <a:p>
            <a:r>
              <a:rPr lang="en-US" b="1" dirty="0">
                <a:solidFill>
                  <a:schemeClr val="bg1"/>
                </a:solidFill>
              </a:rPr>
              <a:t>The code for different features like Search, Review &amp; Ratings, and Payments are on the same server. </a:t>
            </a:r>
          </a:p>
          <a:p>
            <a:r>
              <a:rPr lang="en-US" b="1" dirty="0">
                <a:solidFill>
                  <a:schemeClr val="bg1"/>
                </a:solidFill>
              </a:rPr>
              <a:t>To scale need to run multiple instances(servers) of these applications.</a:t>
            </a:r>
          </a:p>
        </p:txBody>
      </p:sp>
    </p:spTree>
    <p:extLst>
      <p:ext uri="{BB962C8B-B14F-4D97-AF65-F5344CB8AC3E}">
        <p14:creationId xmlns:p14="http://schemas.microsoft.com/office/powerpoint/2010/main" val="4535853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 Microservices</a:t>
            </a:r>
            <a:endParaRPr lang="en-IN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Human body: Monolithic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Manufacturing plats: Microservices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In real world, Most of the things are implemented in Microservices architecture.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25462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26397</TotalTime>
  <Words>1936</Words>
  <Application>Microsoft Office PowerPoint</Application>
  <PresentationFormat>Widescreen</PresentationFormat>
  <Paragraphs>325</Paragraphs>
  <Slides>28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Calibri Light</vt:lpstr>
      <vt:lpstr>Office Theme</vt:lpstr>
      <vt:lpstr> Day 1 - Agenda</vt:lpstr>
      <vt:lpstr> Relationship?</vt:lpstr>
      <vt:lpstr> Dependency Injection and Inversion of Control</vt:lpstr>
      <vt:lpstr> WebService</vt:lpstr>
      <vt:lpstr> 3 Key points of WebServices</vt:lpstr>
      <vt:lpstr> Difference between SOAP and Rest</vt:lpstr>
      <vt:lpstr> REST</vt:lpstr>
      <vt:lpstr> Microservices</vt:lpstr>
      <vt:lpstr> Microservices</vt:lpstr>
      <vt:lpstr> Microservices – Formal Definition</vt:lpstr>
      <vt:lpstr>Characteristics of Microservices</vt:lpstr>
      <vt:lpstr>Characteristics of Microservices cntd…</vt:lpstr>
      <vt:lpstr> Adv. Of Microservices</vt:lpstr>
      <vt:lpstr> Operational concerns of Microservices</vt:lpstr>
      <vt:lpstr> Monolithic Application</vt:lpstr>
      <vt:lpstr> Advantages Monolithic Application</vt:lpstr>
      <vt:lpstr> Dis Advantages Monolithic Application</vt:lpstr>
      <vt:lpstr> Dis Advantages Monolithic Application</vt:lpstr>
      <vt:lpstr> Microservices Vs Monolithic Architecture</vt:lpstr>
      <vt:lpstr> Microservices Vs Monolithic Architecture</vt:lpstr>
      <vt:lpstr>Microservice Challenges</vt:lpstr>
      <vt:lpstr> Microservices Challenges</vt:lpstr>
      <vt:lpstr> 10 Commandments of Microservices</vt:lpstr>
      <vt:lpstr>What is cloud?</vt:lpstr>
      <vt:lpstr>Cloud means?</vt:lpstr>
      <vt:lpstr>Type of Cloud</vt:lpstr>
      <vt:lpstr> Migrating from monolith to microservices</vt:lpstr>
      <vt:lpstr>Designing a microservice from scratch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 bring your attention</dc:title>
  <dc:creator>nevin</dc:creator>
  <cp:lastModifiedBy>Vilas Varghese</cp:lastModifiedBy>
  <cp:revision>1034</cp:revision>
  <dcterms:created xsi:type="dcterms:W3CDTF">2019-09-14T09:29:44Z</dcterms:created>
  <dcterms:modified xsi:type="dcterms:W3CDTF">2020-05-04T02:20:07Z</dcterms:modified>
</cp:coreProperties>
</file>