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3" r:id="rId2"/>
    <p:sldId id="414" r:id="rId3"/>
    <p:sldId id="415" r:id="rId4"/>
    <p:sldId id="416" r:id="rId5"/>
    <p:sldId id="423" r:id="rId6"/>
    <p:sldId id="417" r:id="rId7"/>
    <p:sldId id="421" r:id="rId8"/>
    <p:sldId id="431" r:id="rId9"/>
    <p:sldId id="424" r:id="rId10"/>
    <p:sldId id="432" r:id="rId11"/>
    <p:sldId id="425" r:id="rId12"/>
    <p:sldId id="426" r:id="rId13"/>
    <p:sldId id="427" r:id="rId14"/>
    <p:sldId id="428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HTTP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 RESPONSE MESSAGE</a:t>
            </a:r>
          </a:p>
          <a:p>
            <a:r>
              <a:rPr lang="en-US" b="1" dirty="0">
                <a:solidFill>
                  <a:schemeClr val="bg1"/>
                </a:solidFill>
              </a:rPr>
              <a:t>	html, xml, json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json growing in popularity.	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	Headers</a:t>
            </a:r>
          </a:p>
          <a:p>
            <a:r>
              <a:rPr lang="en-US" b="1" dirty="0">
                <a:solidFill>
                  <a:schemeClr val="bg1"/>
                </a:solidFill>
              </a:rPr>
              <a:t>		Message Length</a:t>
            </a:r>
          </a:p>
          <a:p>
            <a:r>
              <a:rPr lang="en-US" b="1" dirty="0">
                <a:solidFill>
                  <a:schemeClr val="bg1"/>
                </a:solidFill>
              </a:rPr>
              <a:t>	Date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Content type</a:t>
            </a:r>
          </a:p>
          <a:p>
            <a:r>
              <a:rPr lang="en-US" b="1" dirty="0">
                <a:solidFill>
                  <a:schemeClr val="bg1"/>
                </a:solidFill>
              </a:rPr>
              <a:t>	Status code</a:t>
            </a:r>
          </a:p>
          <a:p>
            <a:r>
              <a:rPr lang="en-US" b="1" dirty="0">
                <a:solidFill>
                  <a:schemeClr val="bg1"/>
                </a:solidFill>
              </a:rPr>
              <a:t>	Non human client needs better way to understand the status of a request</a:t>
            </a:r>
          </a:p>
          <a:p>
            <a:r>
              <a:rPr lang="en-US" b="1" dirty="0">
                <a:solidFill>
                  <a:schemeClr val="bg1"/>
                </a:solidFill>
              </a:rPr>
              <a:t>	Around 40 standard status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Numerical code: short description.</a:t>
            </a:r>
          </a:p>
        </p:txBody>
      </p:sp>
    </p:spTree>
    <p:extLst>
      <p:ext uri="{BB962C8B-B14F-4D97-AF65-F5344CB8AC3E}">
        <p14:creationId xmlns:p14="http://schemas.microsoft.com/office/powerpoint/2010/main" val="4433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Has three sections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Status line: Has three fields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Protocol version field</a:t>
            </a:r>
          </a:p>
          <a:p>
            <a:r>
              <a:rPr lang="en-US" b="1" dirty="0">
                <a:solidFill>
                  <a:schemeClr val="bg1"/>
                </a:solidFill>
              </a:rPr>
              <a:t>		A status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Status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Header line</a:t>
            </a:r>
          </a:p>
          <a:p>
            <a:r>
              <a:rPr lang="en-US" b="1" dirty="0">
                <a:solidFill>
                  <a:schemeClr val="bg1"/>
                </a:solidFill>
              </a:rPr>
              <a:t>		Entire body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Containes</a:t>
            </a:r>
            <a:r>
              <a:rPr lang="en-US" b="1" dirty="0">
                <a:solidFill>
                  <a:schemeClr val="bg1"/>
                </a:solidFill>
              </a:rPr>
              <a:t> the requested object itself.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3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Has three sections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Status line: Has three fields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Protocol version field</a:t>
            </a:r>
          </a:p>
          <a:p>
            <a:r>
              <a:rPr lang="en-US" b="1" dirty="0">
                <a:solidFill>
                  <a:schemeClr val="bg1"/>
                </a:solidFill>
              </a:rPr>
              <a:t>		A status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Status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Header line</a:t>
            </a:r>
          </a:p>
          <a:p>
            <a:r>
              <a:rPr lang="en-US" b="1" dirty="0">
                <a:solidFill>
                  <a:schemeClr val="bg1"/>
                </a:solidFill>
              </a:rPr>
              <a:t>	Entire body</a:t>
            </a:r>
          </a:p>
          <a:p>
            <a:r>
              <a:rPr lang="en-US" b="1" dirty="0">
                <a:solidFill>
                  <a:schemeClr val="bg1"/>
                </a:solidFill>
              </a:rPr>
              <a:t>		Contains the requested object itself.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0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Common Status Code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4A5C76-D7F5-48CC-A541-93470F0C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4122"/>
              </p:ext>
            </p:extLst>
          </p:nvPr>
        </p:nvGraphicFramePr>
        <p:xfrm>
          <a:off x="1306286" y="1469570"/>
          <a:ext cx="9851571" cy="453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170">
                  <a:extLst>
                    <a:ext uri="{9D8B030D-6E8A-4147-A177-3AD203B41FA5}">
                      <a16:colId xmlns:a16="http://schemas.microsoft.com/office/drawing/2014/main" val="896570832"/>
                    </a:ext>
                  </a:extLst>
                </a:gridCol>
                <a:gridCol w="1428372">
                  <a:extLst>
                    <a:ext uri="{9D8B030D-6E8A-4147-A177-3AD203B41FA5}">
                      <a16:colId xmlns:a16="http://schemas.microsoft.com/office/drawing/2014/main" val="1756601763"/>
                    </a:ext>
                  </a:extLst>
                </a:gridCol>
                <a:gridCol w="5461426">
                  <a:extLst>
                    <a:ext uri="{9D8B030D-6E8A-4147-A177-3AD203B41FA5}">
                      <a16:colId xmlns:a16="http://schemas.microsoft.com/office/drawing/2014/main" val="3412289718"/>
                    </a:ext>
                  </a:extLst>
                </a:gridCol>
                <a:gridCol w="2310603">
                  <a:extLst>
                    <a:ext uri="{9D8B030D-6E8A-4147-A177-3AD203B41FA5}">
                      <a16:colId xmlns:a16="http://schemas.microsoft.com/office/drawing/2014/main" val="2793787463"/>
                    </a:ext>
                  </a:extLst>
                </a:gridCol>
              </a:tblGrid>
              <a:tr h="7214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Code 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Type 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Reason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10388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1xx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Informational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Request received continuing process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Done Yet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6145285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2xx 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Success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Action successfully received, understood and accepted.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You win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8795158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3xx 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Redirection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Further action must be taken to complete the request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You lose, but try again.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1267993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4xx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Client error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Request contains bad syntax or cannot be fulfilled.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You lose, your fault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4288932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5xx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Server error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Server failed to fulfill an apparently valid request.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You lose, my bad.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994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40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Common Status Code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82CD74-3434-4714-B8FF-1314E908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18868"/>
              </p:ext>
            </p:extLst>
          </p:nvPr>
        </p:nvGraphicFramePr>
        <p:xfrm>
          <a:off x="1055915" y="1480458"/>
          <a:ext cx="9949543" cy="4159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028">
                  <a:extLst>
                    <a:ext uri="{9D8B030D-6E8A-4147-A177-3AD203B41FA5}">
                      <a16:colId xmlns:a16="http://schemas.microsoft.com/office/drawing/2014/main" val="2369144929"/>
                    </a:ext>
                  </a:extLst>
                </a:gridCol>
                <a:gridCol w="1638171">
                  <a:extLst>
                    <a:ext uri="{9D8B030D-6E8A-4147-A177-3AD203B41FA5}">
                      <a16:colId xmlns:a16="http://schemas.microsoft.com/office/drawing/2014/main" val="47311416"/>
                    </a:ext>
                  </a:extLst>
                </a:gridCol>
                <a:gridCol w="7587344">
                  <a:extLst>
                    <a:ext uri="{9D8B030D-6E8A-4147-A177-3AD203B41FA5}">
                      <a16:colId xmlns:a16="http://schemas.microsoft.com/office/drawing/2014/main" val="1224042932"/>
                    </a:ext>
                  </a:extLst>
                </a:gridCol>
              </a:tblGrid>
              <a:tr h="57626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Message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44901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 OK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Request succeeded and the information is returned in the response.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4954012"/>
                  </a:ext>
                </a:extLst>
              </a:tr>
              <a:tr h="113150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Moved Permanently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Requested object has been permanently moved; the new URL is specified in location: header of the response message. The client software will automatically retrieve the new URL.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838328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Bad Request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This is a generic error code indicating that the request could not be understood by the server.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0778201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Found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The requested document does not exist on this server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467392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HTTP Version not supported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The requested HTTP protocol version is not supported by the server.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45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Relatively less used Status Code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1FD160-A19D-4DA8-BF99-6086F9D7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53611"/>
              </p:ext>
            </p:extLst>
          </p:nvPr>
        </p:nvGraphicFramePr>
        <p:xfrm>
          <a:off x="1175657" y="1567543"/>
          <a:ext cx="8752113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431">
                  <a:extLst>
                    <a:ext uri="{9D8B030D-6E8A-4147-A177-3AD203B41FA5}">
                      <a16:colId xmlns:a16="http://schemas.microsoft.com/office/drawing/2014/main" val="3534024194"/>
                    </a:ext>
                  </a:extLst>
                </a:gridCol>
                <a:gridCol w="7117682">
                  <a:extLst>
                    <a:ext uri="{9D8B030D-6E8A-4147-A177-3AD203B41FA5}">
                      <a16:colId xmlns:a16="http://schemas.microsoft.com/office/drawing/2014/main" val="954375333"/>
                    </a:ext>
                  </a:extLst>
                </a:gridCol>
              </a:tblGrid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Message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431222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4866418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Accepted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863173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 content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6502153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Moved temp.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5997158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modified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9251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Unauthorized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3753988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Forbidden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1405384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implemented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7311992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Bad gateway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7598887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Service not available.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534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748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HTTP protocol?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Advantages of HTTP protocol.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HyperText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Transfer Protocol (HTTP)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533400" y="1790573"/>
            <a:ext cx="11539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Standard procedure for defining and regulating communication.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TCP, UDP, HTTP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</a:t>
            </a:r>
          </a:p>
          <a:p>
            <a:r>
              <a:rPr lang="en-US" b="1" dirty="0">
                <a:solidFill>
                  <a:schemeClr val="bg1"/>
                </a:solidFill>
              </a:rPr>
              <a:t>	Foundation of data communication for www.</a:t>
            </a:r>
          </a:p>
          <a:p>
            <a:r>
              <a:rPr lang="en-US" b="1" dirty="0">
                <a:solidFill>
                  <a:schemeClr val="bg1"/>
                </a:solidFill>
              </a:rPr>
              <a:t>	web's application layer protocol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	transferring various forms of data between 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and client like plaintext, hypertext, image, videos and sounds.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Terminologies in HTTP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IP Address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numberical</a:t>
            </a:r>
            <a:r>
              <a:rPr lang="en-US" b="1" dirty="0">
                <a:solidFill>
                  <a:schemeClr val="bg1"/>
                </a:solidFill>
              </a:rPr>
              <a:t> label assigned to each device in a Internet protocol based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Port number</a:t>
            </a:r>
          </a:p>
          <a:p>
            <a:r>
              <a:rPr lang="en-US" b="1" dirty="0">
                <a:solidFill>
                  <a:schemeClr val="bg1"/>
                </a:solidFill>
              </a:rPr>
              <a:t>	16 bit number associated with IP address.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completes destination address of a communication session.</a:t>
            </a:r>
          </a:p>
          <a:p>
            <a:r>
              <a:rPr lang="en-US" b="1" dirty="0">
                <a:solidFill>
                  <a:schemeClr val="bg1"/>
                </a:solidFill>
              </a:rPr>
              <a:t>Socket</a:t>
            </a:r>
          </a:p>
          <a:p>
            <a:r>
              <a:rPr lang="en-US" b="1" dirty="0">
                <a:solidFill>
                  <a:schemeClr val="bg1"/>
                </a:solidFill>
              </a:rPr>
              <a:t>	Combination of IP and port number.</a:t>
            </a:r>
          </a:p>
          <a:p>
            <a:r>
              <a:rPr lang="en-US" b="1" dirty="0">
                <a:solidFill>
                  <a:schemeClr val="bg1"/>
                </a:solidFill>
              </a:rPr>
              <a:t>	End point for communication.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TCP: Transmission control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IP: 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Internet Protocol (IP)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Multiple versions</a:t>
            </a:r>
          </a:p>
          <a:p>
            <a:r>
              <a:rPr lang="en-US" b="1" dirty="0">
                <a:solidFill>
                  <a:schemeClr val="bg1"/>
                </a:solidFill>
              </a:rPr>
              <a:t>	Assignment of IP address. How to identify and locate them.</a:t>
            </a:r>
          </a:p>
          <a:p>
            <a:r>
              <a:rPr lang="en-US" b="1" dirty="0">
                <a:solidFill>
                  <a:schemeClr val="bg1"/>
                </a:solidFill>
              </a:rPr>
              <a:t>	IPv6 is very different from IPv4</a:t>
            </a:r>
          </a:p>
          <a:p>
            <a:r>
              <a:rPr lang="en-US" b="1" dirty="0">
                <a:solidFill>
                  <a:schemeClr val="bg1"/>
                </a:solidFill>
              </a:rPr>
              <a:t>	with in </a:t>
            </a:r>
            <a:r>
              <a:rPr lang="en-US" b="1" dirty="0" err="1">
                <a:solidFill>
                  <a:schemeClr val="bg1"/>
                </a:solidFill>
              </a:rPr>
              <a:t>tcp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r>
              <a:rPr lang="en-US" b="1" dirty="0">
                <a:solidFill>
                  <a:schemeClr val="bg1"/>
                </a:solidFill>
              </a:rPr>
              <a:t> controls routing of information with in different computers and servers</a:t>
            </a:r>
          </a:p>
          <a:p>
            <a:r>
              <a:rPr lang="en-US" b="1" dirty="0">
                <a:solidFill>
                  <a:schemeClr val="bg1"/>
                </a:solidFill>
              </a:rPr>
              <a:t>	deals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r>
              <a:rPr lang="en-US" b="1" dirty="0">
                <a:solidFill>
                  <a:schemeClr val="bg1"/>
                </a:solidFill>
              </a:rPr>
              <a:t> address</a:t>
            </a:r>
          </a:p>
          <a:p>
            <a:r>
              <a:rPr lang="en-US" b="1" dirty="0">
                <a:solidFill>
                  <a:schemeClr val="bg1"/>
                </a:solidFill>
              </a:rPr>
              <a:t>		subnet mask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gateway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Node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Routable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Divide network into multiple sub networks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	 (non routable means - all computers can talk to the other)</a:t>
            </a:r>
          </a:p>
          <a:p>
            <a:r>
              <a:rPr lang="en-US" b="1" dirty="0">
                <a:solidFill>
                  <a:schemeClr val="bg1"/>
                </a:solidFill>
              </a:rPr>
              <a:t>	With in subnet computers can talk to each other. </a:t>
            </a:r>
          </a:p>
          <a:p>
            <a:r>
              <a:rPr lang="en-US" b="1" dirty="0">
                <a:solidFill>
                  <a:schemeClr val="bg1"/>
                </a:solidFill>
              </a:rPr>
              <a:t>	Outside subnet they can talk through routers.</a:t>
            </a:r>
          </a:p>
          <a:p>
            <a:r>
              <a:rPr lang="en-US" b="1" dirty="0">
                <a:solidFill>
                  <a:schemeClr val="bg1"/>
                </a:solidFill>
              </a:rPr>
              <a:t>	IP is in Layer 3 in OSI model.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Transmission control protocol (TCP)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Once the computers have found using IP, now how do you talk?</a:t>
            </a:r>
          </a:p>
          <a:p>
            <a:r>
              <a:rPr lang="en-US" b="1" dirty="0">
                <a:solidFill>
                  <a:schemeClr val="bg1"/>
                </a:solidFill>
              </a:rPr>
              <a:t>Following are decided by TCP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language?</a:t>
            </a:r>
          </a:p>
          <a:p>
            <a:r>
              <a:rPr lang="en-US" b="1" dirty="0">
                <a:solidFill>
                  <a:schemeClr val="bg1"/>
                </a:solidFill>
              </a:rPr>
              <a:t>	how fast?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created for a military.</a:t>
            </a:r>
          </a:p>
          <a:p>
            <a:r>
              <a:rPr lang="en-US" b="1" dirty="0">
                <a:solidFill>
                  <a:schemeClr val="bg1"/>
                </a:solidFill>
              </a:rPr>
              <a:t>	windowing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how data is transmitted from one comp. to another.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	data divided to packets.</a:t>
            </a:r>
          </a:p>
          <a:p>
            <a:r>
              <a:rPr lang="en-US" b="1" dirty="0">
                <a:solidFill>
                  <a:schemeClr val="bg1"/>
                </a:solidFill>
              </a:rPr>
              <a:t>		transmitted to 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	since comp1 doesn't know the quality of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		it sends 1 packet - comp2 sends a acknowledgement to comp1.</a:t>
            </a:r>
          </a:p>
          <a:p>
            <a:r>
              <a:rPr lang="en-US" b="1" dirty="0">
                <a:solidFill>
                  <a:schemeClr val="bg1"/>
                </a:solidFill>
              </a:rPr>
              <a:t>		now comp1 is confident - it sends 2 (say 2,3) packets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comp2 acks.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comp1 sends 4 packets (say 4,5,6,7)</a:t>
            </a:r>
          </a:p>
          <a:p>
            <a:r>
              <a:rPr lang="en-US" b="1" dirty="0">
                <a:solidFill>
                  <a:schemeClr val="bg1"/>
                </a:solidFill>
              </a:rPr>
              <a:t>		as long as the ack is received, comp1 keeps increasing (may be double the number of packets).</a:t>
            </a:r>
          </a:p>
          <a:p>
            <a:r>
              <a:rPr lang="en-US" b="1" dirty="0">
                <a:solidFill>
                  <a:schemeClr val="bg1"/>
                </a:solidFill>
              </a:rPr>
              <a:t>	At some point if comp2 gets only 3 packets in order, it will ack that it got only 3 packets in order.</a:t>
            </a:r>
          </a:p>
          <a:p>
            <a:r>
              <a:rPr lang="en-US" b="1" dirty="0">
                <a:solidFill>
                  <a:schemeClr val="bg1"/>
                </a:solidFill>
              </a:rPr>
              <a:t>			- now comp1 starts sending only a single packet and keeps increasing.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- This is why our downloads starts slow and then there is a sudden increase in our downloads.</a:t>
            </a:r>
          </a:p>
          <a:p>
            <a:r>
              <a:rPr lang="en-US" b="1" dirty="0">
                <a:solidFill>
                  <a:schemeClr val="bg1"/>
                </a:solidFill>
              </a:rPr>
              <a:t>			So there are windows of packets.</a:t>
            </a:r>
          </a:p>
          <a:p>
            <a:r>
              <a:rPr lang="en-US" b="1" dirty="0">
                <a:solidFill>
                  <a:schemeClr val="bg1"/>
                </a:solidFill>
              </a:rPr>
              <a:t>		- TCP is layer 4 of OSI - transport layer.	</a:t>
            </a:r>
          </a:p>
          <a:p>
            <a:r>
              <a:rPr lang="en-US" b="1" dirty="0">
                <a:solidFill>
                  <a:schemeClr val="bg1"/>
                </a:solidFill>
              </a:rPr>
              <a:t>####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HTTP- REQUEST METHODS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A5BA17-4C41-4E0A-B30D-04E1EC45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652588"/>
            <a:ext cx="8886825" cy="44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HTTP- REQUEST METHODS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GET: Retrieve document identified by URLDELETE: Deletes specified URL.</a:t>
            </a:r>
          </a:p>
          <a:p>
            <a:r>
              <a:rPr lang="en-US" b="1" dirty="0">
                <a:solidFill>
                  <a:schemeClr val="bg1"/>
                </a:solidFill>
              </a:rPr>
              <a:t>PUT: Store document under specified URL. Used for update.</a:t>
            </a:r>
          </a:p>
          <a:p>
            <a:r>
              <a:rPr lang="en-US" b="1" dirty="0">
                <a:solidFill>
                  <a:schemeClr val="bg1"/>
                </a:solidFill>
              </a:rPr>
              <a:t>POST: Give information to server. Used for add.</a:t>
            </a:r>
          </a:p>
          <a:p>
            <a:r>
              <a:rPr lang="en-US" b="1" dirty="0">
                <a:solidFill>
                  <a:schemeClr val="bg1"/>
                </a:solidFill>
              </a:rPr>
              <a:t>DELETE: Delete a document on the server.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TRACE: Loopback request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Invokes a remote application layer feedback of the request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Useful for testing what is being received at the server.</a:t>
            </a:r>
          </a:p>
          <a:p>
            <a:r>
              <a:rPr lang="en-US" b="1" dirty="0">
                <a:solidFill>
                  <a:schemeClr val="bg1"/>
                </a:solidFill>
              </a:rPr>
              <a:t>	Also possible to forward to intermediaries for debugging purposes.</a:t>
            </a:r>
          </a:p>
          <a:p>
            <a:r>
              <a:rPr lang="en-US" b="1" dirty="0">
                <a:solidFill>
                  <a:schemeClr val="bg1"/>
                </a:solidFill>
              </a:rPr>
              <a:t>CONNECT: For use by proxies.</a:t>
            </a:r>
          </a:p>
          <a:p>
            <a:r>
              <a:rPr lang="en-US" b="1" dirty="0">
                <a:solidFill>
                  <a:schemeClr val="bg1"/>
                </a:solidFill>
              </a:rPr>
              <a:t>HEAD: Retrieve metadata information about document identified by URL.</a:t>
            </a:r>
          </a:p>
        </p:txBody>
      </p:sp>
    </p:spTree>
    <p:extLst>
      <p:ext uri="{BB962C8B-B14F-4D97-AF65-F5344CB8AC3E}">
        <p14:creationId xmlns:p14="http://schemas.microsoft.com/office/powerpoint/2010/main" val="14836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DF770BE-8024-48D2-B68D-6BB76417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3" y="1491343"/>
            <a:ext cx="7663543" cy="43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0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26993</TotalTime>
  <Words>985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</vt:lpstr>
      <vt:lpstr>Agenda</vt:lpstr>
      <vt:lpstr>HyperText Transfer Protocol (HTTP)</vt:lpstr>
      <vt:lpstr> Terminologies in HTTP</vt:lpstr>
      <vt:lpstr>Internet Protocol (IP)</vt:lpstr>
      <vt:lpstr>Transmission control protocol (TCP)</vt:lpstr>
      <vt:lpstr>HTTP- REQUEST METHODS</vt:lpstr>
      <vt:lpstr>HTTP- REQUEST METHODS</vt:lpstr>
      <vt:lpstr> HTTP RESPONSE</vt:lpstr>
      <vt:lpstr> HTTP RESPONSE</vt:lpstr>
      <vt:lpstr> HTTP RESPONSE</vt:lpstr>
      <vt:lpstr> HTTP RESPONSE</vt:lpstr>
      <vt:lpstr>Common Status Code</vt:lpstr>
      <vt:lpstr>Common Status Code</vt:lpstr>
      <vt:lpstr>Relatively less used Status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1055</cp:revision>
  <dcterms:created xsi:type="dcterms:W3CDTF">2019-09-14T09:29:44Z</dcterms:created>
  <dcterms:modified xsi:type="dcterms:W3CDTF">2020-05-04T02:36:46Z</dcterms:modified>
</cp:coreProperties>
</file>