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413" r:id="rId2"/>
    <p:sldId id="416" r:id="rId3"/>
    <p:sldId id="415" r:id="rId4"/>
    <p:sldId id="417" r:id="rId5"/>
    <p:sldId id="418" r:id="rId6"/>
    <p:sldId id="419" r:id="rId7"/>
    <p:sldId id="420" r:id="rId8"/>
    <p:sldId id="423" r:id="rId9"/>
    <p:sldId id="424" r:id="rId10"/>
    <p:sldId id="421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Spring-boot-starter-web includes the following jar</a:t>
            </a:r>
          </a:p>
          <a:p>
            <a:r>
              <a:rPr lang="en-IN" dirty="0"/>
              <a:t>			spring-boot-starter-web</a:t>
            </a:r>
          </a:p>
          <a:p>
            <a:r>
              <a:rPr lang="en-IN" dirty="0"/>
              <a:t>			spring-boot-starter</a:t>
            </a:r>
          </a:p>
          <a:p>
            <a:r>
              <a:rPr lang="en-IN" dirty="0"/>
              <a:t>			spring-boot</a:t>
            </a:r>
          </a:p>
          <a:p>
            <a:r>
              <a:rPr lang="en-IN" dirty="0"/>
              <a:t>			spring-boot-autoconfigure</a:t>
            </a:r>
          </a:p>
          <a:p>
            <a:r>
              <a:rPr lang="en-IN" dirty="0"/>
              <a:t>			spring-boot-starter-logging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-classic</a:t>
            </a:r>
          </a:p>
          <a:p>
            <a:r>
              <a:rPr lang="en-IN" dirty="0"/>
              <a:t>			</a:t>
            </a:r>
            <a:r>
              <a:rPr lang="en-IN" dirty="0" err="1"/>
              <a:t>logback</a:t>
            </a:r>
            <a:r>
              <a:rPr lang="en-IN" dirty="0"/>
              <a:t>-core</a:t>
            </a:r>
          </a:p>
          <a:p>
            <a:r>
              <a:rPr lang="en-IN" dirty="0"/>
              <a:t>			slf4j-api</a:t>
            </a:r>
          </a:p>
          <a:p>
            <a:r>
              <a:rPr lang="en-IN" dirty="0"/>
              <a:t>			log4j-to-slf4j</a:t>
            </a:r>
          </a:p>
          <a:p>
            <a:r>
              <a:rPr lang="en-IN" dirty="0"/>
              <a:t>			log4j-api</a:t>
            </a:r>
          </a:p>
          <a:p>
            <a:r>
              <a:rPr lang="en-IN" dirty="0"/>
              <a:t>			jul-to-slf4j</a:t>
            </a:r>
          </a:p>
          <a:p>
            <a:r>
              <a:rPr lang="en-IN" dirty="0"/>
              <a:t>			</a:t>
            </a:r>
            <a:r>
              <a:rPr lang="en-IN" dirty="0" err="1"/>
              <a:t>jakartna.annotation</a:t>
            </a:r>
            <a:endParaRPr lang="en-IN" dirty="0"/>
          </a:p>
          <a:p>
            <a:r>
              <a:rPr lang="en-IN" dirty="0"/>
              <a:t>			spring-core</a:t>
            </a:r>
          </a:p>
          <a:p>
            <a:r>
              <a:rPr lang="en-IN" dirty="0"/>
              <a:t>			spring-</a:t>
            </a:r>
            <a:r>
              <a:rPr lang="en-IN" dirty="0" err="1"/>
              <a:t>jcl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snakeyami</a:t>
            </a:r>
            <a:endParaRPr lang="en-IN" dirty="0"/>
          </a:p>
          <a:p>
            <a:r>
              <a:rPr lang="en-IN" dirty="0"/>
              <a:t>			spring-boot-starter-tomcat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-annotation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-core</a:t>
            </a:r>
          </a:p>
          <a:p>
            <a:r>
              <a:rPr lang="en-IN" dirty="0"/>
              <a:t>			jackson-datatype-jdk8</a:t>
            </a:r>
          </a:p>
          <a:p>
            <a:r>
              <a:rPr lang="en-IN" dirty="0"/>
              <a:t>			jackson-datatype-jsr310</a:t>
            </a:r>
          </a:p>
          <a:p>
            <a:r>
              <a:rPr lang="en-IN" dirty="0"/>
              <a:t>			</a:t>
            </a:r>
            <a:r>
              <a:rPr lang="en-IN" dirty="0" err="1"/>
              <a:t>jackson</a:t>
            </a:r>
            <a:r>
              <a:rPr lang="en-IN" dirty="0"/>
              <a:t>-module-parameter-names</a:t>
            </a:r>
          </a:p>
          <a:p>
            <a:r>
              <a:rPr lang="en-IN" dirty="0"/>
              <a:t>			spring-boot-starter-validation</a:t>
            </a:r>
          </a:p>
          <a:p>
            <a:r>
              <a:rPr lang="en-IN" dirty="0"/>
              <a:t>			</a:t>
            </a:r>
            <a:r>
              <a:rPr lang="en-IN" dirty="0" err="1"/>
              <a:t>jakarta.validation-api</a:t>
            </a:r>
            <a:endParaRPr lang="en-IN" dirty="0"/>
          </a:p>
          <a:p>
            <a:r>
              <a:rPr lang="en-IN" dirty="0"/>
              <a:t>			tomcat-embed-core</a:t>
            </a:r>
          </a:p>
          <a:p>
            <a:r>
              <a:rPr lang="en-IN" dirty="0"/>
              <a:t>			tomcat-embed-el</a:t>
            </a:r>
          </a:p>
          <a:p>
            <a:r>
              <a:rPr lang="en-IN" dirty="0"/>
              <a:t>			tomcat-embed-</a:t>
            </a:r>
            <a:r>
              <a:rPr lang="en-IN" dirty="0" err="1"/>
              <a:t>websocket</a:t>
            </a:r>
            <a:endParaRPr lang="en-IN" dirty="0"/>
          </a:p>
          <a:p>
            <a:r>
              <a:rPr lang="en-IN" dirty="0"/>
              <a:t>			hibernate-validator</a:t>
            </a:r>
          </a:p>
          <a:p>
            <a:r>
              <a:rPr lang="en-IN" dirty="0"/>
              <a:t>			validation-</a:t>
            </a:r>
            <a:r>
              <a:rPr lang="en-IN" dirty="0" err="1"/>
              <a:t>api</a:t>
            </a:r>
            <a:endParaRPr lang="en-IN" dirty="0"/>
          </a:p>
          <a:p>
            <a:r>
              <a:rPr lang="en-IN" dirty="0"/>
              <a:t>			</a:t>
            </a:r>
            <a:r>
              <a:rPr lang="en-IN" dirty="0" err="1"/>
              <a:t>jboss</a:t>
            </a:r>
            <a:r>
              <a:rPr lang="en-IN" dirty="0"/>
              <a:t>-logging</a:t>
            </a:r>
          </a:p>
          <a:p>
            <a:r>
              <a:rPr lang="en-IN" dirty="0"/>
              <a:t>			</a:t>
            </a:r>
            <a:r>
              <a:rPr lang="en-IN" dirty="0" err="1"/>
              <a:t>jackson-databind</a:t>
            </a:r>
            <a:endParaRPr lang="en-IN" dirty="0"/>
          </a:p>
          <a:p>
            <a:r>
              <a:rPr lang="en-IN" dirty="0"/>
              <a:t>			classmate</a:t>
            </a:r>
          </a:p>
          <a:p>
            <a:r>
              <a:rPr lang="en-IN" dirty="0"/>
              <a:t>			spring-web</a:t>
            </a:r>
          </a:p>
          <a:p>
            <a:r>
              <a:rPr lang="en-IN" dirty="0"/>
              <a:t>			spring-</a:t>
            </a:r>
            <a:r>
              <a:rPr lang="en-IN" dirty="0" err="1"/>
              <a:t>aop</a:t>
            </a:r>
            <a:endParaRPr lang="en-IN" dirty="0"/>
          </a:p>
          <a:p>
            <a:r>
              <a:rPr lang="en-IN" dirty="0"/>
              <a:t>			spring-context</a:t>
            </a:r>
          </a:p>
          <a:p>
            <a:r>
              <a:rPr lang="en-IN" dirty="0"/>
              <a:t>			spring-expression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  <a:p>
            <a:r>
              <a:rPr lang="en-US" dirty="0"/>
              <a:t>	If we want to define a different name for Table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")</a:t>
            </a:r>
          </a:p>
          <a:p>
            <a:r>
              <a:rPr lang="en-US" dirty="0"/>
              <a:t>	If you want to define a different schema</a:t>
            </a:r>
          </a:p>
          <a:p>
            <a:r>
              <a:rPr lang="en-US" dirty="0"/>
              <a:t>		@Table(name="</a:t>
            </a:r>
            <a:r>
              <a:rPr lang="en-US" dirty="0" err="1"/>
              <a:t>MeraCompany</a:t>
            </a:r>
            <a:r>
              <a:rPr lang="en-US" dirty="0"/>
              <a:t>", schema="Indian")</a:t>
            </a:r>
          </a:p>
          <a:p>
            <a:endParaRPr lang="en-IN" dirty="0"/>
          </a:p>
          <a:p>
            <a:r>
              <a:rPr lang="en-IN" dirty="0"/>
              <a:t>Similarly we can manage the Columns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08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Spring Disadvantages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Setup is highly complicated.</a:t>
            </a:r>
          </a:p>
          <a:p>
            <a:r>
              <a:rPr lang="en-US" b="1" dirty="0">
                <a:solidFill>
                  <a:schemeClr val="bg1"/>
                </a:solidFill>
              </a:rPr>
              <a:t>Lot of jar's to get even with maven.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Huge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and complicated setup steps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configuration options makes it confusing.</a:t>
            </a:r>
          </a:p>
          <a:p>
            <a:r>
              <a:rPr lang="en-US" b="1" dirty="0">
                <a:solidFill>
                  <a:schemeClr val="bg1"/>
                </a:solidFill>
              </a:rPr>
              <a:t>Multiple Build and Deploy steps and options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Each individual/team has to solve it.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Abstracts the setup complexity</a:t>
            </a:r>
          </a:p>
          <a:p>
            <a:r>
              <a:rPr lang="en-US" b="1" dirty="0">
                <a:solidFill>
                  <a:schemeClr val="bg1"/>
                </a:solidFill>
              </a:rPr>
              <a:t>	80% 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20% make small changes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Highly Opinionated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configures Tomcat by default.</a:t>
            </a:r>
          </a:p>
          <a:p>
            <a:r>
              <a:rPr lang="en-US" b="1" dirty="0">
                <a:solidFill>
                  <a:schemeClr val="bg1"/>
                </a:solidFill>
              </a:rPr>
              <a:t>Convention over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Stand alone</a:t>
            </a:r>
          </a:p>
          <a:p>
            <a:r>
              <a:rPr lang="en-US" b="1" dirty="0">
                <a:solidFill>
                  <a:schemeClr val="bg1"/>
                </a:solidFill>
              </a:rPr>
              <a:t>	Most of the time: web app. dev.</a:t>
            </a:r>
          </a:p>
          <a:p>
            <a:r>
              <a:rPr lang="en-US" b="1" dirty="0">
                <a:solidFill>
                  <a:schemeClr val="bg1"/>
                </a:solidFill>
              </a:rPr>
              <a:t>	Embedded tomcat</a:t>
            </a:r>
          </a:p>
          <a:p>
            <a:r>
              <a:rPr lang="en-US" b="1" dirty="0">
                <a:solidFill>
                  <a:schemeClr val="bg1"/>
                </a:solidFill>
              </a:rPr>
              <a:t>Production ready</a:t>
            </a:r>
          </a:p>
          <a:p>
            <a:r>
              <a:rPr lang="en-US" b="1" dirty="0">
                <a:solidFill>
                  <a:schemeClr val="bg1"/>
                </a:solidFill>
              </a:rPr>
              <a:t>	Staging and Testing support available.</a:t>
            </a:r>
          </a:p>
        </p:txBody>
      </p:sp>
    </p:spTree>
    <p:extLst>
      <p:ext uri="{BB962C8B-B14F-4D97-AF65-F5344CB8AC3E}">
        <p14:creationId xmlns:p14="http://schemas.microsoft.com/office/powerpoint/2010/main" val="229507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Maven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 on to Maven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2509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Setup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\1SetupInstruction.txt</a:t>
            </a:r>
          </a:p>
        </p:txBody>
      </p:sp>
    </p:spTree>
    <p:extLst>
      <p:ext uri="{BB962C8B-B14F-4D97-AF65-F5344CB8AC3E}">
        <p14:creationId xmlns:p14="http://schemas.microsoft.com/office/powerpoint/2010/main" val="18735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First Spring Boot Project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training\day1\</a:t>
            </a:r>
            <a:r>
              <a:rPr lang="en-US" b="1" dirty="0" err="1">
                <a:solidFill>
                  <a:schemeClr val="bg1"/>
                </a:solidFill>
              </a:rPr>
              <a:t>SpringBoot</a:t>
            </a:r>
            <a:r>
              <a:rPr lang="en-US" b="1" dirty="0">
                <a:solidFill>
                  <a:schemeClr val="bg1"/>
                </a:solidFill>
              </a:rPr>
              <a:t>\2FirstSpringBootProject.txt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Handy web sites</a:t>
            </a:r>
          </a:p>
          <a:p>
            <a:r>
              <a:rPr lang="en-IN" dirty="0">
                <a:hlinkClick r:id="rId2"/>
              </a:rPr>
              <a:t>https://mvnrepository.com/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dirty="0">
                <a:hlinkClick r:id="rId3"/>
              </a:rPr>
              <a:t>https://start.spring.io/</a:t>
            </a:r>
            <a:endParaRPr lang="en-IN" dirty="0"/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Component and Component Scan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 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is found during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scanning </a:t>
            </a:r>
          </a:p>
          <a:p>
            <a:r>
              <a:rPr lang="en-US" b="1" dirty="0">
                <a:solidFill>
                  <a:schemeClr val="bg1"/>
                </a:solidFill>
              </a:rPr>
              <a:t>	registered in the context as a Spring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Famous Specializations of @Components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	@Service, </a:t>
            </a:r>
          </a:p>
          <a:p>
            <a:r>
              <a:rPr lang="en-US" b="1" dirty="0">
                <a:solidFill>
                  <a:schemeClr val="bg1"/>
                </a:solidFill>
              </a:rPr>
              <a:t>		@Repository, </a:t>
            </a:r>
          </a:p>
          <a:p>
            <a:r>
              <a:rPr lang="en-US" b="1" dirty="0">
                <a:solidFill>
                  <a:schemeClr val="bg1"/>
                </a:solidFill>
              </a:rPr>
              <a:t>		@Controller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r>
              <a:rPr lang="en-US" b="1" dirty="0">
                <a:solidFill>
                  <a:schemeClr val="bg1"/>
                </a:solidFill>
              </a:rPr>
              <a:t> is a specialization of @Controller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Ensures </a:t>
            </a:r>
            <a:r>
              <a:rPr lang="en-US" b="1" dirty="0" err="1">
                <a:solidFill>
                  <a:schemeClr val="bg1"/>
                </a:solidFill>
              </a:rPr>
              <a:t>ComponentScan</a:t>
            </a:r>
            <a:r>
              <a:rPr lang="en-US" b="1" dirty="0">
                <a:solidFill>
                  <a:schemeClr val="bg1"/>
                </a:solidFill>
              </a:rPr>
              <a:t> is executed at startup.</a:t>
            </a:r>
          </a:p>
          <a:p>
            <a:r>
              <a:rPr lang="en-US" b="1" dirty="0">
                <a:solidFill>
                  <a:schemeClr val="bg1"/>
                </a:solidFill>
              </a:rPr>
              <a:t>	@Component are found and registered as Spring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	Automatically included with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+mn-lt"/>
              </a:rPr>
              <a:t>SpringBootApplication.run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SpringApplication.run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XXXXApplication.class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</a:rPr>
              <a:t>	static method run</a:t>
            </a:r>
          </a:p>
          <a:p>
            <a:r>
              <a:rPr lang="en-US" b="1" dirty="0">
                <a:solidFill>
                  <a:schemeClr val="bg1"/>
                </a:solidFill>
              </a:rPr>
              <a:t>	Has 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Sets up default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Creates starts Spring application context</a:t>
            </a:r>
          </a:p>
          <a:p>
            <a:r>
              <a:rPr lang="en-US" b="1" dirty="0">
                <a:solidFill>
                  <a:schemeClr val="bg1"/>
                </a:solidFill>
              </a:rPr>
              <a:t>		Performs class path scan</a:t>
            </a:r>
          </a:p>
          <a:p>
            <a:r>
              <a:rPr lang="en-US" b="1" dirty="0">
                <a:solidFill>
                  <a:schemeClr val="bg1"/>
                </a:solidFill>
              </a:rPr>
              <a:t>		Starts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68709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+mn-lt"/>
              </a:rPr>
              <a:t>RestController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POJO with required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Annotated with @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This annotation makes it a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Includes @Controller and @</a:t>
            </a:r>
            <a:r>
              <a:rPr lang="en-US" b="1" dirty="0" err="1">
                <a:solidFill>
                  <a:schemeClr val="bg1"/>
                </a:solidFill>
              </a:rPr>
              <a:t>ResponseBody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Has @</a:t>
            </a:r>
            <a:r>
              <a:rPr lang="en-US" b="1" dirty="0" err="1">
                <a:solidFill>
                  <a:schemeClr val="bg1"/>
                </a:solidFill>
              </a:rPr>
              <a:t>RestMapping</a:t>
            </a:r>
            <a:r>
              <a:rPr lang="en-US" b="1" dirty="0">
                <a:solidFill>
                  <a:schemeClr val="bg1"/>
                </a:solidFill>
              </a:rPr>
              <a:t>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This binds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 to the method.</a:t>
            </a:r>
          </a:p>
          <a:p>
            <a:r>
              <a:rPr lang="en-US" b="1" dirty="0">
                <a:solidFill>
                  <a:schemeClr val="bg1"/>
                </a:solidFill>
              </a:rPr>
              <a:t>	Supports all the different HTTP methods.</a:t>
            </a:r>
          </a:p>
        </p:txBody>
      </p:sp>
    </p:spTree>
    <p:extLst>
      <p:ext uri="{BB962C8B-B14F-4D97-AF65-F5344CB8AC3E}">
        <p14:creationId xmlns:p14="http://schemas.microsoft.com/office/powerpoint/2010/main" val="404278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Bill of Material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Pom.xml</a:t>
            </a:r>
          </a:p>
          <a:p>
            <a:r>
              <a:rPr lang="en-US" b="1" dirty="0">
                <a:solidFill>
                  <a:schemeClr val="bg1"/>
                </a:solidFill>
              </a:rPr>
              <a:t>	parent: spring-boot-starter-parent</a:t>
            </a:r>
          </a:p>
          <a:p>
            <a:r>
              <a:rPr lang="en-US" b="1" dirty="0">
                <a:solidFill>
                  <a:schemeClr val="bg1"/>
                </a:solidFill>
              </a:rPr>
              <a:t>		Manages the configuration.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	Has the list of dependencies and versions.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dependency: spring-boot-starter-web</a:t>
            </a:r>
          </a:p>
          <a:p>
            <a:r>
              <a:rPr lang="en-US" b="1" dirty="0">
                <a:solidFill>
                  <a:schemeClr val="bg1"/>
                </a:solidFill>
              </a:rPr>
              <a:t>		Umbrella project for lot of different projects</a:t>
            </a:r>
          </a:p>
          <a:p>
            <a:r>
              <a:rPr lang="en-US" b="1" dirty="0">
                <a:solidFill>
                  <a:schemeClr val="bg1"/>
                </a:solidFill>
              </a:rPr>
              <a:t>		Find the list below</a:t>
            </a:r>
          </a:p>
        </p:txBody>
      </p:sp>
    </p:spTree>
    <p:extLst>
      <p:ext uri="{BB962C8B-B14F-4D97-AF65-F5344CB8AC3E}">
        <p14:creationId xmlns:p14="http://schemas.microsoft.com/office/powerpoint/2010/main" val="202302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does it internally work?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 code generated automatically.</a:t>
            </a:r>
          </a:p>
          <a:p>
            <a:r>
              <a:rPr lang="en-US" b="1" dirty="0">
                <a:solidFill>
                  <a:schemeClr val="bg1"/>
                </a:solidFill>
              </a:rPr>
              <a:t>Pre-configured jar's stored in </a:t>
            </a:r>
          </a:p>
          <a:p>
            <a:r>
              <a:rPr lang="en-US" b="1" dirty="0">
                <a:solidFill>
                  <a:schemeClr val="bg1"/>
                </a:solidFill>
              </a:rPr>
              <a:t>	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SpringBootAutoConfigure</a:t>
            </a:r>
            <a:r>
              <a:rPr lang="en-US" b="1" dirty="0">
                <a:solidFill>
                  <a:schemeClr val="bg1"/>
                </a:solidFill>
              </a:rPr>
              <a:t>.....jar</a:t>
            </a:r>
          </a:p>
          <a:p>
            <a:r>
              <a:rPr lang="en-US" b="1" dirty="0">
                <a:solidFill>
                  <a:schemeClr val="bg1"/>
                </a:solidFill>
              </a:rPr>
              <a:t>		- META-INF/</a:t>
            </a:r>
            <a:r>
              <a:rPr lang="en-US" b="1" dirty="0" err="1">
                <a:solidFill>
                  <a:schemeClr val="bg1"/>
                </a:solidFill>
              </a:rPr>
              <a:t>spring.factories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Condition			Description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OnBeanCondition</a:t>
            </a:r>
            <a:r>
              <a:rPr lang="en-US" b="1" dirty="0">
                <a:solidFill>
                  <a:schemeClr val="bg1"/>
                </a:solidFill>
              </a:rPr>
              <a:t>			Checks if a bean is in the Spring factory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OnClassCondition</a:t>
            </a:r>
            <a:r>
              <a:rPr lang="en-US" b="1" dirty="0">
                <a:solidFill>
                  <a:schemeClr val="bg1"/>
                </a:solidFill>
              </a:rPr>
              <a:t>			Checks if a class is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OnExpressionCondition</a:t>
            </a:r>
            <a:r>
              <a:rPr lang="en-US" b="1" dirty="0">
                <a:solidFill>
                  <a:schemeClr val="bg1"/>
                </a:solidFill>
              </a:rPr>
              <a:t>		Evaluates the </a:t>
            </a:r>
            <a:r>
              <a:rPr lang="en-US" b="1" dirty="0" err="1">
                <a:solidFill>
                  <a:schemeClr val="bg1"/>
                </a:solidFill>
              </a:rPr>
              <a:t>sPel</a:t>
            </a:r>
            <a:r>
              <a:rPr lang="en-US" b="1" dirty="0">
                <a:solidFill>
                  <a:schemeClr val="bg1"/>
                </a:solidFill>
              </a:rPr>
              <a:t> expression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OnJavaCondition</a:t>
            </a:r>
            <a:r>
              <a:rPr lang="en-US" b="1" dirty="0">
                <a:solidFill>
                  <a:schemeClr val="bg1"/>
                </a:solidFill>
              </a:rPr>
              <a:t>			Checks the version of java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OnJndiCondition</a:t>
            </a:r>
            <a:r>
              <a:rPr lang="en-US" b="1" dirty="0">
                <a:solidFill>
                  <a:schemeClr val="bg1"/>
                </a:solidFill>
              </a:rPr>
              <a:t>			Checks if a JNDI branch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OnPropertyCondition</a:t>
            </a:r>
            <a:r>
              <a:rPr lang="en-US" b="1" dirty="0">
                <a:solidFill>
                  <a:schemeClr val="bg1"/>
                </a:solidFill>
              </a:rPr>
              <a:t>		Checks if a property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OnResourceCondition</a:t>
            </a:r>
            <a:r>
              <a:rPr lang="en-US" b="1" dirty="0">
                <a:solidFill>
                  <a:schemeClr val="bg1"/>
                </a:solidFill>
              </a:rPr>
              <a:t>		Checks if a resource exists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OnWebApplicationCondition</a:t>
            </a:r>
            <a:r>
              <a:rPr lang="en-US" b="1" dirty="0">
                <a:solidFill>
                  <a:schemeClr val="bg1"/>
                </a:solidFill>
              </a:rPr>
              <a:t>		Checks if a it is a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78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Boot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Java platform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comprehensive infrastructure  </a:t>
            </a:r>
          </a:p>
          <a:p>
            <a:r>
              <a:rPr lang="en-US" b="1" dirty="0">
                <a:solidFill>
                  <a:schemeClr val="bg1"/>
                </a:solidFill>
              </a:rPr>
              <a:t>		for developing Java applications. </a:t>
            </a:r>
          </a:p>
          <a:p>
            <a:r>
              <a:rPr lang="en-US" b="1" dirty="0">
                <a:solidFill>
                  <a:schemeClr val="bg1"/>
                </a:solidFill>
              </a:rPr>
              <a:t>Handles the infrastructure 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focus on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Build applications with POJOs</a:t>
            </a:r>
          </a:p>
          <a:p>
            <a:r>
              <a:rPr lang="en-US" b="1" dirty="0">
                <a:solidFill>
                  <a:schemeClr val="bg1"/>
                </a:solidFill>
              </a:rPr>
              <a:t>Inject enterprise services to POJOs.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Started by Rod Johnson in 2002</a:t>
            </a:r>
          </a:p>
          <a:p>
            <a:r>
              <a:rPr lang="en-US" b="1" dirty="0">
                <a:solidFill>
                  <a:schemeClr val="bg1"/>
                </a:solidFill>
              </a:rPr>
              <a:t>Initially released under Apache in 2003. </a:t>
            </a:r>
          </a:p>
          <a:p>
            <a:r>
              <a:rPr lang="en-US" b="1" dirty="0">
                <a:solidFill>
                  <a:schemeClr val="bg1"/>
                </a:solidFill>
              </a:rPr>
              <a:t>Lightweight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	for all kinds of services to serve POJOs.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4749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How @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Autowiring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works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964432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SpringBootApplication</a:t>
            </a:r>
            <a:r>
              <a:rPr lang="en-US" b="1" dirty="0">
                <a:solidFill>
                  <a:schemeClr val="bg1"/>
                </a:solidFill>
              </a:rPr>
              <a:t> annotation enables auto-configuration and component scanning.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1. All Spring beans are managed</a:t>
            </a:r>
          </a:p>
          <a:p>
            <a:r>
              <a:rPr lang="en-US" b="1" dirty="0">
                <a:solidFill>
                  <a:schemeClr val="bg1"/>
                </a:solidFill>
              </a:rPr>
              <a:t>	they "live" inside a container, called "application context".</a:t>
            </a:r>
          </a:p>
          <a:p>
            <a:r>
              <a:rPr lang="en-US" b="1" dirty="0">
                <a:solidFill>
                  <a:schemeClr val="bg1"/>
                </a:solidFill>
              </a:rPr>
              <a:t>2. Each application has an entry point to that context.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DispatcherServlet</a:t>
            </a:r>
            <a:r>
              <a:rPr lang="en-US" b="1" dirty="0">
                <a:solidFill>
                  <a:schemeClr val="bg1"/>
                </a:solidFill>
              </a:rPr>
              <a:t> is the entry point for Spring-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A Component scanning starts at this entry point.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applications have a Servlet, </a:t>
            </a:r>
          </a:p>
          <a:p>
            <a:r>
              <a:rPr lang="en-US" b="1" dirty="0">
                <a:solidFill>
                  <a:schemeClr val="bg1"/>
                </a:solidFill>
              </a:rPr>
              <a:t>	JSF uses a el-resolver, etc.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context is bootstrapped and all beans - </a:t>
            </a:r>
            <a:r>
              <a:rPr lang="en-US" b="1" dirty="0" err="1">
                <a:solidFill>
                  <a:schemeClr val="bg1"/>
                </a:solidFill>
              </a:rPr>
              <a:t>autowired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web applications this can be a startup listener.</a:t>
            </a:r>
          </a:p>
          <a:p>
            <a:r>
              <a:rPr lang="en-US" b="1" dirty="0">
                <a:solidFill>
                  <a:schemeClr val="bg1"/>
                </a:solidFill>
              </a:rPr>
              <a:t>		In other projects there can be a different area of bootstrapping.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Autowiring</a:t>
            </a:r>
            <a:r>
              <a:rPr lang="en-US" b="1" dirty="0">
                <a:solidFill>
                  <a:schemeClr val="bg1"/>
                </a:solidFill>
              </a:rPr>
              <a:t> happens </a:t>
            </a:r>
          </a:p>
          <a:p>
            <a:r>
              <a:rPr lang="en-US" b="1" dirty="0">
                <a:solidFill>
                  <a:schemeClr val="bg1"/>
                </a:solidFill>
              </a:rPr>
              <a:t>	by injecting a bean into another bean. </a:t>
            </a:r>
          </a:p>
          <a:p>
            <a:r>
              <a:rPr lang="en-US" b="1" dirty="0">
                <a:solidFill>
                  <a:schemeClr val="bg1"/>
                </a:solidFill>
              </a:rPr>
              <a:t>	Both classes should be beans,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both should be living in application context.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For e.g. in Controller we have @Controller</a:t>
            </a:r>
          </a:p>
          <a:p>
            <a:pPr lvl="2"/>
            <a:r>
              <a:rPr lang="en-US" b="1" dirty="0">
                <a:solidFill>
                  <a:schemeClr val="bg1"/>
                </a:solidFill>
              </a:rPr>
              <a:t>@Controller // Defines that this class is a spring bean</a:t>
            </a:r>
          </a:p>
          <a:p>
            <a:r>
              <a:rPr lang="en-US" b="1" dirty="0">
                <a:solidFill>
                  <a:schemeClr val="bg1"/>
                </a:solidFill>
              </a:rPr>
              <a:t>"living" in the application context?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Context instantiates the objects, </a:t>
            </a:r>
          </a:p>
          <a:p>
            <a:r>
              <a:rPr lang="en-US" b="1" dirty="0">
                <a:solidFill>
                  <a:schemeClr val="bg1"/>
                </a:solidFill>
              </a:rPr>
              <a:t>	we never make new Bean() -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container finds each injection point and sets an instance there.</a:t>
            </a:r>
          </a:p>
        </p:txBody>
      </p:sp>
    </p:spTree>
    <p:extLst>
      <p:ext uri="{BB962C8B-B14F-4D97-AF65-F5344CB8AC3E}">
        <p14:creationId xmlns:p14="http://schemas.microsoft.com/office/powerpoint/2010/main" val="146087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</a:t>
            </a:r>
            <a:r>
              <a:rPr lang="en-IN" dirty="0" err="1">
                <a:solidFill>
                  <a:schemeClr val="bg1"/>
                </a:solidFill>
                <a:latin typeface="+mn-lt"/>
              </a:rPr>
              <a:t>ApplicationContext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Corner stone of a Spring Boot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Represents the Spring </a:t>
            </a:r>
            <a:r>
              <a:rPr lang="en-US" b="1" dirty="0" err="1">
                <a:solidFill>
                  <a:schemeClr val="bg1"/>
                </a:solidFill>
              </a:rPr>
              <a:t>IoC</a:t>
            </a:r>
            <a:r>
              <a:rPr lang="en-US" b="1" dirty="0">
                <a:solidFill>
                  <a:schemeClr val="bg1"/>
                </a:solidFill>
              </a:rPr>
              <a:t> container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Responsible for instantiating, configuring, and assembling the beans.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 container gets its instructions on what objects to instantiate, configure, and assemble by reading configuration metadata. The configuration metadata is represented in XML, Java annotations, or Java code.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provides the following: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factory methods for accessing application components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load file resources in a generic way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publish events to registered listeners</a:t>
            </a:r>
          </a:p>
          <a:p>
            <a:r>
              <a:rPr lang="en-US" b="1" dirty="0">
                <a:solidFill>
                  <a:schemeClr val="bg1"/>
                </a:solidFill>
              </a:rPr>
              <a:t>	The ability to resolve messages, supporting internationalization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has several implementations.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ClassPathXmlApplicationContext</a:t>
            </a:r>
            <a:r>
              <a:rPr lang="en-US" b="1" dirty="0">
                <a:solidFill>
                  <a:schemeClr val="bg1"/>
                </a:solidFill>
              </a:rPr>
              <a:t> takes configuration from an XML file on the </a:t>
            </a:r>
            <a:r>
              <a:rPr lang="en-US" b="1" dirty="0" err="1">
                <a:solidFill>
                  <a:schemeClr val="bg1"/>
                </a:solidFill>
              </a:rPr>
              <a:t>classpath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AnnotationConfigApplicationContext</a:t>
            </a:r>
            <a:r>
              <a:rPr lang="en-US" b="1" dirty="0">
                <a:solidFill>
                  <a:schemeClr val="bg1"/>
                </a:solidFill>
              </a:rPr>
              <a:t>, reads configuration using annotations.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Getting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Access application 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Autowire</a:t>
            </a:r>
            <a:r>
              <a:rPr lang="en-US" b="1" dirty="0">
                <a:solidFill>
                  <a:schemeClr val="bg1"/>
                </a:solidFill>
              </a:rPr>
              <a:t> the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 or implement the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79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Extending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ApplicationContextAware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@Component</a:t>
            </a:r>
          </a:p>
          <a:p>
            <a:r>
              <a:rPr lang="en-US" b="1" dirty="0">
                <a:solidFill>
                  <a:schemeClr val="bg1"/>
                </a:solidFill>
              </a:rPr>
              <a:t>public class </a:t>
            </a:r>
            <a:r>
              <a:rPr lang="en-US" b="1" dirty="0" err="1">
                <a:solidFill>
                  <a:schemeClr val="bg1"/>
                </a:solidFill>
              </a:rPr>
              <a:t>MyBean</a:t>
            </a:r>
            <a:r>
              <a:rPr lang="en-US" b="1" dirty="0">
                <a:solidFill>
                  <a:schemeClr val="bg1"/>
                </a:solidFill>
              </a:rPr>
              <a:t> implements </a:t>
            </a:r>
            <a:r>
              <a:rPr lang="en-US" b="1" dirty="0" err="1">
                <a:solidFill>
                  <a:schemeClr val="bg1"/>
                </a:solidFill>
              </a:rPr>
              <a:t>ApplicationContextAware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>
                <a:solidFill>
                  <a:schemeClr val="bg1"/>
                </a:solidFill>
              </a:rPr>
              <a:t>    private String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b="1" dirty="0">
                <a:solidFill>
                  <a:schemeClr val="bg1"/>
                </a:solidFill>
              </a:rPr>
              <a:t>    public void </a:t>
            </a:r>
            <a:r>
              <a:rPr lang="en-US" b="1" dirty="0" err="1">
                <a:solidFill>
                  <a:schemeClr val="bg1"/>
                </a:solidFill>
              </a:rPr>
              <a:t>setApplicationContext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throws </a:t>
            </a:r>
            <a:r>
              <a:rPr lang="en-US" b="1" dirty="0" err="1">
                <a:solidFill>
                  <a:schemeClr val="bg1"/>
                </a:solidFill>
              </a:rPr>
              <a:t>BeansException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applicationContext.getId</a:t>
            </a:r>
            <a:r>
              <a:rPr lang="en-US" b="1" dirty="0">
                <a:solidFill>
                  <a:schemeClr val="bg1"/>
                </a:solidFill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public String </a:t>
            </a:r>
            <a:r>
              <a:rPr lang="en-US" b="1" dirty="0" err="1">
                <a:solidFill>
                  <a:schemeClr val="bg1"/>
                </a:solidFill>
              </a:rPr>
              <a:t>getApplicationId</a:t>
            </a:r>
            <a:r>
              <a:rPr lang="en-US" b="1" dirty="0">
                <a:solidFill>
                  <a:schemeClr val="bg1"/>
                </a:solidFill>
              </a:rPr>
              <a:t>() {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return </a:t>
            </a:r>
            <a:r>
              <a:rPr lang="en-US" b="1" dirty="0" err="1">
                <a:solidFill>
                  <a:schemeClr val="bg1"/>
                </a:solidFill>
              </a:rPr>
              <a:t>applicationId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    }</a:t>
            </a: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577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Embedded Tomcat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Included for convenience</a:t>
            </a:r>
          </a:p>
          <a:p>
            <a:r>
              <a:rPr lang="en-US" b="1" dirty="0">
                <a:solidFill>
                  <a:schemeClr val="bg1"/>
                </a:solidFill>
              </a:rPr>
              <a:t>Servlet container config can now be driven from application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You can do it through 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Standalone application helps.</a:t>
            </a:r>
          </a:p>
          <a:p>
            <a:r>
              <a:rPr lang="en-US" b="1" dirty="0">
                <a:solidFill>
                  <a:schemeClr val="bg1"/>
                </a:solidFill>
              </a:rPr>
              <a:t>	Easy to develop, deploy and run</a:t>
            </a:r>
          </a:p>
          <a:p>
            <a:r>
              <a:rPr lang="en-US" b="1" dirty="0">
                <a:solidFill>
                  <a:schemeClr val="bg1"/>
                </a:solidFill>
              </a:rPr>
              <a:t>Useful for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5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Government’s demand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Days of Corona Virus</a:t>
            </a:r>
          </a:p>
          <a:p>
            <a:r>
              <a:rPr lang="en-US" b="1" dirty="0">
                <a:solidFill>
                  <a:schemeClr val="bg1"/>
                </a:solidFill>
              </a:rPr>
              <a:t>Government realizes it doesn’t have data of skillsets</a:t>
            </a:r>
          </a:p>
          <a:p>
            <a:r>
              <a:rPr lang="en-US" b="1" dirty="0">
                <a:solidFill>
                  <a:schemeClr val="bg1"/>
                </a:solidFill>
              </a:rPr>
              <a:t>Ask</a:t>
            </a:r>
          </a:p>
          <a:p>
            <a:r>
              <a:rPr lang="en-US" b="1" dirty="0">
                <a:solidFill>
                  <a:schemeClr val="bg1"/>
                </a:solidFill>
              </a:rPr>
              <a:t>	List of Companies</a:t>
            </a:r>
          </a:p>
          <a:p>
            <a:r>
              <a:rPr lang="en-US" b="1" dirty="0">
                <a:solidFill>
                  <a:schemeClr val="bg1"/>
                </a:solidFill>
              </a:rPr>
              <a:t>		List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			Rating of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Business result: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 doctors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100 nurses</a:t>
            </a:r>
          </a:p>
          <a:p>
            <a:r>
              <a:rPr lang="en-US" b="1" dirty="0">
                <a:solidFill>
                  <a:schemeClr val="bg1"/>
                </a:solidFill>
              </a:rPr>
              <a:t>	Get top 50 scientists</a:t>
            </a:r>
          </a:p>
          <a:p>
            <a:r>
              <a:rPr lang="en-US" b="1" dirty="0">
                <a:solidFill>
                  <a:schemeClr val="bg1"/>
                </a:solidFill>
              </a:rPr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3714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Designing our Company end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05266C-7C46-4452-8DF1-CF92CF7A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13953"/>
              </p:ext>
            </p:extLst>
          </p:nvPr>
        </p:nvGraphicFramePr>
        <p:xfrm>
          <a:off x="2726268" y="1583267"/>
          <a:ext cx="6443133" cy="3286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2871">
                  <a:extLst>
                    <a:ext uri="{9D8B030D-6E8A-4147-A177-3AD203B41FA5}">
                      <a16:colId xmlns:a16="http://schemas.microsoft.com/office/drawing/2014/main" val="4178781696"/>
                    </a:ext>
                  </a:extLst>
                </a:gridCol>
                <a:gridCol w="2044478">
                  <a:extLst>
                    <a:ext uri="{9D8B030D-6E8A-4147-A177-3AD203B41FA5}">
                      <a16:colId xmlns:a16="http://schemas.microsoft.com/office/drawing/2014/main" val="3536675133"/>
                    </a:ext>
                  </a:extLst>
                </a:gridCol>
                <a:gridCol w="2645784">
                  <a:extLst>
                    <a:ext uri="{9D8B030D-6E8A-4147-A177-3AD203B41FA5}">
                      <a16:colId xmlns:a16="http://schemas.microsoft.com/office/drawing/2014/main" val="3708132247"/>
                    </a:ext>
                  </a:extLst>
                </a:gridCol>
              </a:tblGrid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HTTP method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point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7252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all 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2475463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Get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Get a specific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1886788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POST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Create a new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379731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Put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Update a company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1803976"/>
                  </a:ext>
                </a:extLst>
              </a:tr>
              <a:tr h="547764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Delete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/companies/{id}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Delete a company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9586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34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 – Service – Repository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11453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Controller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62000" y="14748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Place where you get request first</a:t>
            </a:r>
          </a:p>
          <a:p>
            <a:r>
              <a:rPr lang="en-US" b="1" dirty="0">
                <a:solidFill>
                  <a:schemeClr val="bg1"/>
                </a:solidFill>
              </a:rPr>
              <a:t>Never mix your domain classes(entity/document ) with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We always expect these two to behave in different manner. </a:t>
            </a:r>
          </a:p>
          <a:p>
            <a:r>
              <a:rPr lang="en-US" b="1" dirty="0">
                <a:solidFill>
                  <a:schemeClr val="bg1"/>
                </a:solidFill>
              </a:rPr>
              <a:t>Use DTO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have any kind of business logic.</a:t>
            </a:r>
          </a:p>
          <a:p>
            <a:r>
              <a:rPr lang="en-US" b="1" dirty="0">
                <a:solidFill>
                  <a:schemeClr val="bg1"/>
                </a:solidFill>
              </a:rPr>
              <a:t>Building final response at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add status code,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multiple services from controller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have new service which invoke multiple services if required.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Be careful in terms of designing it</a:t>
            </a:r>
          </a:p>
          <a:p>
            <a:r>
              <a:rPr lang="en-US" b="1" dirty="0">
                <a:solidFill>
                  <a:schemeClr val="bg1"/>
                </a:solidFill>
              </a:rPr>
              <a:t>	should not throw NPE or any error without status code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not call </a:t>
            </a:r>
            <a:r>
              <a:rPr lang="en-US" b="1" dirty="0" err="1">
                <a:solidFill>
                  <a:schemeClr val="bg1"/>
                </a:solidFill>
              </a:rPr>
              <a:t>dao</a:t>
            </a:r>
            <a:r>
              <a:rPr lang="en-US" b="1" dirty="0">
                <a:solidFill>
                  <a:schemeClr val="bg1"/>
                </a:solidFill>
              </a:rPr>
              <a:t>/repository from controller</a:t>
            </a:r>
          </a:p>
        </p:txBody>
      </p:sp>
    </p:spTree>
    <p:extLst>
      <p:ext uri="{BB962C8B-B14F-4D97-AF65-F5344CB8AC3E}">
        <p14:creationId xmlns:p14="http://schemas.microsoft.com/office/powerpoint/2010/main" val="66495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Service Layer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Break down Service into smaller modules according to the standard design practices.</a:t>
            </a:r>
          </a:p>
          <a:p>
            <a:r>
              <a:rPr lang="en-US" b="1" dirty="0">
                <a:solidFill>
                  <a:schemeClr val="bg1"/>
                </a:solidFill>
              </a:rPr>
              <a:t>Always do validation on input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throw custom exception with validation error code, and fields specific error message. </a:t>
            </a:r>
          </a:p>
          <a:p>
            <a:r>
              <a:rPr lang="en-US" b="1" dirty="0">
                <a:solidFill>
                  <a:schemeClr val="bg1"/>
                </a:solidFill>
              </a:rPr>
              <a:t>If multiple fields need to be validated, 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outside of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Add validator class to write validation for all the fields. </a:t>
            </a:r>
          </a:p>
          <a:p>
            <a:r>
              <a:rPr lang="en-US" b="1" dirty="0">
                <a:solidFill>
                  <a:schemeClr val="bg1"/>
                </a:solidFill>
              </a:rPr>
              <a:t>	Make your service methods small, and clean.</a:t>
            </a:r>
          </a:p>
          <a:p>
            <a:r>
              <a:rPr lang="en-US" b="1" dirty="0">
                <a:solidFill>
                  <a:schemeClr val="bg1"/>
                </a:solidFill>
              </a:rPr>
              <a:t>If service A needs to call Service B, then never call Service B repo. directly from Service A</a:t>
            </a:r>
          </a:p>
          <a:p>
            <a:r>
              <a:rPr lang="en-US" b="1" dirty="0">
                <a:solidFill>
                  <a:schemeClr val="bg1"/>
                </a:solidFill>
              </a:rPr>
              <a:t>	Instead call the Rest endpoint of Service B from the Service layer.</a:t>
            </a:r>
          </a:p>
          <a:p>
            <a:r>
              <a:rPr lang="en-US" b="1" dirty="0">
                <a:solidFill>
                  <a:schemeClr val="bg1"/>
                </a:solidFill>
              </a:rPr>
              <a:t>	Add enough logic to recognize the Primary service which is failing.	</a:t>
            </a:r>
          </a:p>
          <a:p>
            <a:r>
              <a:rPr lang="en-US" b="1" dirty="0">
                <a:solidFill>
                  <a:schemeClr val="bg1"/>
                </a:solidFill>
              </a:rPr>
              <a:t>We may handle multiple things in Service layer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Caching.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layer may throw custom exception which needs to be handled at controller layer.</a:t>
            </a:r>
          </a:p>
        </p:txBody>
      </p:sp>
    </p:spTree>
    <p:extLst>
      <p:ext uri="{BB962C8B-B14F-4D97-AF65-F5344CB8AC3E}">
        <p14:creationId xmlns:p14="http://schemas.microsoft.com/office/powerpoint/2010/main" val="2973930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Repository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Repository</a:t>
            </a:r>
          </a:p>
          <a:p>
            <a:r>
              <a:rPr lang="en-US" b="1" dirty="0">
                <a:solidFill>
                  <a:schemeClr val="bg1"/>
                </a:solidFill>
              </a:rPr>
              <a:t>-----------</a:t>
            </a:r>
          </a:p>
          <a:p>
            <a:r>
              <a:rPr lang="en-US" b="1" dirty="0">
                <a:solidFill>
                  <a:schemeClr val="bg1"/>
                </a:solidFill>
              </a:rPr>
              <a:t>Repository/Dao :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Interacts with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in your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indexing as and when appropriate.</a:t>
            </a:r>
          </a:p>
          <a:p>
            <a:r>
              <a:rPr lang="en-US" b="1" dirty="0">
                <a:solidFill>
                  <a:schemeClr val="bg1"/>
                </a:solidFill>
              </a:rPr>
              <a:t>		Read example : https://www.objectdb.com/java/jpa/entity/index</a:t>
            </a:r>
          </a:p>
        </p:txBody>
      </p:sp>
    </p:spTree>
    <p:extLst>
      <p:ext uri="{BB962C8B-B14F-4D97-AF65-F5344CB8AC3E}">
        <p14:creationId xmlns:p14="http://schemas.microsoft.com/office/powerpoint/2010/main" val="9340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0" y="1790573"/>
            <a:ext cx="1230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2. Introduction to the Spring Framework">
            <a:extLst>
              <a:ext uri="{FF2B5EF4-FFF2-40B4-BE49-F238E27FC236}">
                <a16:creationId xmlns:a16="http://schemas.microsoft.com/office/drawing/2014/main" id="{90FE6B81-8D5B-49D7-831C-21E9D8A5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5" y="1447799"/>
            <a:ext cx="9873342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8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81171"/>
            <a:ext cx="73771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uses Spring Data JPA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JPA: Java Persistence API</a:t>
            </a:r>
          </a:p>
          <a:p>
            <a:r>
              <a:rPr lang="en-US" b="1" dirty="0">
                <a:solidFill>
                  <a:schemeClr val="bg1"/>
                </a:solidFill>
              </a:rPr>
              <a:t>	A specification.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Many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uses ORM</a:t>
            </a:r>
          </a:p>
          <a:p>
            <a:r>
              <a:rPr lang="en-US" b="1" dirty="0">
                <a:solidFill>
                  <a:schemeClr val="bg1"/>
                </a:solidFill>
              </a:rPr>
              <a:t>ORM: Object relational mapping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Normal application and database</a:t>
            </a:r>
          </a:p>
          <a:p>
            <a:r>
              <a:rPr lang="en-US" b="1" dirty="0">
                <a:solidFill>
                  <a:schemeClr val="bg1"/>
                </a:solidFill>
              </a:rPr>
              <a:t>	Connects to 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Tables</a:t>
            </a:r>
          </a:p>
          <a:p>
            <a:r>
              <a:rPr lang="en-US" b="1" dirty="0">
                <a:solidFill>
                  <a:schemeClr val="bg1"/>
                </a:solidFill>
              </a:rPr>
              <a:t>	Constraints (pk, </a:t>
            </a:r>
            <a:r>
              <a:rPr lang="en-US" b="1" dirty="0" err="1">
                <a:solidFill>
                  <a:schemeClr val="bg1"/>
                </a:solidFill>
              </a:rPr>
              <a:t>fk</a:t>
            </a:r>
            <a:r>
              <a:rPr lang="en-US" b="1" dirty="0">
                <a:solidFill>
                  <a:schemeClr val="bg1"/>
                </a:solidFill>
              </a:rPr>
              <a:t> etc.)</a:t>
            </a:r>
          </a:p>
          <a:p>
            <a:r>
              <a:rPr lang="en-US" b="1" dirty="0">
                <a:solidFill>
                  <a:schemeClr val="bg1"/>
                </a:solidFill>
              </a:rPr>
              <a:t>	Execute Query</a:t>
            </a:r>
          </a:p>
        </p:txBody>
      </p:sp>
      <p:pic>
        <p:nvPicPr>
          <p:cNvPr id="5122" name="Picture 2" descr="JPA Object Relational Mapping">
            <a:extLst>
              <a:ext uri="{FF2B5EF4-FFF2-40B4-BE49-F238E27FC236}">
                <a16:creationId xmlns:a16="http://schemas.microsoft.com/office/drawing/2014/main" id="{206936E1-BB91-4939-BC90-3911CB65B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44" y="1720769"/>
            <a:ext cx="42386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19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JPA - ORM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Relational Mapping (ORM) </a:t>
            </a:r>
          </a:p>
          <a:p>
            <a:r>
              <a:rPr lang="en-US" b="1" dirty="0">
                <a:solidFill>
                  <a:schemeClr val="bg1"/>
                </a:solidFill>
              </a:rPr>
              <a:t>	Functionality which is used to develop and maintain a relationship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an object and relational database </a:t>
            </a:r>
          </a:p>
          <a:p>
            <a:r>
              <a:rPr lang="en-US" b="1" dirty="0">
                <a:solidFill>
                  <a:schemeClr val="bg1"/>
                </a:solidFill>
              </a:rPr>
              <a:t>	Does this by mapping an object state to database tables and column. </a:t>
            </a:r>
          </a:p>
          <a:p>
            <a:r>
              <a:rPr lang="en-US" b="1" dirty="0">
                <a:solidFill>
                  <a:schemeClr val="bg1"/>
                </a:solidFill>
              </a:rPr>
              <a:t>	Capable to handle various database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e.g</a:t>
            </a:r>
            <a:r>
              <a:rPr lang="en-US" b="1" dirty="0">
                <a:solidFill>
                  <a:schemeClr val="bg1"/>
                </a:solidFill>
              </a:rPr>
              <a:t> create table, inserting, updating, deleting etc.		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ORM Frameworks</a:t>
            </a:r>
          </a:p>
          <a:p>
            <a:r>
              <a:rPr lang="en-US" b="1" dirty="0">
                <a:solidFill>
                  <a:schemeClr val="bg1"/>
                </a:solidFill>
              </a:rPr>
              <a:t>	Hibernate</a:t>
            </a:r>
          </a:p>
          <a:p>
            <a:r>
              <a:rPr lang="en-US" b="1" dirty="0">
                <a:solidFill>
                  <a:schemeClr val="bg1"/>
                </a:solidFill>
              </a:rPr>
              <a:t>	TopLink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ORMLite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iBATIS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JPOX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311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Data JPA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Provides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r>
              <a:rPr lang="en-US" b="1" dirty="0">
                <a:solidFill>
                  <a:schemeClr val="bg1"/>
                </a:solidFill>
              </a:rPr>
              <a:t> class to integrate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application with JPA.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Advantage of Spring </a:t>
            </a:r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Don't need to write the code for CRUD operations.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JpaTemplate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Works with an Entity which we have defined.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persistence of the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Manages the transaction of the Entity</a:t>
            </a:r>
          </a:p>
        </p:txBody>
      </p:sp>
    </p:spTree>
    <p:extLst>
      <p:ext uri="{BB962C8B-B14F-4D97-AF65-F5344CB8AC3E}">
        <p14:creationId xmlns:p14="http://schemas.microsoft.com/office/powerpoint/2010/main" val="4091226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Entity - JPA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502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Entities in JPA are nothing but POJOs representing data that can be persisted to the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An entity represents a table stored in a database. </a:t>
            </a:r>
          </a:p>
          <a:p>
            <a:r>
              <a:rPr lang="en-US" b="1" dirty="0">
                <a:solidFill>
                  <a:schemeClr val="bg1"/>
                </a:solidFill>
              </a:rPr>
              <a:t>Every instance of an entity represents a row in the table.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We have a Company object which we want to persist.</a:t>
            </a:r>
          </a:p>
          <a:p>
            <a:r>
              <a:rPr lang="en-US" b="1" dirty="0">
                <a:solidFill>
                  <a:schemeClr val="bg1"/>
                </a:solidFill>
              </a:rPr>
              <a:t>We should mark it as Entity</a:t>
            </a:r>
          </a:p>
          <a:p>
            <a:r>
              <a:rPr lang="en-US" b="1" dirty="0">
                <a:solidFill>
                  <a:schemeClr val="bg1"/>
                </a:solidFill>
              </a:rPr>
              <a:t>	Add class level @Entity annotation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Ensure that Company entity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	a no-</a:t>
            </a:r>
            <a:r>
              <a:rPr lang="en-US" b="1" dirty="0" err="1">
                <a:solidFill>
                  <a:schemeClr val="bg1"/>
                </a:solidFill>
              </a:rPr>
              <a:t>arg</a:t>
            </a:r>
            <a:r>
              <a:rPr lang="en-US" b="1" dirty="0">
                <a:solidFill>
                  <a:schemeClr val="bg1"/>
                </a:solidFill>
              </a:rPr>
              <a:t> constructor and</a:t>
            </a:r>
          </a:p>
          <a:p>
            <a:r>
              <a:rPr lang="en-US" b="1" dirty="0">
                <a:solidFill>
                  <a:schemeClr val="bg1"/>
                </a:solidFill>
              </a:rPr>
              <a:t>		a primary key: </a:t>
            </a:r>
          </a:p>
          <a:p>
            <a:r>
              <a:rPr lang="en-US" b="1" dirty="0">
                <a:solidFill>
                  <a:schemeClr val="bg1"/>
                </a:solidFill>
              </a:rPr>
              <a:t>			Add @Id </a:t>
            </a:r>
          </a:p>
          <a:p>
            <a:r>
              <a:rPr lang="en-US" b="1" dirty="0">
                <a:solidFill>
                  <a:schemeClr val="bg1"/>
                </a:solidFill>
              </a:rPr>
              <a:t>			If it needs to be autogenerated, then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(strategy=</a:t>
            </a:r>
            <a:r>
              <a:rPr lang="en-US" b="1" dirty="0" err="1">
                <a:solidFill>
                  <a:schemeClr val="bg1"/>
                </a:solidFill>
              </a:rPr>
              <a:t>GenerationType.AUTO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				JPA provider is free to use any strategy to generate unique id.	</a:t>
            </a:r>
          </a:p>
          <a:p>
            <a:r>
              <a:rPr lang="en-US" b="1" dirty="0">
                <a:solidFill>
                  <a:schemeClr val="bg1"/>
                </a:solidFill>
              </a:rPr>
              <a:t>Entity name </a:t>
            </a:r>
          </a:p>
          <a:p>
            <a:r>
              <a:rPr lang="en-US" b="1" dirty="0">
                <a:solidFill>
                  <a:schemeClr val="bg1"/>
                </a:solidFill>
              </a:rPr>
              <a:t>	defaults to name of the Class</a:t>
            </a:r>
          </a:p>
          <a:p>
            <a:r>
              <a:rPr lang="en-US" b="1" dirty="0">
                <a:solidFill>
                  <a:schemeClr val="bg1"/>
                </a:solidFill>
              </a:rPr>
              <a:t>	Can be modified as @Entity(name="</a:t>
            </a:r>
            <a:r>
              <a:rPr lang="en-US" b="1" dirty="0" err="1">
                <a:solidFill>
                  <a:schemeClr val="bg1"/>
                </a:solidFill>
              </a:rPr>
              <a:t>MyCompnay</a:t>
            </a:r>
            <a:r>
              <a:rPr lang="en-US" b="1" dirty="0">
                <a:solidFill>
                  <a:schemeClr val="bg1"/>
                </a:solidFill>
              </a:rPr>
              <a:t>")</a:t>
            </a:r>
          </a:p>
          <a:p>
            <a:r>
              <a:rPr lang="en-US" b="1" dirty="0">
                <a:solidFill>
                  <a:schemeClr val="bg1"/>
                </a:solidFill>
              </a:rPr>
              <a:t>More details: https://www.baeldung.com/jpa-entities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29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Taking variable inside the method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2312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PathVariable</a:t>
            </a:r>
            <a:r>
              <a:rPr lang="en-US" b="1" dirty="0">
                <a:solidFill>
                  <a:schemeClr val="bg1"/>
                </a:solidFill>
              </a:rPr>
              <a:t>: If the variable is passed in the </a:t>
            </a:r>
            <a:r>
              <a:rPr lang="en-US" b="1" dirty="0" err="1">
                <a:solidFill>
                  <a:schemeClr val="bg1"/>
                </a:solidFill>
              </a:rPr>
              <a:t>url</a:t>
            </a:r>
            <a:r>
              <a:rPr lang="en-US" b="1" dirty="0">
                <a:solidFill>
                  <a:schemeClr val="bg1"/>
                </a:solidFill>
              </a:rPr>
              <a:t>. Generally for GET methods.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RequestBody</a:t>
            </a:r>
            <a:r>
              <a:rPr lang="en-US" b="1" dirty="0">
                <a:solidFill>
                  <a:schemeClr val="bg1"/>
                </a:solidFill>
              </a:rPr>
              <a:t>: If the variable(s) are passed in json body. Generally for POST, PUT methods.</a:t>
            </a:r>
          </a:p>
        </p:txBody>
      </p:sp>
    </p:spTree>
    <p:extLst>
      <p:ext uri="{BB962C8B-B14F-4D97-AF65-F5344CB8AC3E}">
        <p14:creationId xmlns:p14="http://schemas.microsoft.com/office/powerpoint/2010/main" val="423423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WIP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42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21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56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80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Consists of features 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Organized into about 20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Grouped into</a:t>
            </a:r>
          </a:p>
          <a:p>
            <a:r>
              <a:rPr lang="en-US" b="1" dirty="0">
                <a:solidFill>
                  <a:schemeClr val="bg1"/>
                </a:solidFill>
              </a:rPr>
              <a:t>	Core Container, </a:t>
            </a:r>
          </a:p>
          <a:p>
            <a:r>
              <a:rPr lang="en-US" b="1" dirty="0">
                <a:solidFill>
                  <a:schemeClr val="bg1"/>
                </a:solidFill>
              </a:rPr>
              <a:t>	Data Access/Integration,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Web, </a:t>
            </a:r>
          </a:p>
          <a:p>
            <a:r>
              <a:rPr lang="en-US" b="1" dirty="0">
                <a:solidFill>
                  <a:schemeClr val="bg1"/>
                </a:solidFill>
              </a:rPr>
              <a:t>	AOP (Aspect Oriented Programming), 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Test. Some of these modules are mentioned in the Enterprise Application figure (left on the slide).</a:t>
            </a:r>
          </a:p>
        </p:txBody>
      </p:sp>
    </p:spTree>
    <p:extLst>
      <p:ext uri="{BB962C8B-B14F-4D97-AF65-F5344CB8AC3E}">
        <p14:creationId xmlns:p14="http://schemas.microsoft.com/office/powerpoint/2010/main" val="2289947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099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75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862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1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6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39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59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782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5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7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+mn-lt"/>
              </a:rPr>
              <a:t>Spring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and beans work together</a:t>
            </a:r>
          </a:p>
          <a:p>
            <a:r>
              <a:rPr lang="en-US" b="1" dirty="0">
                <a:solidFill>
                  <a:schemeClr val="bg1"/>
                </a:solidFill>
              </a:rPr>
              <a:t>Context works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Expression language support manipulating values at runtime.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String in </a:t>
            </a:r>
            <a:r>
              <a:rPr lang="en-US" b="1" dirty="0" err="1">
                <a:solidFill>
                  <a:schemeClr val="bg1"/>
                </a:solidFill>
              </a:rPr>
              <a:t>app.prop</a:t>
            </a:r>
            <a:r>
              <a:rPr lang="en-US" b="1" dirty="0">
                <a:solidFill>
                  <a:schemeClr val="bg1"/>
                </a:solidFill>
              </a:rPr>
              <a:t> can be converted to List or Map.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Spring-core, </a:t>
            </a:r>
          </a:p>
          <a:p>
            <a:r>
              <a:rPr lang="en-US" b="1" dirty="0">
                <a:solidFill>
                  <a:schemeClr val="bg1"/>
                </a:solidFill>
              </a:rPr>
              <a:t>	IOC Container and bean</a:t>
            </a:r>
          </a:p>
          <a:p>
            <a:r>
              <a:rPr lang="en-US" b="1" dirty="0">
                <a:solidFill>
                  <a:schemeClr val="bg1"/>
                </a:solidFill>
              </a:rPr>
              <a:t>		IOC does DI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Spring-beans, </a:t>
            </a:r>
          </a:p>
          <a:p>
            <a:r>
              <a:rPr lang="en-US" b="1" dirty="0">
                <a:solidFill>
                  <a:schemeClr val="bg1"/>
                </a:solidFill>
              </a:rPr>
              <a:t>	Bean life cycle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Post create</a:t>
            </a:r>
          </a:p>
          <a:p>
            <a:r>
              <a:rPr lang="en-US" b="1" dirty="0">
                <a:solidFill>
                  <a:schemeClr val="bg1"/>
                </a:solidFill>
              </a:rPr>
              <a:t>		execution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Pre 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destruction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259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77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WIP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WIP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1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Spring-context,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ApplicationContext</a:t>
            </a:r>
            <a:r>
              <a:rPr lang="en-US" b="1" dirty="0">
                <a:solidFill>
                  <a:schemeClr val="bg1"/>
                </a:solidFill>
              </a:rPr>
              <a:t> interface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on top of Core and beans</a:t>
            </a:r>
          </a:p>
          <a:p>
            <a:r>
              <a:rPr lang="en-US" b="1" dirty="0">
                <a:solidFill>
                  <a:schemeClr val="bg1"/>
                </a:solidFill>
              </a:rPr>
              <a:t>	Access objects 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spring-context-support, </a:t>
            </a:r>
          </a:p>
          <a:p>
            <a:r>
              <a:rPr lang="en-US" b="1" dirty="0">
                <a:solidFill>
                  <a:schemeClr val="bg1"/>
                </a:solidFill>
              </a:rPr>
              <a:t>and spring-expression (Spring Expression Language) modules. </a:t>
            </a:r>
          </a:p>
          <a:p>
            <a:r>
              <a:rPr lang="en-US" b="1" dirty="0">
                <a:solidFill>
                  <a:schemeClr val="bg1"/>
                </a:solidFill>
              </a:rPr>
              <a:t>	expression language  </a:t>
            </a:r>
          </a:p>
          <a:p>
            <a:r>
              <a:rPr lang="en-US" b="1" dirty="0">
                <a:solidFill>
                  <a:schemeClr val="bg1"/>
                </a:solidFill>
              </a:rPr>
              <a:t>		manipulating objects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200070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98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Web : 	create web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rest web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download files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webmvc</a:t>
            </a:r>
            <a:r>
              <a:rPr lang="en-US" b="1" dirty="0">
                <a:solidFill>
                  <a:schemeClr val="bg1"/>
                </a:solidFill>
              </a:rPr>
              <a:t>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 implementation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spring-</a:t>
            </a:r>
            <a:r>
              <a:rPr lang="en-US" b="1" dirty="0" err="1">
                <a:solidFill>
                  <a:schemeClr val="bg1"/>
                </a:solidFill>
              </a:rPr>
              <a:t>websocket</a:t>
            </a:r>
            <a:r>
              <a:rPr lang="en-US" b="1" dirty="0">
                <a:solidFill>
                  <a:schemeClr val="bg1"/>
                </a:solidFill>
              </a:rPr>
              <a:t> modules.</a:t>
            </a:r>
          </a:p>
          <a:p>
            <a:r>
              <a:rPr lang="en-US" b="1" dirty="0">
                <a:solidFill>
                  <a:schemeClr val="bg1"/>
                </a:solidFill>
              </a:rPr>
              <a:t>	Web socket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client - server comm.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Data Access : 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 of 			</a:t>
            </a:r>
          </a:p>
          <a:p>
            <a:r>
              <a:rPr lang="en-US" b="1" dirty="0">
                <a:solidFill>
                  <a:schemeClr val="bg1"/>
                </a:solidFill>
              </a:rPr>
              <a:t>		Spring JPA, etc.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76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Spring Framework Data Access</a:t>
            </a:r>
          </a:p>
          <a:p>
            <a:r>
              <a:rPr lang="en-US" b="1" dirty="0">
                <a:solidFill>
                  <a:schemeClr val="bg1"/>
                </a:solidFill>
              </a:rPr>
              <a:t>	JDBC</a:t>
            </a:r>
          </a:p>
          <a:p>
            <a:r>
              <a:rPr lang="en-US" b="1" dirty="0">
                <a:solidFill>
                  <a:schemeClr val="bg1"/>
                </a:solidFill>
              </a:rPr>
              <a:t>	ORM</a:t>
            </a:r>
          </a:p>
          <a:p>
            <a:r>
              <a:rPr lang="en-US" b="1" dirty="0">
                <a:solidFill>
                  <a:schemeClr val="bg1"/>
                </a:solidFill>
              </a:rPr>
              <a:t>		Hibernate, JDO, JPA</a:t>
            </a:r>
          </a:p>
          <a:p>
            <a:r>
              <a:rPr lang="en-US" b="1" dirty="0">
                <a:solidFill>
                  <a:schemeClr val="bg1"/>
                </a:solidFill>
              </a:rPr>
              <a:t>	OXM</a:t>
            </a:r>
          </a:p>
          <a:p>
            <a:r>
              <a:rPr lang="en-US" b="1" dirty="0">
                <a:solidFill>
                  <a:schemeClr val="bg1"/>
                </a:solidFill>
              </a:rPr>
              <a:t>		Object XML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XMLBeans</a:t>
            </a:r>
            <a:r>
              <a:rPr lang="en-US" b="1" dirty="0">
                <a:solidFill>
                  <a:schemeClr val="bg1"/>
                </a:solidFill>
              </a:rPr>
              <a:t>, JAXB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Spring Framework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Other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AOP</a:t>
            </a:r>
          </a:p>
          <a:p>
            <a:r>
              <a:rPr lang="en-US" b="1" dirty="0">
                <a:solidFill>
                  <a:schemeClr val="bg1"/>
                </a:solidFill>
              </a:rPr>
              <a:t>	Aspects modules</a:t>
            </a:r>
          </a:p>
          <a:p>
            <a:r>
              <a:rPr lang="en-US" b="1" dirty="0">
                <a:solidFill>
                  <a:schemeClr val="bg1"/>
                </a:solidFill>
              </a:rPr>
              <a:t>		AOP framework</a:t>
            </a:r>
          </a:p>
          <a:p>
            <a:r>
              <a:rPr lang="en-US" b="1" dirty="0">
                <a:solidFill>
                  <a:schemeClr val="bg1"/>
                </a:solidFill>
              </a:rPr>
              <a:t>		integration with AspectJ</a:t>
            </a:r>
          </a:p>
          <a:p>
            <a:r>
              <a:rPr lang="en-US" b="1" dirty="0">
                <a:solidFill>
                  <a:schemeClr val="bg1"/>
                </a:solidFill>
              </a:rPr>
              <a:t>	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instrumentation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class loader</a:t>
            </a:r>
          </a:p>
          <a:p>
            <a:r>
              <a:rPr lang="en-US" b="1" dirty="0">
                <a:solidFill>
                  <a:schemeClr val="bg1"/>
                </a:solidFill>
              </a:rPr>
              <a:t>		Used in server applications.</a:t>
            </a:r>
          </a:p>
          <a:p>
            <a:r>
              <a:rPr lang="en-US" b="1" dirty="0">
                <a:solidFill>
                  <a:schemeClr val="bg1"/>
                </a:solidFill>
              </a:rPr>
              <a:t>	Messaging</a:t>
            </a:r>
          </a:p>
          <a:p>
            <a:r>
              <a:rPr lang="en-US" b="1" dirty="0">
                <a:solidFill>
                  <a:schemeClr val="bg1"/>
                </a:solidFill>
              </a:rPr>
              <a:t>		STOMP: Simple Text Oriented Message Protocol</a:t>
            </a:r>
          </a:p>
          <a:p>
            <a:r>
              <a:rPr lang="en-US" b="1" dirty="0">
                <a:solidFill>
                  <a:schemeClr val="bg1"/>
                </a:solidFill>
              </a:rPr>
              <a:t>	Test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Testing </a:t>
            </a:r>
          </a:p>
          <a:p>
            <a:r>
              <a:rPr lang="en-US" b="1" dirty="0">
                <a:solidFill>
                  <a:schemeClr val="bg1"/>
                </a:solidFill>
              </a:rPr>
              <a:t>		TestNG or Junit</a:t>
            </a:r>
          </a:p>
        </p:txBody>
      </p:sp>
    </p:spTree>
    <p:extLst>
      <p:ext uri="{BB962C8B-B14F-4D97-AF65-F5344CB8AC3E}">
        <p14:creationId xmlns:p14="http://schemas.microsoft.com/office/powerpoint/2010/main" val="93020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27592</TotalTime>
  <Words>2352</Words>
  <Application>Microsoft Office PowerPoint</Application>
  <PresentationFormat>Widescreen</PresentationFormat>
  <Paragraphs>458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 </vt:lpstr>
      <vt:lpstr>Spring Boot</vt:lpstr>
      <vt:lpstr> Day 1 - Agenda</vt:lpstr>
      <vt:lpstr>Spring Framework</vt:lpstr>
      <vt:lpstr>Spring Framework</vt:lpstr>
      <vt:lpstr>Spring Framework</vt:lpstr>
      <vt:lpstr>Spring Framework</vt:lpstr>
      <vt:lpstr>Spring Framework</vt:lpstr>
      <vt:lpstr>Spring Framework</vt:lpstr>
      <vt:lpstr> Spring Disadvantages</vt:lpstr>
      <vt:lpstr>Spring Boot</vt:lpstr>
      <vt:lpstr>Maven</vt:lpstr>
      <vt:lpstr>Setup</vt:lpstr>
      <vt:lpstr>First Spring Boot Project</vt:lpstr>
      <vt:lpstr>Component and Component Scan</vt:lpstr>
      <vt:lpstr>SpringBootApplication.run</vt:lpstr>
      <vt:lpstr>RestController</vt:lpstr>
      <vt:lpstr>Bill of Material</vt:lpstr>
      <vt:lpstr>How does it internally work?</vt:lpstr>
      <vt:lpstr>How @Autowiring works</vt:lpstr>
      <vt:lpstr>Spring ApplicationContext</vt:lpstr>
      <vt:lpstr> Extending ApplicationContextAware</vt:lpstr>
      <vt:lpstr>Embedded Tomcat Server</vt:lpstr>
      <vt:lpstr>Government’s demand</vt:lpstr>
      <vt:lpstr>Designing our Company end points</vt:lpstr>
      <vt:lpstr>Controller – Service – Repository Architecture</vt:lpstr>
      <vt:lpstr>Controller</vt:lpstr>
      <vt:lpstr>Service Layer</vt:lpstr>
      <vt:lpstr>Repository</vt:lpstr>
      <vt:lpstr>JPA - ORM</vt:lpstr>
      <vt:lpstr>JPA - ORM</vt:lpstr>
      <vt:lpstr>Spring Data JPA</vt:lpstr>
      <vt:lpstr>Entity - JPA</vt:lpstr>
      <vt:lpstr>Taking variable inside the method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  <vt:lpstr>WIP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1094</cp:revision>
  <dcterms:created xsi:type="dcterms:W3CDTF">2019-09-14T09:29:44Z</dcterms:created>
  <dcterms:modified xsi:type="dcterms:W3CDTF">2020-05-04T02:49:05Z</dcterms:modified>
</cp:coreProperties>
</file>