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413" r:id="rId2"/>
    <p:sldId id="416" r:id="rId3"/>
    <p:sldId id="415" r:id="rId4"/>
    <p:sldId id="417" r:id="rId5"/>
    <p:sldId id="418" r:id="rId6"/>
    <p:sldId id="419" r:id="rId7"/>
    <p:sldId id="420" r:id="rId8"/>
    <p:sldId id="423" r:id="rId9"/>
    <p:sldId id="424" r:id="rId10"/>
    <p:sldId id="421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Spring-boot-starter-web includes the following jar</a:t>
            </a:r>
          </a:p>
          <a:p>
            <a:r>
              <a:rPr lang="en-IN" dirty="0"/>
              <a:t>			spring-boot-starter-web</a:t>
            </a:r>
          </a:p>
          <a:p>
            <a:r>
              <a:rPr lang="en-IN" dirty="0"/>
              <a:t>			spring-boot-starter</a:t>
            </a:r>
          </a:p>
          <a:p>
            <a:r>
              <a:rPr lang="en-IN" dirty="0"/>
              <a:t>			spring-boot</a:t>
            </a:r>
          </a:p>
          <a:p>
            <a:r>
              <a:rPr lang="en-IN" dirty="0"/>
              <a:t>			spring-boot-autoconfigure</a:t>
            </a:r>
          </a:p>
          <a:p>
            <a:r>
              <a:rPr lang="en-IN" dirty="0"/>
              <a:t>			spring-boot-starter-logging</a:t>
            </a:r>
          </a:p>
          <a:p>
            <a:r>
              <a:rPr lang="en-IN" dirty="0"/>
              <a:t>			</a:t>
            </a:r>
            <a:r>
              <a:rPr lang="en-IN" dirty="0" err="1"/>
              <a:t>logback</a:t>
            </a:r>
            <a:r>
              <a:rPr lang="en-IN" dirty="0"/>
              <a:t>-classic</a:t>
            </a:r>
          </a:p>
          <a:p>
            <a:r>
              <a:rPr lang="en-IN" dirty="0"/>
              <a:t>			</a:t>
            </a:r>
            <a:r>
              <a:rPr lang="en-IN" dirty="0" err="1"/>
              <a:t>logback</a:t>
            </a:r>
            <a:r>
              <a:rPr lang="en-IN" dirty="0"/>
              <a:t>-core</a:t>
            </a:r>
          </a:p>
          <a:p>
            <a:r>
              <a:rPr lang="en-IN" dirty="0"/>
              <a:t>			slf4j-api</a:t>
            </a:r>
          </a:p>
          <a:p>
            <a:r>
              <a:rPr lang="en-IN" dirty="0"/>
              <a:t>			log4j-to-slf4j</a:t>
            </a:r>
          </a:p>
          <a:p>
            <a:r>
              <a:rPr lang="en-IN" dirty="0"/>
              <a:t>			log4j-api</a:t>
            </a:r>
          </a:p>
          <a:p>
            <a:r>
              <a:rPr lang="en-IN" dirty="0"/>
              <a:t>			jul-to-slf4j</a:t>
            </a:r>
          </a:p>
          <a:p>
            <a:r>
              <a:rPr lang="en-IN" dirty="0"/>
              <a:t>			</a:t>
            </a:r>
            <a:r>
              <a:rPr lang="en-IN" dirty="0" err="1"/>
              <a:t>jakartna.annotation</a:t>
            </a:r>
            <a:endParaRPr lang="en-IN" dirty="0"/>
          </a:p>
          <a:p>
            <a:r>
              <a:rPr lang="en-IN" dirty="0"/>
              <a:t>			spring-core</a:t>
            </a:r>
          </a:p>
          <a:p>
            <a:r>
              <a:rPr lang="en-IN" dirty="0"/>
              <a:t>			spring-</a:t>
            </a:r>
            <a:r>
              <a:rPr lang="en-IN" dirty="0" err="1"/>
              <a:t>jcl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snakeyami</a:t>
            </a:r>
            <a:endParaRPr lang="en-IN" dirty="0"/>
          </a:p>
          <a:p>
            <a:r>
              <a:rPr lang="en-IN" dirty="0"/>
              <a:t>			spring-boot-starter-tomcat</a:t>
            </a:r>
          </a:p>
          <a:p>
            <a:r>
              <a:rPr lang="en-IN" dirty="0"/>
              <a:t>			</a:t>
            </a:r>
            <a:r>
              <a:rPr lang="en-IN" dirty="0" err="1"/>
              <a:t>jackson-databind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-annotation</a:t>
            </a:r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-core</a:t>
            </a:r>
          </a:p>
          <a:p>
            <a:r>
              <a:rPr lang="en-IN" dirty="0"/>
              <a:t>			jackson-datatype-jdk8</a:t>
            </a:r>
          </a:p>
          <a:p>
            <a:r>
              <a:rPr lang="en-IN" dirty="0"/>
              <a:t>			jackson-datatype-jsr310</a:t>
            </a:r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-module-parameter-names</a:t>
            </a:r>
          </a:p>
          <a:p>
            <a:r>
              <a:rPr lang="en-IN" dirty="0"/>
              <a:t>			spring-boot-starter-validation</a:t>
            </a:r>
          </a:p>
          <a:p>
            <a:r>
              <a:rPr lang="en-IN" dirty="0"/>
              <a:t>			</a:t>
            </a:r>
            <a:r>
              <a:rPr lang="en-IN" dirty="0" err="1"/>
              <a:t>jakarta.validation-api</a:t>
            </a:r>
            <a:endParaRPr lang="en-IN" dirty="0"/>
          </a:p>
          <a:p>
            <a:r>
              <a:rPr lang="en-IN" dirty="0"/>
              <a:t>			tomcat-embed-core</a:t>
            </a:r>
          </a:p>
          <a:p>
            <a:r>
              <a:rPr lang="en-IN" dirty="0"/>
              <a:t>			tomcat-embed-el</a:t>
            </a:r>
          </a:p>
          <a:p>
            <a:r>
              <a:rPr lang="en-IN" dirty="0"/>
              <a:t>			tomcat-embed-</a:t>
            </a:r>
            <a:r>
              <a:rPr lang="en-IN" dirty="0" err="1"/>
              <a:t>websocket</a:t>
            </a:r>
            <a:endParaRPr lang="en-IN" dirty="0"/>
          </a:p>
          <a:p>
            <a:r>
              <a:rPr lang="en-IN" dirty="0"/>
              <a:t>			hibernate-validator</a:t>
            </a:r>
          </a:p>
          <a:p>
            <a:r>
              <a:rPr lang="en-IN" dirty="0"/>
              <a:t>			validation-</a:t>
            </a:r>
            <a:r>
              <a:rPr lang="en-IN" dirty="0" err="1"/>
              <a:t>api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jboss</a:t>
            </a:r>
            <a:r>
              <a:rPr lang="en-IN" dirty="0"/>
              <a:t>-logging</a:t>
            </a:r>
          </a:p>
          <a:p>
            <a:r>
              <a:rPr lang="en-IN" dirty="0"/>
              <a:t>			</a:t>
            </a:r>
            <a:r>
              <a:rPr lang="en-IN" dirty="0" err="1"/>
              <a:t>jackson-databind</a:t>
            </a:r>
            <a:endParaRPr lang="en-IN" dirty="0"/>
          </a:p>
          <a:p>
            <a:r>
              <a:rPr lang="en-IN" dirty="0"/>
              <a:t>			classmate</a:t>
            </a:r>
          </a:p>
          <a:p>
            <a:r>
              <a:rPr lang="en-IN" dirty="0"/>
              <a:t>			spring-web</a:t>
            </a:r>
          </a:p>
          <a:p>
            <a:r>
              <a:rPr lang="en-IN" dirty="0"/>
              <a:t>			spring-</a:t>
            </a:r>
            <a:r>
              <a:rPr lang="en-IN" dirty="0" err="1"/>
              <a:t>aop</a:t>
            </a:r>
            <a:endParaRPr lang="en-IN" dirty="0"/>
          </a:p>
          <a:p>
            <a:r>
              <a:rPr lang="en-IN" dirty="0"/>
              <a:t>			spring-context</a:t>
            </a:r>
          </a:p>
          <a:p>
            <a:r>
              <a:rPr lang="en-IN" dirty="0"/>
              <a:t>			spring-expression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0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  <a:p>
            <a:r>
              <a:rPr lang="en-US" dirty="0"/>
              <a:t>	If we want to define a different name for Table</a:t>
            </a:r>
          </a:p>
          <a:p>
            <a:r>
              <a:rPr lang="en-US" dirty="0"/>
              <a:t>		@Table(name="</a:t>
            </a:r>
            <a:r>
              <a:rPr lang="en-US" dirty="0" err="1"/>
              <a:t>MeraCompany</a:t>
            </a:r>
            <a:r>
              <a:rPr lang="en-US" dirty="0"/>
              <a:t>")</a:t>
            </a:r>
          </a:p>
          <a:p>
            <a:r>
              <a:rPr lang="en-US" dirty="0"/>
              <a:t>	If you want to define a different schema</a:t>
            </a:r>
          </a:p>
          <a:p>
            <a:r>
              <a:rPr lang="en-US" dirty="0"/>
              <a:t>		@Table(name="</a:t>
            </a:r>
            <a:r>
              <a:rPr lang="en-US" dirty="0" err="1"/>
              <a:t>MeraCompany</a:t>
            </a:r>
            <a:r>
              <a:rPr lang="en-US" dirty="0"/>
              <a:t>", schema="Indian")</a:t>
            </a:r>
          </a:p>
          <a:p>
            <a:endParaRPr lang="en-IN" dirty="0"/>
          </a:p>
          <a:p>
            <a:r>
              <a:rPr lang="en-IN" dirty="0"/>
              <a:t>Similarly we can manage the Columns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08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Spring Disadvantages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Setup is highly complicated.</a:t>
            </a:r>
          </a:p>
          <a:p>
            <a:r>
              <a:rPr lang="en-US" b="1" dirty="0">
                <a:solidFill>
                  <a:schemeClr val="bg1"/>
                </a:solidFill>
              </a:rPr>
              <a:t>Lot of jar's to get even with maven.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Huge framework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and complicated setup steps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configuration options makes it confusing.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Build and Deploy steps and options</a:t>
            </a:r>
          </a:p>
          <a:p>
            <a:r>
              <a:rPr lang="en-US" b="1" dirty="0">
                <a:solidFill>
                  <a:schemeClr val="bg1"/>
                </a:solidFill>
              </a:rPr>
              <a:t>Each individual/team has to solve it.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90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Abstracts the setup complexity</a:t>
            </a:r>
          </a:p>
          <a:p>
            <a:r>
              <a:rPr lang="en-US" b="1" dirty="0">
                <a:solidFill>
                  <a:schemeClr val="bg1"/>
                </a:solidFill>
              </a:rPr>
              <a:t>	80% works</a:t>
            </a:r>
          </a:p>
          <a:p>
            <a:r>
              <a:rPr lang="en-US" b="1" dirty="0">
                <a:solidFill>
                  <a:schemeClr val="bg1"/>
                </a:solidFill>
              </a:rPr>
              <a:t>	20% make small changes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Highly Opinionated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configures Tomcat by default.</a:t>
            </a:r>
          </a:p>
          <a:p>
            <a:r>
              <a:rPr lang="en-US" b="1" dirty="0">
                <a:solidFill>
                  <a:schemeClr val="bg1"/>
                </a:solidFill>
              </a:rPr>
              <a:t>Convention over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Stand alone</a:t>
            </a:r>
          </a:p>
          <a:p>
            <a:r>
              <a:rPr lang="en-US" b="1" dirty="0">
                <a:solidFill>
                  <a:schemeClr val="bg1"/>
                </a:solidFill>
              </a:rPr>
              <a:t>	Most of the time: web app. dev.</a:t>
            </a:r>
          </a:p>
          <a:p>
            <a:r>
              <a:rPr lang="en-US" b="1" dirty="0">
                <a:solidFill>
                  <a:schemeClr val="bg1"/>
                </a:solidFill>
              </a:rPr>
              <a:t>	Embedded tomcat</a:t>
            </a:r>
          </a:p>
          <a:p>
            <a:r>
              <a:rPr lang="en-US" b="1" dirty="0">
                <a:solidFill>
                  <a:schemeClr val="bg1"/>
                </a:solidFill>
              </a:rPr>
              <a:t>Production ready</a:t>
            </a:r>
          </a:p>
          <a:p>
            <a:r>
              <a:rPr lang="en-US" b="1" dirty="0">
                <a:solidFill>
                  <a:schemeClr val="bg1"/>
                </a:solidFill>
              </a:rPr>
              <a:t>	Staging and Testing support available.</a:t>
            </a:r>
          </a:p>
        </p:txBody>
      </p:sp>
    </p:spTree>
    <p:extLst>
      <p:ext uri="{BB962C8B-B14F-4D97-AF65-F5344CB8AC3E}">
        <p14:creationId xmlns:p14="http://schemas.microsoft.com/office/powerpoint/2010/main" val="229507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Maven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 on to Maven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2509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Setup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training\day1\</a:t>
            </a:r>
            <a:r>
              <a:rPr lang="en-US" b="1" dirty="0" err="1">
                <a:solidFill>
                  <a:schemeClr val="bg1"/>
                </a:solidFill>
              </a:rPr>
              <a:t>SpringBoot</a:t>
            </a:r>
            <a:r>
              <a:rPr lang="en-US" b="1" dirty="0">
                <a:solidFill>
                  <a:schemeClr val="bg1"/>
                </a:solidFill>
              </a:rPr>
              <a:t>\1SetupInstruction.txt</a:t>
            </a:r>
          </a:p>
        </p:txBody>
      </p:sp>
    </p:spTree>
    <p:extLst>
      <p:ext uri="{BB962C8B-B14F-4D97-AF65-F5344CB8AC3E}">
        <p14:creationId xmlns:p14="http://schemas.microsoft.com/office/powerpoint/2010/main" val="187354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First Spring Boot Project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training\day1\</a:t>
            </a:r>
            <a:r>
              <a:rPr lang="en-US" b="1" dirty="0" err="1">
                <a:solidFill>
                  <a:schemeClr val="bg1"/>
                </a:solidFill>
              </a:rPr>
              <a:t>SpringBoot</a:t>
            </a:r>
            <a:r>
              <a:rPr lang="en-US" b="1" dirty="0">
                <a:solidFill>
                  <a:schemeClr val="bg1"/>
                </a:solidFill>
              </a:rPr>
              <a:t>\2FirstSpringBootProject.txt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Handy web sites</a:t>
            </a:r>
          </a:p>
          <a:p>
            <a:r>
              <a:rPr lang="en-IN" dirty="0">
                <a:hlinkClick r:id="rId2"/>
              </a:rPr>
              <a:t>https://mvnrepository.com/</a:t>
            </a:r>
            <a:endParaRPr lang="en-IN" dirty="0"/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dirty="0">
                <a:hlinkClick r:id="rId3"/>
              </a:rPr>
              <a:t>https://start.spring.io/</a:t>
            </a:r>
            <a:endParaRPr lang="en-IN" dirty="0"/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40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Component and Component Scan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@Component </a:t>
            </a:r>
          </a:p>
          <a:p>
            <a:r>
              <a:rPr lang="en-US" b="1" dirty="0">
                <a:solidFill>
                  <a:schemeClr val="bg1"/>
                </a:solidFill>
              </a:rPr>
              <a:t>	@Component is found during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r>
              <a:rPr lang="en-US" b="1" dirty="0">
                <a:solidFill>
                  <a:schemeClr val="bg1"/>
                </a:solidFill>
              </a:rPr>
              <a:t> scanning </a:t>
            </a:r>
          </a:p>
          <a:p>
            <a:r>
              <a:rPr lang="en-US" b="1" dirty="0">
                <a:solidFill>
                  <a:schemeClr val="bg1"/>
                </a:solidFill>
              </a:rPr>
              <a:t>	registered in the context as a Spring bean. </a:t>
            </a:r>
          </a:p>
          <a:p>
            <a:r>
              <a:rPr lang="en-US" b="1" dirty="0">
                <a:solidFill>
                  <a:schemeClr val="bg1"/>
                </a:solidFill>
              </a:rPr>
              <a:t>	Famous Specializations of @Components</a:t>
            </a:r>
          </a:p>
          <a:p>
            <a:r>
              <a:rPr lang="en-US" b="1" dirty="0">
                <a:solidFill>
                  <a:schemeClr val="bg1"/>
                </a:solidFill>
              </a:rPr>
              <a:t>		@Service, </a:t>
            </a:r>
          </a:p>
          <a:p>
            <a:r>
              <a:rPr lang="en-US" b="1" dirty="0">
                <a:solidFill>
                  <a:schemeClr val="bg1"/>
                </a:solidFill>
              </a:rPr>
              <a:t>		@Repository, </a:t>
            </a:r>
          </a:p>
          <a:p>
            <a:r>
              <a:rPr lang="en-US" b="1" dirty="0">
                <a:solidFill>
                  <a:schemeClr val="bg1"/>
                </a:solidFill>
              </a:rPr>
              <a:t>		@Controller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r>
              <a:rPr lang="en-US" b="1" dirty="0">
                <a:solidFill>
                  <a:schemeClr val="bg1"/>
                </a:solidFill>
              </a:rPr>
              <a:t> is a specialization of @Controller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ComponentScan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Ensures </a:t>
            </a:r>
            <a:r>
              <a:rPr lang="en-US" b="1" dirty="0" err="1">
                <a:solidFill>
                  <a:schemeClr val="bg1"/>
                </a:solidFill>
              </a:rPr>
              <a:t>ComponentScan</a:t>
            </a:r>
            <a:r>
              <a:rPr lang="en-US" b="1" dirty="0">
                <a:solidFill>
                  <a:schemeClr val="bg1"/>
                </a:solidFill>
              </a:rPr>
              <a:t> is executed at startup.</a:t>
            </a:r>
          </a:p>
          <a:p>
            <a:r>
              <a:rPr lang="en-US" b="1" dirty="0">
                <a:solidFill>
                  <a:schemeClr val="bg1"/>
                </a:solidFill>
              </a:rPr>
              <a:t>	@Component are found and registered as Spring beans. </a:t>
            </a:r>
          </a:p>
          <a:p>
            <a:r>
              <a:rPr lang="en-US" b="1" dirty="0">
                <a:solidFill>
                  <a:schemeClr val="bg1"/>
                </a:solidFill>
              </a:rPr>
              <a:t>	Automatically included with 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4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 err="1">
                <a:solidFill>
                  <a:schemeClr val="bg1"/>
                </a:solidFill>
                <a:latin typeface="+mn-lt"/>
              </a:rPr>
              <a:t>SpringBootApplication.run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690688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SpringApplication.run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XXXXApplication.class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	static method run</a:t>
            </a:r>
          </a:p>
          <a:p>
            <a:r>
              <a:rPr lang="en-US" b="1" dirty="0">
                <a:solidFill>
                  <a:schemeClr val="bg1"/>
                </a:solidFill>
              </a:rPr>
              <a:t>	Has 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Sets up default configuration.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	Creates and starts Spring application context</a:t>
            </a:r>
          </a:p>
          <a:p>
            <a:r>
              <a:rPr lang="en-US" b="1" dirty="0">
                <a:solidFill>
                  <a:schemeClr val="bg1"/>
                </a:solidFill>
              </a:rPr>
              <a:t>		Performs class path scan</a:t>
            </a:r>
          </a:p>
          <a:p>
            <a:r>
              <a:rPr lang="en-US" b="1" dirty="0">
                <a:solidFill>
                  <a:schemeClr val="bg1"/>
                </a:solidFill>
              </a:rPr>
              <a:t>		Starts Tomcat server</a:t>
            </a:r>
          </a:p>
        </p:txBody>
      </p:sp>
    </p:spTree>
    <p:extLst>
      <p:ext uri="{BB962C8B-B14F-4D97-AF65-F5344CB8AC3E}">
        <p14:creationId xmlns:p14="http://schemas.microsoft.com/office/powerpoint/2010/main" val="368709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RestController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POJO with required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Annotated with @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This annotation makes it a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Includes @Controller and @</a:t>
            </a:r>
            <a:r>
              <a:rPr lang="en-US" b="1" dirty="0" err="1">
                <a:solidFill>
                  <a:schemeClr val="bg1"/>
                </a:solidFill>
              </a:rPr>
              <a:t>ResponseBody</a:t>
            </a:r>
            <a:r>
              <a:rPr lang="en-US" b="1" dirty="0">
                <a:solidFill>
                  <a:schemeClr val="bg1"/>
                </a:solidFill>
              </a:rPr>
              <a:t>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Has @</a:t>
            </a:r>
            <a:r>
              <a:rPr lang="en-US" b="1" dirty="0" err="1">
                <a:solidFill>
                  <a:schemeClr val="bg1"/>
                </a:solidFill>
              </a:rPr>
              <a:t>RestMapping</a:t>
            </a:r>
            <a:r>
              <a:rPr lang="en-US" b="1" dirty="0">
                <a:solidFill>
                  <a:schemeClr val="bg1"/>
                </a:solidFill>
              </a:rPr>
              <a:t>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binds the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 to the method.</a:t>
            </a:r>
          </a:p>
          <a:p>
            <a:r>
              <a:rPr lang="en-US" b="1" dirty="0">
                <a:solidFill>
                  <a:schemeClr val="bg1"/>
                </a:solidFill>
              </a:rPr>
              <a:t>	Supports all the different HTTP methods.</a:t>
            </a:r>
          </a:p>
        </p:txBody>
      </p:sp>
    </p:spTree>
    <p:extLst>
      <p:ext uri="{BB962C8B-B14F-4D97-AF65-F5344CB8AC3E}">
        <p14:creationId xmlns:p14="http://schemas.microsoft.com/office/powerpoint/2010/main" val="404278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Bill of Material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Pom.xml</a:t>
            </a:r>
          </a:p>
          <a:p>
            <a:r>
              <a:rPr lang="en-US" b="1" dirty="0">
                <a:solidFill>
                  <a:schemeClr val="bg1"/>
                </a:solidFill>
              </a:rPr>
              <a:t>	parent: spring-boot-starter-parent</a:t>
            </a:r>
          </a:p>
          <a:p>
            <a:r>
              <a:rPr lang="en-US" b="1" dirty="0">
                <a:solidFill>
                  <a:schemeClr val="bg1"/>
                </a:solidFill>
              </a:rPr>
              <a:t>		Manages the configuration.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	Has the list of dependencies and versions.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dependency: spring-boot-starter-web</a:t>
            </a:r>
          </a:p>
          <a:p>
            <a:r>
              <a:rPr lang="en-US" b="1" dirty="0">
                <a:solidFill>
                  <a:schemeClr val="bg1"/>
                </a:solidFill>
              </a:rPr>
              <a:t>		Umbrella project for lot of different projects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	Find the list below</a:t>
            </a:r>
          </a:p>
        </p:txBody>
      </p:sp>
    </p:spTree>
    <p:extLst>
      <p:ext uri="{BB962C8B-B14F-4D97-AF65-F5344CB8AC3E}">
        <p14:creationId xmlns:p14="http://schemas.microsoft.com/office/powerpoint/2010/main" val="2023024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How does it internally work?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 code generated automatically.</a:t>
            </a:r>
          </a:p>
          <a:p>
            <a:r>
              <a:rPr lang="en-US" b="1" dirty="0">
                <a:solidFill>
                  <a:schemeClr val="bg1"/>
                </a:solidFill>
              </a:rPr>
              <a:t>Pre-configured jar's stored in </a:t>
            </a:r>
          </a:p>
          <a:p>
            <a:r>
              <a:rPr lang="en-US" b="1" dirty="0">
                <a:solidFill>
                  <a:schemeClr val="bg1"/>
                </a:solidFill>
              </a:rPr>
              <a:t>	META-INF/</a:t>
            </a:r>
            <a:r>
              <a:rPr lang="en-US" b="1" dirty="0" err="1">
                <a:solidFill>
                  <a:schemeClr val="bg1"/>
                </a:solidFill>
              </a:rPr>
              <a:t>spring.factories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SpringBootAutoConfigure</a:t>
            </a:r>
            <a:r>
              <a:rPr lang="en-US" b="1" dirty="0">
                <a:solidFill>
                  <a:schemeClr val="bg1"/>
                </a:solidFill>
              </a:rPr>
              <a:t>.....jar</a:t>
            </a:r>
          </a:p>
          <a:p>
            <a:r>
              <a:rPr lang="en-US" b="1" dirty="0">
                <a:solidFill>
                  <a:schemeClr val="bg1"/>
                </a:solidFill>
              </a:rPr>
              <a:t>		- META-INF/</a:t>
            </a:r>
            <a:r>
              <a:rPr lang="en-US" b="1" dirty="0" err="1">
                <a:solidFill>
                  <a:schemeClr val="bg1"/>
                </a:solidFill>
              </a:rPr>
              <a:t>spring.factories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Condition			Description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OnBeanCondition</a:t>
            </a:r>
            <a:r>
              <a:rPr lang="en-US" b="1" dirty="0">
                <a:solidFill>
                  <a:schemeClr val="bg1"/>
                </a:solidFill>
              </a:rPr>
              <a:t>			Checks if a bean is in the Spring factory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OnClassCondition</a:t>
            </a:r>
            <a:r>
              <a:rPr lang="en-US" b="1" dirty="0">
                <a:solidFill>
                  <a:schemeClr val="bg1"/>
                </a:solidFill>
              </a:rPr>
              <a:t>			Checks if a class is on the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OnExpressionCondition</a:t>
            </a:r>
            <a:r>
              <a:rPr lang="en-US" b="1" dirty="0">
                <a:solidFill>
                  <a:schemeClr val="bg1"/>
                </a:solidFill>
              </a:rPr>
              <a:t>		Evaluates the </a:t>
            </a:r>
            <a:r>
              <a:rPr lang="en-US" b="1" dirty="0" err="1">
                <a:solidFill>
                  <a:schemeClr val="bg1"/>
                </a:solidFill>
              </a:rPr>
              <a:t>sPel</a:t>
            </a:r>
            <a:r>
              <a:rPr lang="en-US" b="1" dirty="0">
                <a:solidFill>
                  <a:schemeClr val="bg1"/>
                </a:solidFill>
              </a:rPr>
              <a:t> expression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OnJavaCondition</a:t>
            </a:r>
            <a:r>
              <a:rPr lang="en-US" b="1" dirty="0">
                <a:solidFill>
                  <a:schemeClr val="bg1"/>
                </a:solidFill>
              </a:rPr>
              <a:t>			Checks the version of java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OnJndiCondition</a:t>
            </a:r>
            <a:r>
              <a:rPr lang="en-US" b="1" dirty="0">
                <a:solidFill>
                  <a:schemeClr val="bg1"/>
                </a:solidFill>
              </a:rPr>
              <a:t>			Checks if a JNDI branch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OnPropertyCondition</a:t>
            </a:r>
            <a:r>
              <a:rPr lang="en-US" b="1" dirty="0">
                <a:solidFill>
                  <a:schemeClr val="bg1"/>
                </a:solidFill>
              </a:rPr>
              <a:t>		Checks if a property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OnResourceCondition</a:t>
            </a:r>
            <a:r>
              <a:rPr lang="en-US" b="1" dirty="0">
                <a:solidFill>
                  <a:schemeClr val="bg1"/>
                </a:solidFill>
              </a:rPr>
              <a:t>		Checks if a resource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OnWebApplicationCondition</a:t>
            </a:r>
            <a:r>
              <a:rPr lang="en-US" b="1" dirty="0">
                <a:solidFill>
                  <a:schemeClr val="bg1"/>
                </a:solidFill>
              </a:rPr>
              <a:t>		Checks if a it is a web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478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platform </a:t>
            </a:r>
          </a:p>
          <a:p>
            <a:r>
              <a:rPr lang="en-US" b="1" dirty="0">
                <a:solidFill>
                  <a:schemeClr val="bg1"/>
                </a:solidFill>
              </a:rPr>
              <a:t>	comprehensive infrastructure  </a:t>
            </a:r>
          </a:p>
          <a:p>
            <a:r>
              <a:rPr lang="en-US" b="1" dirty="0">
                <a:solidFill>
                  <a:schemeClr val="bg1"/>
                </a:solidFill>
              </a:rPr>
              <a:t>		for developing Java applications. </a:t>
            </a:r>
          </a:p>
          <a:p>
            <a:r>
              <a:rPr lang="en-US" b="1" dirty="0">
                <a:solidFill>
                  <a:schemeClr val="bg1"/>
                </a:solidFill>
              </a:rPr>
              <a:t>Handles the infrastructure </a:t>
            </a:r>
          </a:p>
          <a:p>
            <a:r>
              <a:rPr lang="en-US" b="1" dirty="0">
                <a:solidFill>
                  <a:schemeClr val="bg1"/>
                </a:solidFill>
              </a:rPr>
              <a:t>	you can focus on your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Build applications with POJOs</a:t>
            </a:r>
          </a:p>
          <a:p>
            <a:r>
              <a:rPr lang="en-US" b="1" dirty="0">
                <a:solidFill>
                  <a:schemeClr val="bg1"/>
                </a:solidFill>
              </a:rPr>
              <a:t>Inject enterprise services to POJOs.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Started by Rod Johnson in 2002</a:t>
            </a:r>
          </a:p>
          <a:p>
            <a:r>
              <a:rPr lang="en-US" b="1" dirty="0">
                <a:solidFill>
                  <a:schemeClr val="bg1"/>
                </a:solidFill>
              </a:rPr>
              <a:t>Initially released under Apache in 2003. </a:t>
            </a:r>
          </a:p>
          <a:p>
            <a:r>
              <a:rPr lang="en-US" b="1" dirty="0">
                <a:solidFill>
                  <a:schemeClr val="bg1"/>
                </a:solidFill>
              </a:rPr>
              <a:t>Lightweight container </a:t>
            </a:r>
          </a:p>
          <a:p>
            <a:r>
              <a:rPr lang="en-US" b="1" dirty="0">
                <a:solidFill>
                  <a:schemeClr val="bg1"/>
                </a:solidFill>
              </a:rPr>
              <a:t>	for all kinds of services to serve POJOs.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7494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How @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Autowiring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works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964432"/>
            <a:ext cx="10515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r>
              <a:rPr lang="en-US" b="1" dirty="0">
                <a:solidFill>
                  <a:schemeClr val="bg1"/>
                </a:solidFill>
              </a:rPr>
              <a:t> annotation enables auto-configuration and component scanning.</a:t>
            </a:r>
          </a:p>
          <a:p>
            <a:r>
              <a:rPr lang="en-US" b="1" dirty="0">
                <a:solidFill>
                  <a:schemeClr val="bg1"/>
                </a:solidFill>
              </a:rPr>
              <a:t>1. All Spring beans are managed</a:t>
            </a:r>
          </a:p>
          <a:p>
            <a:r>
              <a:rPr lang="en-US" b="1" dirty="0">
                <a:solidFill>
                  <a:schemeClr val="bg1"/>
                </a:solidFill>
              </a:rPr>
              <a:t>	they "live" inside a container, called "application context".</a:t>
            </a:r>
          </a:p>
          <a:p>
            <a:r>
              <a:rPr lang="en-US" b="1" dirty="0">
                <a:solidFill>
                  <a:schemeClr val="bg1"/>
                </a:solidFill>
              </a:rPr>
              <a:t>2. Each application has an entry point to that context.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DispatcherServlet</a:t>
            </a:r>
            <a:r>
              <a:rPr lang="en-US" b="1" dirty="0">
                <a:solidFill>
                  <a:schemeClr val="bg1"/>
                </a:solidFill>
              </a:rPr>
              <a:t> is the entry point for Spring-</a:t>
            </a:r>
            <a:r>
              <a:rPr lang="en-US" b="1" dirty="0" err="1">
                <a:solidFill>
                  <a:schemeClr val="bg1"/>
                </a:solidFill>
              </a:rPr>
              <a:t>mvc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A Component scanning starts at this entry point.</a:t>
            </a:r>
          </a:p>
          <a:p>
            <a:r>
              <a:rPr lang="en-US" b="1" dirty="0">
                <a:solidFill>
                  <a:schemeClr val="bg1"/>
                </a:solidFill>
              </a:rPr>
              <a:t>	Web applications have a Servlet, </a:t>
            </a:r>
          </a:p>
          <a:p>
            <a:r>
              <a:rPr lang="en-US" b="1" dirty="0">
                <a:solidFill>
                  <a:schemeClr val="bg1"/>
                </a:solidFill>
              </a:rPr>
              <a:t>	JSF uses a el-resolver, etc. </a:t>
            </a:r>
          </a:p>
          <a:p>
            <a:r>
              <a:rPr lang="en-US" b="1" dirty="0">
                <a:solidFill>
                  <a:schemeClr val="bg1"/>
                </a:solidFill>
              </a:rPr>
              <a:t>	Application context is bootstrapped and all beans - </a:t>
            </a:r>
            <a:r>
              <a:rPr lang="en-US" b="1" dirty="0" err="1">
                <a:solidFill>
                  <a:schemeClr val="bg1"/>
                </a:solidFill>
              </a:rPr>
              <a:t>autowired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In web applications this can be a startup listener.</a:t>
            </a:r>
          </a:p>
          <a:p>
            <a:r>
              <a:rPr lang="en-US" b="1" dirty="0">
                <a:solidFill>
                  <a:schemeClr val="bg1"/>
                </a:solidFill>
              </a:rPr>
              <a:t>		In other projects there can be a different area of bootstrapping.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Autowiring</a:t>
            </a:r>
            <a:r>
              <a:rPr lang="en-US" b="1" dirty="0">
                <a:solidFill>
                  <a:schemeClr val="bg1"/>
                </a:solidFill>
              </a:rPr>
              <a:t> happens </a:t>
            </a:r>
          </a:p>
          <a:p>
            <a:r>
              <a:rPr lang="en-US" b="1" dirty="0">
                <a:solidFill>
                  <a:schemeClr val="bg1"/>
                </a:solidFill>
              </a:rPr>
              <a:t>	by injecting a bean into another bean. </a:t>
            </a:r>
          </a:p>
          <a:p>
            <a:r>
              <a:rPr lang="en-US" b="1" dirty="0">
                <a:solidFill>
                  <a:schemeClr val="bg1"/>
                </a:solidFill>
              </a:rPr>
              <a:t>	Both classes should be beans,</a:t>
            </a:r>
          </a:p>
          <a:p>
            <a:r>
              <a:rPr lang="en-US" b="1" dirty="0">
                <a:solidFill>
                  <a:schemeClr val="bg1"/>
                </a:solidFill>
              </a:rPr>
              <a:t>		i.e. both should be living in application context.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For e.g. in Controller we have @Controller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@Controller // Defines that this class is a spring bean</a:t>
            </a:r>
          </a:p>
          <a:p>
            <a:r>
              <a:rPr lang="en-US" b="1" dirty="0">
                <a:solidFill>
                  <a:schemeClr val="bg1"/>
                </a:solidFill>
              </a:rPr>
              <a:t>"living" in the application context?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Context instantiates the objects, </a:t>
            </a:r>
          </a:p>
          <a:p>
            <a:r>
              <a:rPr lang="en-US" b="1" dirty="0">
                <a:solidFill>
                  <a:schemeClr val="bg1"/>
                </a:solidFill>
              </a:rPr>
              <a:t>	we never make new Bean() -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 finds each injection point and sets an instance there.</a:t>
            </a:r>
          </a:p>
        </p:txBody>
      </p:sp>
    </p:spTree>
    <p:extLst>
      <p:ext uri="{BB962C8B-B14F-4D97-AF65-F5344CB8AC3E}">
        <p14:creationId xmlns:p14="http://schemas.microsoft.com/office/powerpoint/2010/main" val="146087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</a:t>
            </a:r>
            <a:r>
              <a:rPr lang="en-IN" dirty="0" err="1">
                <a:solidFill>
                  <a:schemeClr val="bg1"/>
                </a:solidFill>
                <a:latin typeface="+mn-lt"/>
              </a:rPr>
              <a:t>ApplicationContext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Corner stone of a Spring Boot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Represents the Spring </a:t>
            </a: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b="1" dirty="0">
                <a:solidFill>
                  <a:schemeClr val="bg1"/>
                </a:solidFill>
              </a:rPr>
              <a:t> container </a:t>
            </a:r>
          </a:p>
          <a:p>
            <a:r>
              <a:rPr lang="en-US" b="1" dirty="0">
                <a:solidFill>
                  <a:schemeClr val="bg1"/>
                </a:solidFill>
              </a:rPr>
              <a:t>Responsible for instantiating, configuring, and assembling the beans.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container gets its instructions on what objects to instantiate, configure, and assemble by reading configuration metadata. The configuration metadata is represented in XML, Java annotations, or Java code.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provides the following:</a:t>
            </a:r>
          </a:p>
          <a:p>
            <a:r>
              <a:rPr lang="en-US" b="1" dirty="0">
                <a:solidFill>
                  <a:schemeClr val="bg1"/>
                </a:solidFill>
              </a:rPr>
              <a:t>	Bean factory methods for accessing application components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load file resources in a generic way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publish events to registered listeners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resolve messages, supporting internationalization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has several implementations. For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ClassPathXmlApplicationContext</a:t>
            </a:r>
            <a:r>
              <a:rPr lang="en-US" b="1" dirty="0">
                <a:solidFill>
                  <a:schemeClr val="bg1"/>
                </a:solidFill>
              </a:rPr>
              <a:t> takes configuration from an XML file on the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AnnotationConfigApplicationContext</a:t>
            </a:r>
            <a:r>
              <a:rPr lang="en-US" b="1" dirty="0">
                <a:solidFill>
                  <a:schemeClr val="bg1"/>
                </a:solidFill>
              </a:rPr>
              <a:t>, reads configuration using annotations.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Getting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Access application context,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Autowire</a:t>
            </a:r>
            <a:r>
              <a:rPr lang="en-US" b="1" dirty="0">
                <a:solidFill>
                  <a:schemeClr val="bg1"/>
                </a:solidFill>
              </a:rPr>
              <a:t> the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interface or implement the </a:t>
            </a:r>
            <a:r>
              <a:rPr lang="en-US" b="1" dirty="0" err="1">
                <a:solidFill>
                  <a:schemeClr val="bg1"/>
                </a:solidFill>
              </a:rPr>
              <a:t>ApplicationContextAware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879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Extending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ApplicationContextAware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@Component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class </a:t>
            </a:r>
            <a:r>
              <a:rPr lang="en-US" b="1" dirty="0" err="1">
                <a:solidFill>
                  <a:schemeClr val="bg1"/>
                </a:solidFill>
              </a:rPr>
              <a:t>MyBean</a:t>
            </a:r>
            <a:r>
              <a:rPr lang="en-US" b="1" dirty="0">
                <a:solidFill>
                  <a:schemeClr val="bg1"/>
                </a:solidFill>
              </a:rPr>
              <a:t> implements </a:t>
            </a:r>
            <a:r>
              <a:rPr lang="en-US" b="1" dirty="0" err="1">
                <a:solidFill>
                  <a:schemeClr val="bg1"/>
                </a:solidFill>
              </a:rPr>
              <a:t>ApplicationContextAware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private String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@Override</a:t>
            </a:r>
          </a:p>
          <a:p>
            <a:r>
              <a:rPr lang="en-US" b="1" dirty="0">
                <a:solidFill>
                  <a:schemeClr val="bg1"/>
                </a:solidFill>
              </a:rPr>
              <a:t>    public void </a:t>
            </a:r>
            <a:r>
              <a:rPr lang="en-US" b="1" dirty="0" err="1">
                <a:solidFill>
                  <a:schemeClr val="bg1"/>
                </a:solidFill>
              </a:rPr>
              <a:t>setApplicationContext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throws </a:t>
            </a:r>
            <a:r>
              <a:rPr lang="en-US" b="1" dirty="0" err="1">
                <a:solidFill>
                  <a:schemeClr val="bg1"/>
                </a:solidFill>
              </a:rPr>
              <a:t>BeansException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 = </a:t>
            </a:r>
            <a:r>
              <a:rPr lang="en-US" b="1" dirty="0" err="1">
                <a:solidFill>
                  <a:schemeClr val="bg1"/>
                </a:solidFill>
              </a:rPr>
              <a:t>applicationContext.getId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}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public String </a:t>
            </a:r>
            <a:r>
              <a:rPr lang="en-US" b="1" dirty="0" err="1">
                <a:solidFill>
                  <a:schemeClr val="bg1"/>
                </a:solidFill>
              </a:rPr>
              <a:t>getApplicationId</a:t>
            </a:r>
            <a:r>
              <a:rPr lang="en-US" b="1" dirty="0">
                <a:solidFill>
                  <a:schemeClr val="bg1"/>
                </a:solidFill>
              </a:rPr>
              <a:t>() {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return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    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5778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Embedded Tomcat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Included for convenience</a:t>
            </a:r>
          </a:p>
          <a:p>
            <a:r>
              <a:rPr lang="en-US" b="1" dirty="0">
                <a:solidFill>
                  <a:schemeClr val="bg1"/>
                </a:solidFill>
              </a:rPr>
              <a:t>Servlet container config can now be driven from application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You can do it through </a:t>
            </a:r>
            <a:r>
              <a:rPr lang="en-US" b="1" dirty="0" err="1">
                <a:solidFill>
                  <a:schemeClr val="bg1"/>
                </a:solidFill>
              </a:rPr>
              <a:t>application.properties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Standalone application helps.</a:t>
            </a:r>
          </a:p>
          <a:p>
            <a:r>
              <a:rPr lang="en-US" b="1" dirty="0">
                <a:solidFill>
                  <a:schemeClr val="bg1"/>
                </a:solidFill>
              </a:rPr>
              <a:t>	Easy to develop, deploy and run</a:t>
            </a:r>
          </a:p>
          <a:p>
            <a:r>
              <a:rPr lang="en-US" b="1" dirty="0">
                <a:solidFill>
                  <a:schemeClr val="bg1"/>
                </a:solidFill>
              </a:rPr>
              <a:t>Useful for Microservices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95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Government’s demand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Days of Corona Virus</a:t>
            </a:r>
          </a:p>
          <a:p>
            <a:r>
              <a:rPr lang="en-US" b="1" dirty="0">
                <a:solidFill>
                  <a:schemeClr val="bg1"/>
                </a:solidFill>
              </a:rPr>
              <a:t>Government realizes it doesn’t have data of skillsets</a:t>
            </a:r>
          </a:p>
          <a:p>
            <a:r>
              <a:rPr lang="en-US" b="1" dirty="0">
                <a:solidFill>
                  <a:schemeClr val="bg1"/>
                </a:solidFill>
              </a:rPr>
              <a:t>Ask</a:t>
            </a:r>
          </a:p>
          <a:p>
            <a:r>
              <a:rPr lang="en-US" b="1" dirty="0">
                <a:solidFill>
                  <a:schemeClr val="bg1"/>
                </a:solidFill>
              </a:rPr>
              <a:t>	List of Companies</a:t>
            </a:r>
          </a:p>
          <a:p>
            <a:r>
              <a:rPr lang="en-US" b="1" dirty="0">
                <a:solidFill>
                  <a:schemeClr val="bg1"/>
                </a:solidFill>
              </a:rPr>
              <a:t>		List of Employees</a:t>
            </a:r>
          </a:p>
          <a:p>
            <a:r>
              <a:rPr lang="en-US" b="1" dirty="0">
                <a:solidFill>
                  <a:schemeClr val="bg1"/>
                </a:solidFill>
              </a:rPr>
              <a:t>			Rating of Employees</a:t>
            </a:r>
          </a:p>
          <a:p>
            <a:r>
              <a:rPr lang="en-US" b="1" dirty="0">
                <a:solidFill>
                  <a:schemeClr val="bg1"/>
                </a:solidFill>
              </a:rPr>
              <a:t>Business result: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10 doctors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100 nurses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50 scientists</a:t>
            </a:r>
          </a:p>
          <a:p>
            <a:r>
              <a:rPr lang="en-US" b="1" dirty="0">
                <a:solidFill>
                  <a:schemeClr val="bg1"/>
                </a:solidFill>
              </a:rPr>
              <a:t>	etc.</a:t>
            </a:r>
          </a:p>
        </p:txBody>
      </p:sp>
    </p:spTree>
    <p:extLst>
      <p:ext uri="{BB962C8B-B14F-4D97-AF65-F5344CB8AC3E}">
        <p14:creationId xmlns:p14="http://schemas.microsoft.com/office/powerpoint/2010/main" val="2137141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Designing our Company end points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05266C-7C46-4452-8DF1-CF92CF7A6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56725"/>
              </p:ext>
            </p:extLst>
          </p:nvPr>
        </p:nvGraphicFramePr>
        <p:xfrm>
          <a:off x="2726268" y="1583267"/>
          <a:ext cx="6443133" cy="3286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871">
                  <a:extLst>
                    <a:ext uri="{9D8B030D-6E8A-4147-A177-3AD203B41FA5}">
                      <a16:colId xmlns:a16="http://schemas.microsoft.com/office/drawing/2014/main" val="4178781696"/>
                    </a:ext>
                  </a:extLst>
                </a:gridCol>
                <a:gridCol w="2044478">
                  <a:extLst>
                    <a:ext uri="{9D8B030D-6E8A-4147-A177-3AD203B41FA5}">
                      <a16:colId xmlns:a16="http://schemas.microsoft.com/office/drawing/2014/main" val="3536675133"/>
                    </a:ext>
                  </a:extLst>
                </a:gridCol>
                <a:gridCol w="2645784">
                  <a:extLst>
                    <a:ext uri="{9D8B030D-6E8A-4147-A177-3AD203B41FA5}">
                      <a16:colId xmlns:a16="http://schemas.microsoft.com/office/drawing/2014/main" val="3708132247"/>
                    </a:ext>
                  </a:extLst>
                </a:gridCol>
              </a:tblGrid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HTTP method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End point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7252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GET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Get all companies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2475463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GET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Get a specific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1886788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POST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Create a new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1379731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PUT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Update a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1803976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DELETE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Delete a company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9586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834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Controller – Service – Repository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Controller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114535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Controller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762000" y="14748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Place where you get request first</a:t>
            </a:r>
          </a:p>
          <a:p>
            <a:r>
              <a:rPr lang="en-US" b="1" dirty="0">
                <a:solidFill>
                  <a:schemeClr val="bg1"/>
                </a:solidFill>
              </a:rPr>
              <a:t>Never mix your domain classes(entity/document ) with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We always expect these two to behave in different manner. </a:t>
            </a:r>
          </a:p>
          <a:p>
            <a:r>
              <a:rPr lang="en-US" b="1" dirty="0">
                <a:solidFill>
                  <a:schemeClr val="bg1"/>
                </a:solidFill>
              </a:rPr>
              <a:t>Use DTO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have any kind of business logic.</a:t>
            </a:r>
          </a:p>
          <a:p>
            <a:r>
              <a:rPr lang="en-US" b="1" dirty="0">
                <a:solidFill>
                  <a:schemeClr val="bg1"/>
                </a:solidFill>
              </a:rPr>
              <a:t>Building final response at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add status code, message. 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call multiple services from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instead have new service which invoke multiple services if required.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Be careful in terms of designing it</a:t>
            </a:r>
          </a:p>
          <a:p>
            <a:r>
              <a:rPr lang="en-US" b="1" dirty="0">
                <a:solidFill>
                  <a:schemeClr val="bg1"/>
                </a:solidFill>
              </a:rPr>
              <a:t>	should not throw NPE or any error without status code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call </a:t>
            </a:r>
            <a:r>
              <a:rPr lang="en-US" b="1" dirty="0" err="1">
                <a:solidFill>
                  <a:schemeClr val="bg1"/>
                </a:solidFill>
              </a:rPr>
              <a:t>dao</a:t>
            </a:r>
            <a:r>
              <a:rPr lang="en-US" b="1" dirty="0">
                <a:solidFill>
                  <a:schemeClr val="bg1"/>
                </a:solidFill>
              </a:rPr>
              <a:t>/repository from controller</a:t>
            </a:r>
          </a:p>
        </p:txBody>
      </p:sp>
    </p:spTree>
    <p:extLst>
      <p:ext uri="{BB962C8B-B14F-4D97-AF65-F5344CB8AC3E}">
        <p14:creationId xmlns:p14="http://schemas.microsoft.com/office/powerpoint/2010/main" val="664956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Service Layer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Break down Service into smaller modules according to the standard design practices.</a:t>
            </a:r>
          </a:p>
          <a:p>
            <a:r>
              <a:rPr lang="en-US" b="1" dirty="0">
                <a:solidFill>
                  <a:schemeClr val="bg1"/>
                </a:solidFill>
              </a:rPr>
              <a:t>Always do validation on input fields, </a:t>
            </a:r>
          </a:p>
          <a:p>
            <a:r>
              <a:rPr lang="en-US" b="1" dirty="0">
                <a:solidFill>
                  <a:schemeClr val="bg1"/>
                </a:solidFill>
              </a:rPr>
              <a:t>throw custom exception with validation error code, and fields specific error message. </a:t>
            </a:r>
          </a:p>
          <a:p>
            <a:r>
              <a:rPr lang="en-US" b="1" dirty="0">
                <a:solidFill>
                  <a:schemeClr val="bg1"/>
                </a:solidFill>
              </a:rPr>
              <a:t>If multiple fields need to be validated, </a:t>
            </a:r>
          </a:p>
          <a:p>
            <a:r>
              <a:rPr lang="en-US" b="1" dirty="0">
                <a:solidFill>
                  <a:schemeClr val="bg1"/>
                </a:solidFill>
              </a:rPr>
              <a:t>	move it to outside of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Add validator class to write validation for all the fields. </a:t>
            </a:r>
          </a:p>
          <a:p>
            <a:r>
              <a:rPr lang="en-US" b="1" dirty="0">
                <a:solidFill>
                  <a:schemeClr val="bg1"/>
                </a:solidFill>
              </a:rPr>
              <a:t>	Make your service methods small, and clean.</a:t>
            </a:r>
          </a:p>
          <a:p>
            <a:r>
              <a:rPr lang="en-US" b="1" dirty="0">
                <a:solidFill>
                  <a:schemeClr val="bg1"/>
                </a:solidFill>
              </a:rPr>
              <a:t>If service A needs to call Service B, then never call Service B repo. directly from Service A</a:t>
            </a:r>
          </a:p>
          <a:p>
            <a:r>
              <a:rPr lang="en-US" b="1" dirty="0">
                <a:solidFill>
                  <a:schemeClr val="bg1"/>
                </a:solidFill>
              </a:rPr>
              <a:t>	Instead call the Rest endpoint of Service B from the Service layer.</a:t>
            </a:r>
          </a:p>
          <a:p>
            <a:r>
              <a:rPr lang="en-US" b="1" dirty="0">
                <a:solidFill>
                  <a:schemeClr val="bg1"/>
                </a:solidFill>
              </a:rPr>
              <a:t>	Add enough logic to recognize the Primary service which is failing.	</a:t>
            </a:r>
          </a:p>
          <a:p>
            <a:r>
              <a:rPr lang="en-US" b="1" dirty="0">
                <a:solidFill>
                  <a:schemeClr val="bg1"/>
                </a:solidFill>
              </a:rPr>
              <a:t>We may handle multiple things in Service layer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Caching.</a:t>
            </a:r>
          </a:p>
          <a:p>
            <a:r>
              <a:rPr lang="en-US" b="1" dirty="0">
                <a:solidFill>
                  <a:schemeClr val="bg1"/>
                </a:solidFill>
              </a:rPr>
              <a:t>Service layer may throw custom exception which needs to be handled at controller layer.</a:t>
            </a:r>
          </a:p>
        </p:txBody>
      </p:sp>
    </p:spTree>
    <p:extLst>
      <p:ext uri="{BB962C8B-B14F-4D97-AF65-F5344CB8AC3E}">
        <p14:creationId xmlns:p14="http://schemas.microsoft.com/office/powerpoint/2010/main" val="2973930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Repository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Repository</a:t>
            </a:r>
          </a:p>
          <a:p>
            <a:r>
              <a:rPr lang="en-US" b="1" dirty="0">
                <a:solidFill>
                  <a:schemeClr val="bg1"/>
                </a:solidFill>
              </a:rPr>
              <a:t>-----------</a:t>
            </a:r>
          </a:p>
          <a:p>
            <a:r>
              <a:rPr lang="en-US" b="1" dirty="0">
                <a:solidFill>
                  <a:schemeClr val="bg1"/>
                </a:solidFill>
              </a:rPr>
              <a:t>Repository/Dao : </a:t>
            </a:r>
          </a:p>
          <a:p>
            <a:r>
              <a:rPr lang="en-US" b="1" dirty="0">
                <a:solidFill>
                  <a:schemeClr val="bg1"/>
                </a:solidFill>
              </a:rPr>
              <a:t>	Interacts with 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r>
              <a:rPr lang="en-US" b="1" dirty="0">
                <a:solidFill>
                  <a:schemeClr val="bg1"/>
                </a:solidFill>
              </a:rPr>
              <a:t> in your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Use indexing as and when appropriate.</a:t>
            </a:r>
          </a:p>
          <a:p>
            <a:r>
              <a:rPr lang="en-US" b="1" dirty="0">
                <a:solidFill>
                  <a:schemeClr val="bg1"/>
                </a:solidFill>
              </a:rPr>
              <a:t>		Read example : https://www.objectdb.com/java/jpa/entity/index</a:t>
            </a:r>
          </a:p>
        </p:txBody>
      </p:sp>
    </p:spTree>
    <p:extLst>
      <p:ext uri="{BB962C8B-B14F-4D97-AF65-F5344CB8AC3E}">
        <p14:creationId xmlns:p14="http://schemas.microsoft.com/office/powerpoint/2010/main" val="93401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0" y="1790573"/>
            <a:ext cx="1230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 descr="2. Introduction to the Spring Framework">
            <a:extLst>
              <a:ext uri="{FF2B5EF4-FFF2-40B4-BE49-F238E27FC236}">
                <a16:creationId xmlns:a16="http://schemas.microsoft.com/office/drawing/2014/main" id="{90FE6B81-8D5B-49D7-831C-21E9D8A5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15" y="1447799"/>
            <a:ext cx="9873342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87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JPA - ORM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81171"/>
            <a:ext cx="73771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uses Spring Data JPA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JPA: Java Persistence API</a:t>
            </a:r>
          </a:p>
          <a:p>
            <a:r>
              <a:rPr lang="en-US" b="1" dirty="0">
                <a:solidFill>
                  <a:schemeClr val="bg1"/>
                </a:solidFill>
              </a:rPr>
              <a:t>	A specification.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Many implementation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uses ORM</a:t>
            </a:r>
          </a:p>
          <a:p>
            <a:r>
              <a:rPr lang="en-US" b="1" dirty="0">
                <a:solidFill>
                  <a:schemeClr val="bg1"/>
                </a:solidFill>
              </a:rPr>
              <a:t>ORM: Object relational mapping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Normal application and database</a:t>
            </a:r>
          </a:p>
          <a:p>
            <a:r>
              <a:rPr lang="en-US" b="1" dirty="0">
                <a:solidFill>
                  <a:schemeClr val="bg1"/>
                </a:solidFill>
              </a:rPr>
              <a:t>	Connects to 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Tables</a:t>
            </a:r>
          </a:p>
          <a:p>
            <a:r>
              <a:rPr lang="en-US" b="1" dirty="0">
                <a:solidFill>
                  <a:schemeClr val="bg1"/>
                </a:solidFill>
              </a:rPr>
              <a:t>	Constraints (pk, </a:t>
            </a:r>
            <a:r>
              <a:rPr lang="en-US" b="1" dirty="0" err="1">
                <a:solidFill>
                  <a:schemeClr val="bg1"/>
                </a:solidFill>
              </a:rPr>
              <a:t>fk</a:t>
            </a:r>
            <a:r>
              <a:rPr lang="en-US" b="1" dirty="0">
                <a:solidFill>
                  <a:schemeClr val="bg1"/>
                </a:solidFill>
              </a:rPr>
              <a:t> etc.)</a:t>
            </a:r>
          </a:p>
          <a:p>
            <a:r>
              <a:rPr lang="en-US" b="1" dirty="0">
                <a:solidFill>
                  <a:schemeClr val="bg1"/>
                </a:solidFill>
              </a:rPr>
              <a:t>	Execute Query</a:t>
            </a:r>
          </a:p>
        </p:txBody>
      </p:sp>
      <p:pic>
        <p:nvPicPr>
          <p:cNvPr id="5122" name="Picture 2" descr="JPA Object Relational Mapping">
            <a:extLst>
              <a:ext uri="{FF2B5EF4-FFF2-40B4-BE49-F238E27FC236}">
                <a16:creationId xmlns:a16="http://schemas.microsoft.com/office/drawing/2014/main" id="{206936E1-BB91-4939-BC90-3911CB65B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544" y="1720769"/>
            <a:ext cx="42386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119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JPA - ORM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Object Relational Mapping (ORM) </a:t>
            </a:r>
          </a:p>
          <a:p>
            <a:r>
              <a:rPr lang="en-US" b="1" dirty="0">
                <a:solidFill>
                  <a:schemeClr val="bg1"/>
                </a:solidFill>
              </a:rPr>
              <a:t>	Functionality which is used to develop and maintain a relationship </a:t>
            </a:r>
          </a:p>
          <a:p>
            <a:r>
              <a:rPr lang="en-US" b="1" dirty="0">
                <a:solidFill>
                  <a:schemeClr val="bg1"/>
                </a:solidFill>
              </a:rPr>
              <a:t>		between an object and relational database </a:t>
            </a:r>
          </a:p>
          <a:p>
            <a:r>
              <a:rPr lang="en-US" b="1" dirty="0">
                <a:solidFill>
                  <a:schemeClr val="bg1"/>
                </a:solidFill>
              </a:rPr>
              <a:t>	Does this by mapping an object state to database tables and column. </a:t>
            </a:r>
          </a:p>
          <a:p>
            <a:r>
              <a:rPr lang="en-US" b="1" dirty="0">
                <a:solidFill>
                  <a:schemeClr val="bg1"/>
                </a:solidFill>
              </a:rPr>
              <a:t>	Capable to handle various database operations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e.g</a:t>
            </a:r>
            <a:r>
              <a:rPr lang="en-US" b="1" dirty="0">
                <a:solidFill>
                  <a:schemeClr val="bg1"/>
                </a:solidFill>
              </a:rPr>
              <a:t> create table, inserting, updating, deleting etc.	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ORM Frameworks</a:t>
            </a:r>
          </a:p>
          <a:p>
            <a:r>
              <a:rPr lang="en-US" b="1" dirty="0">
                <a:solidFill>
                  <a:schemeClr val="bg1"/>
                </a:solidFill>
              </a:rPr>
              <a:t>	Hibernate</a:t>
            </a:r>
          </a:p>
          <a:p>
            <a:r>
              <a:rPr lang="en-US" b="1" dirty="0">
                <a:solidFill>
                  <a:schemeClr val="bg1"/>
                </a:solidFill>
              </a:rPr>
              <a:t>	TopLink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ORMLite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iBATIS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JPOX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11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Data JPA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Provides </a:t>
            </a:r>
            <a:r>
              <a:rPr lang="en-US" b="1" dirty="0" err="1">
                <a:solidFill>
                  <a:schemeClr val="bg1"/>
                </a:solidFill>
              </a:rPr>
              <a:t>JpaTemplate</a:t>
            </a:r>
            <a:r>
              <a:rPr lang="en-US" b="1" dirty="0">
                <a:solidFill>
                  <a:schemeClr val="bg1"/>
                </a:solidFill>
              </a:rPr>
              <a:t> class to integrate 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application with JPA.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Advantage of Spring </a:t>
            </a:r>
            <a:r>
              <a:rPr lang="en-US" b="1" dirty="0" err="1">
                <a:solidFill>
                  <a:schemeClr val="bg1"/>
                </a:solidFill>
              </a:rPr>
              <a:t>JpaTemplate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Don't need to write the code for CRUD operations.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JpaTemplate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Works with an Entity which we have defined.</a:t>
            </a:r>
          </a:p>
          <a:p>
            <a:r>
              <a:rPr lang="en-US" b="1" dirty="0">
                <a:solidFill>
                  <a:schemeClr val="bg1"/>
                </a:solidFill>
              </a:rPr>
              <a:t>	Manages the persistence of the Entity</a:t>
            </a:r>
          </a:p>
          <a:p>
            <a:r>
              <a:rPr lang="en-US" b="1" dirty="0">
                <a:solidFill>
                  <a:schemeClr val="bg1"/>
                </a:solidFill>
              </a:rPr>
              <a:t>	Manages the transaction of the Entity</a:t>
            </a:r>
          </a:p>
        </p:txBody>
      </p:sp>
    </p:spTree>
    <p:extLst>
      <p:ext uri="{BB962C8B-B14F-4D97-AF65-F5344CB8AC3E}">
        <p14:creationId xmlns:p14="http://schemas.microsoft.com/office/powerpoint/2010/main" val="4091226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Entity - JPA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02688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Entities in JPA are nothing but POJOs representing data that can be persisted to the database. </a:t>
            </a:r>
          </a:p>
          <a:p>
            <a:r>
              <a:rPr lang="en-US" b="1" dirty="0">
                <a:solidFill>
                  <a:schemeClr val="bg1"/>
                </a:solidFill>
              </a:rPr>
              <a:t>An entity represents a table stored in a database. </a:t>
            </a:r>
          </a:p>
          <a:p>
            <a:r>
              <a:rPr lang="en-US" b="1" dirty="0">
                <a:solidFill>
                  <a:schemeClr val="bg1"/>
                </a:solidFill>
              </a:rPr>
              <a:t>Every instance of an entity represents a row in the table.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We have a Company object which we want to persist.</a:t>
            </a:r>
          </a:p>
          <a:p>
            <a:r>
              <a:rPr lang="en-US" b="1" dirty="0">
                <a:solidFill>
                  <a:schemeClr val="bg1"/>
                </a:solidFill>
              </a:rPr>
              <a:t>We should mark it as Entity</a:t>
            </a:r>
          </a:p>
          <a:p>
            <a:r>
              <a:rPr lang="en-US" b="1" dirty="0">
                <a:solidFill>
                  <a:schemeClr val="bg1"/>
                </a:solidFill>
              </a:rPr>
              <a:t>	Add class level @Entity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that Company entity has </a:t>
            </a:r>
          </a:p>
          <a:p>
            <a:r>
              <a:rPr lang="en-US" b="1" dirty="0">
                <a:solidFill>
                  <a:schemeClr val="bg1"/>
                </a:solidFill>
              </a:rPr>
              <a:t>		a no-</a:t>
            </a:r>
            <a:r>
              <a:rPr lang="en-US" b="1" dirty="0" err="1">
                <a:solidFill>
                  <a:schemeClr val="bg1"/>
                </a:solidFill>
              </a:rPr>
              <a:t>arg</a:t>
            </a:r>
            <a:r>
              <a:rPr lang="en-US" b="1" dirty="0">
                <a:solidFill>
                  <a:schemeClr val="bg1"/>
                </a:solidFill>
              </a:rPr>
              <a:t> constructor and</a:t>
            </a:r>
          </a:p>
          <a:p>
            <a:r>
              <a:rPr lang="en-US" b="1" dirty="0">
                <a:solidFill>
                  <a:schemeClr val="bg1"/>
                </a:solidFill>
              </a:rPr>
              <a:t>		a primary key: </a:t>
            </a:r>
          </a:p>
          <a:p>
            <a:r>
              <a:rPr lang="en-US" b="1" dirty="0">
                <a:solidFill>
                  <a:schemeClr val="bg1"/>
                </a:solidFill>
              </a:rPr>
              <a:t>			Add @Id </a:t>
            </a:r>
          </a:p>
          <a:p>
            <a:r>
              <a:rPr lang="en-US" b="1" dirty="0">
                <a:solidFill>
                  <a:schemeClr val="bg1"/>
                </a:solidFill>
              </a:rPr>
              <a:t>			If it needs to be autogenerated, then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GeneratedValue</a:t>
            </a:r>
            <a:r>
              <a:rPr lang="en-US" b="1" dirty="0">
                <a:solidFill>
                  <a:schemeClr val="bg1"/>
                </a:solidFill>
              </a:rPr>
              <a:t>(strategy=</a:t>
            </a:r>
            <a:r>
              <a:rPr lang="en-US" b="1" dirty="0" err="1">
                <a:solidFill>
                  <a:schemeClr val="bg1"/>
                </a:solidFill>
              </a:rPr>
              <a:t>GenerationType.AUTO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				JPA provider is free to use any strategy to generate unique id.	</a:t>
            </a:r>
          </a:p>
          <a:p>
            <a:r>
              <a:rPr lang="en-US" b="1" dirty="0">
                <a:solidFill>
                  <a:schemeClr val="bg1"/>
                </a:solidFill>
              </a:rPr>
              <a:t>Entity name </a:t>
            </a:r>
          </a:p>
          <a:p>
            <a:r>
              <a:rPr lang="en-US" b="1" dirty="0">
                <a:solidFill>
                  <a:schemeClr val="bg1"/>
                </a:solidFill>
              </a:rPr>
              <a:t>	defaults to name of the Class</a:t>
            </a:r>
          </a:p>
          <a:p>
            <a:r>
              <a:rPr lang="en-US" b="1" dirty="0">
                <a:solidFill>
                  <a:schemeClr val="bg1"/>
                </a:solidFill>
              </a:rPr>
              <a:t>	Can be modified as @Entity(name="</a:t>
            </a:r>
            <a:r>
              <a:rPr lang="en-US" b="1" dirty="0" err="1">
                <a:solidFill>
                  <a:schemeClr val="bg1"/>
                </a:solidFill>
              </a:rPr>
              <a:t>MyCompnay</a:t>
            </a:r>
            <a:r>
              <a:rPr lang="en-US" b="1" dirty="0">
                <a:solidFill>
                  <a:schemeClr val="bg1"/>
                </a:solidFill>
              </a:rPr>
              <a:t>")</a:t>
            </a:r>
          </a:p>
          <a:p>
            <a:r>
              <a:rPr lang="en-US" b="1" dirty="0">
                <a:solidFill>
                  <a:schemeClr val="bg1"/>
                </a:solidFill>
              </a:rPr>
              <a:t>More details: https://www.baeldung.com/jpa-entities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9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Taking variable inside the method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2312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PathVariable</a:t>
            </a:r>
            <a:r>
              <a:rPr lang="en-US" b="1" dirty="0">
                <a:solidFill>
                  <a:schemeClr val="bg1"/>
                </a:solidFill>
              </a:rPr>
              <a:t>: If the variable is passed in the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. Generally for GET methods.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r>
              <a:rPr lang="en-US" b="1" dirty="0">
                <a:solidFill>
                  <a:schemeClr val="bg1"/>
                </a:solidFill>
              </a:rPr>
              <a:t>: If the variable(s) are passed in json body. Generally for POST, PUT methods.</a:t>
            </a:r>
          </a:p>
        </p:txBody>
      </p:sp>
    </p:spTree>
    <p:extLst>
      <p:ext uri="{BB962C8B-B14F-4D97-AF65-F5344CB8AC3E}">
        <p14:creationId xmlns:p14="http://schemas.microsoft.com/office/powerpoint/2010/main" val="4234233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RestTemplate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class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Used for accessing a third-party REST service inside a Spring 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All such templates provides a simplified approach with default behaviors for performing complex tasks.</a:t>
            </a:r>
          </a:p>
          <a:p>
            <a:r>
              <a:rPr lang="en-US" b="1" dirty="0">
                <a:solidFill>
                  <a:schemeClr val="bg1"/>
                </a:solidFill>
              </a:rPr>
              <a:t>Few Similar templates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JdbcTemplate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JmsTemplate</a:t>
            </a:r>
            <a:r>
              <a:rPr lang="en-US" b="1" dirty="0">
                <a:solidFill>
                  <a:schemeClr val="bg1"/>
                </a:solidFill>
              </a:rPr>
              <a:t> 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Main methods are closely tied to REST’s methods, </a:t>
            </a:r>
          </a:p>
          <a:p>
            <a:r>
              <a:rPr lang="en-US" b="1" dirty="0">
                <a:solidFill>
                  <a:schemeClr val="bg1"/>
                </a:solidFill>
              </a:rPr>
              <a:t>	GET, POST, PUT, DELETE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42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– HTTP GET Method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Supported methods are: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getForObject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classType</a:t>
            </a:r>
            <a:r>
              <a:rPr lang="en-US" b="1" dirty="0">
                <a:solidFill>
                  <a:schemeClr val="bg1"/>
                </a:solidFill>
              </a:rPr>
              <a:t>) – </a:t>
            </a:r>
          </a:p>
          <a:p>
            <a:r>
              <a:rPr lang="en-US" b="1" dirty="0">
                <a:solidFill>
                  <a:schemeClr val="bg1"/>
                </a:solidFill>
              </a:rPr>
              <a:t>		retrieve a representation by doing a GET on the URL. </a:t>
            </a:r>
          </a:p>
          <a:p>
            <a:r>
              <a:rPr lang="en-US" b="1" dirty="0">
                <a:solidFill>
                  <a:schemeClr val="bg1"/>
                </a:solidFill>
              </a:rPr>
              <a:t>		The response (if any) is unmarshalled to given class type and returned.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getForEntity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</a:rPr>
              <a:t>		retrieve a representation as 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r>
              <a:rPr lang="en-US" b="1" dirty="0">
                <a:solidFill>
                  <a:schemeClr val="bg1"/>
                </a:solidFill>
              </a:rPr>
              <a:t> by doing a GET on the URL.</a:t>
            </a:r>
          </a:p>
          <a:p>
            <a:r>
              <a:rPr lang="en-US" b="1" dirty="0">
                <a:solidFill>
                  <a:schemeClr val="bg1"/>
                </a:solidFill>
              </a:rPr>
              <a:t>	exchange(</a:t>
            </a:r>
            <a:r>
              <a:rPr lang="en-US" b="1" dirty="0" err="1">
                <a:solidFill>
                  <a:schemeClr val="bg1"/>
                </a:solidFill>
              </a:rPr>
              <a:t>requestEntity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</a:rPr>
              <a:t>		execute the specified request and return the response as 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execute(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httpMethod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requestCallback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responseExtractor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</a:rPr>
              <a:t>		execute the </a:t>
            </a:r>
            <a:r>
              <a:rPr lang="en-US" b="1" dirty="0" err="1">
                <a:solidFill>
                  <a:schemeClr val="bg1"/>
                </a:solidFill>
              </a:rPr>
              <a:t>httpMethod</a:t>
            </a:r>
            <a:r>
              <a:rPr lang="en-US" b="1" dirty="0">
                <a:solidFill>
                  <a:schemeClr val="bg1"/>
                </a:solidFill>
              </a:rPr>
              <a:t> to the given URI template</a:t>
            </a:r>
          </a:p>
          <a:p>
            <a:r>
              <a:rPr lang="en-US" b="1" dirty="0">
                <a:solidFill>
                  <a:schemeClr val="bg1"/>
                </a:solidFill>
              </a:rPr>
              <a:t>		preparing the request with the </a:t>
            </a:r>
            <a:r>
              <a:rPr lang="en-US" b="1" dirty="0" err="1">
                <a:solidFill>
                  <a:schemeClr val="bg1"/>
                </a:solidFill>
              </a:rPr>
              <a:t>RequestCallback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r>
              <a:rPr lang="en-US" b="1" dirty="0">
                <a:solidFill>
                  <a:schemeClr val="bg1"/>
                </a:solidFill>
              </a:rPr>
              <a:t>		Reading the response with a </a:t>
            </a:r>
            <a:r>
              <a:rPr lang="en-US" b="1" dirty="0" err="1">
                <a:solidFill>
                  <a:schemeClr val="bg1"/>
                </a:solidFill>
              </a:rPr>
              <a:t>ResponseExtractor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21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- Get with XML Response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RequestMapping</a:t>
            </a:r>
            <a:r>
              <a:rPr lang="en-US" b="1" dirty="0">
                <a:solidFill>
                  <a:schemeClr val="bg1"/>
                </a:solidFill>
              </a:rPr>
              <a:t>(value = "/employees", produces = </a:t>
            </a:r>
            <a:r>
              <a:rPr lang="en-US" b="1" dirty="0" err="1">
                <a:solidFill>
                  <a:schemeClr val="bg1"/>
                </a:solidFill>
              </a:rPr>
              <a:t>MediaType.APPLICATION_XML_VALUE</a:t>
            </a:r>
            <a:r>
              <a:rPr lang="en-US" b="1" dirty="0">
                <a:solidFill>
                  <a:schemeClr val="bg1"/>
                </a:solidFill>
              </a:rPr>
              <a:t>, 	method = </a:t>
            </a:r>
            <a:r>
              <a:rPr lang="en-US" b="1" dirty="0" err="1">
                <a:solidFill>
                  <a:schemeClr val="bg1"/>
                </a:solidFill>
              </a:rPr>
              <a:t>RequestMethod.GET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public String </a:t>
            </a:r>
            <a:r>
              <a:rPr lang="en-US" b="1" dirty="0" err="1">
                <a:solidFill>
                  <a:schemeClr val="bg1"/>
                </a:solidFill>
              </a:rPr>
              <a:t>getAllEmployeesXML</a:t>
            </a:r>
            <a:r>
              <a:rPr lang="en-US" b="1" dirty="0">
                <a:solidFill>
                  <a:schemeClr val="bg1"/>
                </a:solidFill>
              </a:rPr>
              <a:t>(Model model) 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model.addAttribute</a:t>
            </a:r>
            <a:r>
              <a:rPr lang="en-US" b="1" dirty="0">
                <a:solidFill>
                  <a:schemeClr val="bg1"/>
                </a:solidFill>
              </a:rPr>
              <a:t>("employees", </a:t>
            </a:r>
            <a:r>
              <a:rPr lang="en-US" b="1" dirty="0" err="1">
                <a:solidFill>
                  <a:schemeClr val="bg1"/>
                </a:solidFill>
              </a:rPr>
              <a:t>getEmployeesCollection</a:t>
            </a:r>
            <a:r>
              <a:rPr lang="en-US" b="1" dirty="0">
                <a:solidFill>
                  <a:schemeClr val="bg1"/>
                </a:solidFill>
              </a:rPr>
              <a:t>());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    return "</a:t>
            </a:r>
            <a:r>
              <a:rPr lang="en-US" b="1" dirty="0" err="1">
                <a:solidFill>
                  <a:schemeClr val="bg1"/>
                </a:solidFill>
              </a:rPr>
              <a:t>xmlTemplate</a:t>
            </a:r>
            <a:r>
              <a:rPr lang="en-US" b="1" dirty="0">
                <a:solidFill>
                  <a:schemeClr val="bg1"/>
                </a:solidFill>
              </a:rPr>
              <a:t>";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REST Client Code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Spring REST client using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to access HTTP GET </a:t>
            </a:r>
            <a:r>
              <a:rPr lang="en-US" b="1" dirty="0" err="1">
                <a:solidFill>
                  <a:schemeClr val="bg1"/>
                </a:solidFill>
              </a:rPr>
              <a:t>api</a:t>
            </a:r>
            <a:r>
              <a:rPr lang="en-US" b="1" dirty="0">
                <a:solidFill>
                  <a:schemeClr val="bg1"/>
                </a:solidFill>
              </a:rPr>
              <a:t> requests.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private static void </a:t>
            </a:r>
            <a:r>
              <a:rPr lang="en-US" b="1" dirty="0" err="1">
                <a:solidFill>
                  <a:schemeClr val="bg1"/>
                </a:solidFill>
              </a:rPr>
              <a:t>getEmployees</a:t>
            </a:r>
            <a:r>
              <a:rPr lang="en-US" b="1" dirty="0">
                <a:solidFill>
                  <a:schemeClr val="bg1"/>
                </a:solidFill>
              </a:rPr>
              <a:t>(){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final String 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 = "http://localhost:8080/</a:t>
            </a:r>
            <a:r>
              <a:rPr lang="en-US" b="1" dirty="0" err="1">
                <a:solidFill>
                  <a:schemeClr val="bg1"/>
                </a:solidFill>
              </a:rPr>
              <a:t>springrestexample</a:t>
            </a:r>
            <a:r>
              <a:rPr lang="en-US" b="1" dirty="0">
                <a:solidFill>
                  <a:schemeClr val="bg1"/>
                </a:solidFill>
              </a:rPr>
              <a:t>/employees.xml";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= new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String result = </a:t>
            </a:r>
            <a:r>
              <a:rPr lang="en-US" b="1" dirty="0" err="1">
                <a:solidFill>
                  <a:schemeClr val="bg1"/>
                </a:solidFill>
              </a:rPr>
              <a:t>restTemplate.</a:t>
            </a:r>
            <a:r>
              <a:rPr lang="en-US" b="1" dirty="0" err="1">
                <a:solidFill>
                  <a:srgbClr val="FF0000"/>
                </a:solidFill>
              </a:rPr>
              <a:t>getForObject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String.class</a:t>
            </a:r>
            <a:r>
              <a:rPr lang="en-US" b="1" dirty="0">
                <a:solidFill>
                  <a:schemeClr val="bg1"/>
                </a:solidFill>
              </a:rPr>
              <a:t>);  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(result);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56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</a:rPr>
              <a:t>RestTemplate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- JSON Response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43502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RequestMapping</a:t>
            </a:r>
            <a:r>
              <a:rPr lang="en-US" b="1" dirty="0">
                <a:solidFill>
                  <a:schemeClr val="bg1"/>
                </a:solidFill>
              </a:rPr>
              <a:t>(value = "/employees", produces = </a:t>
            </a:r>
            <a:r>
              <a:rPr lang="en-US" b="1" dirty="0" err="1">
                <a:solidFill>
                  <a:schemeClr val="bg1"/>
                </a:solidFill>
              </a:rPr>
              <a:t>MediaType.APPLICATION_JSON_VALUE</a:t>
            </a:r>
            <a:r>
              <a:rPr lang="en-US" b="1" dirty="0">
                <a:solidFill>
                  <a:schemeClr val="bg1"/>
                </a:solidFill>
              </a:rPr>
              <a:t>,  method = </a:t>
            </a:r>
            <a:r>
              <a:rPr lang="en-US" b="1" dirty="0" err="1">
                <a:solidFill>
                  <a:schemeClr val="bg1"/>
                </a:solidFill>
              </a:rPr>
              <a:t>RequestMethod.GET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public String </a:t>
            </a:r>
            <a:r>
              <a:rPr lang="en-US" b="1" dirty="0" err="1">
                <a:solidFill>
                  <a:schemeClr val="bg1"/>
                </a:solidFill>
              </a:rPr>
              <a:t>getAllEmployeesJSON</a:t>
            </a:r>
            <a:r>
              <a:rPr lang="en-US" b="1" dirty="0">
                <a:solidFill>
                  <a:schemeClr val="bg1"/>
                </a:solidFill>
              </a:rPr>
              <a:t>(Model model) 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model.addAttribute</a:t>
            </a:r>
            <a:r>
              <a:rPr lang="en-US" b="1" dirty="0">
                <a:solidFill>
                  <a:schemeClr val="bg1"/>
                </a:solidFill>
              </a:rPr>
              <a:t>("employees", </a:t>
            </a:r>
            <a:r>
              <a:rPr lang="en-US" b="1" dirty="0" err="1">
                <a:solidFill>
                  <a:schemeClr val="bg1"/>
                </a:solidFill>
              </a:rPr>
              <a:t>getEmployeesCollection</a:t>
            </a:r>
            <a:r>
              <a:rPr lang="en-US" b="1" dirty="0">
                <a:solidFill>
                  <a:schemeClr val="bg1"/>
                </a:solidFill>
              </a:rPr>
              <a:t>());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return "</a:t>
            </a:r>
            <a:r>
              <a:rPr lang="en-US" b="1" dirty="0" err="1">
                <a:solidFill>
                  <a:schemeClr val="bg1"/>
                </a:solidFill>
              </a:rPr>
              <a:t>jsonTemplate</a:t>
            </a:r>
            <a:r>
              <a:rPr lang="en-US" b="1" dirty="0">
                <a:solidFill>
                  <a:schemeClr val="bg1"/>
                </a:solidFill>
              </a:rPr>
              <a:t>";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private static void </a:t>
            </a:r>
            <a:r>
              <a:rPr lang="en-US" b="1" dirty="0" err="1">
                <a:solidFill>
                  <a:schemeClr val="bg1"/>
                </a:solidFill>
              </a:rPr>
              <a:t>getEmployees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final String 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 = "http://localhost:8080/</a:t>
            </a:r>
            <a:r>
              <a:rPr lang="en-US" b="1" dirty="0" err="1">
                <a:solidFill>
                  <a:schemeClr val="bg1"/>
                </a:solidFill>
              </a:rPr>
              <a:t>springrestexample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employees.json</a:t>
            </a:r>
            <a:r>
              <a:rPr lang="en-US" b="1" dirty="0">
                <a:solidFill>
                  <a:schemeClr val="bg1"/>
                </a:solidFill>
              </a:rPr>
              <a:t>";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 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= new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String result = </a:t>
            </a:r>
            <a:r>
              <a:rPr lang="en-US" b="1" dirty="0" err="1">
                <a:solidFill>
                  <a:schemeClr val="bg1"/>
                </a:solidFill>
              </a:rPr>
              <a:t>restTemplate.getForObject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String.class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 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(result);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606580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Http Headers with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RestTmplate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RequestMapping</a:t>
            </a:r>
            <a:r>
              <a:rPr lang="en-US" b="1" dirty="0">
                <a:solidFill>
                  <a:schemeClr val="bg1"/>
                </a:solidFill>
              </a:rPr>
              <a:t>(value = "/employees", produces = </a:t>
            </a:r>
            <a:r>
              <a:rPr lang="en-US" b="1" dirty="0" err="1">
                <a:solidFill>
                  <a:schemeClr val="bg1"/>
                </a:solidFill>
              </a:rPr>
              <a:t>MediaType.APPLICATION_JSON_VALUE</a:t>
            </a:r>
            <a:r>
              <a:rPr lang="en-US" b="1" dirty="0">
                <a:solidFill>
                  <a:schemeClr val="bg1"/>
                </a:solidFill>
              </a:rPr>
              <a:t>,  method = </a:t>
            </a:r>
            <a:r>
              <a:rPr lang="en-US" b="1" dirty="0" err="1">
                <a:solidFill>
                  <a:schemeClr val="bg1"/>
                </a:solidFill>
              </a:rPr>
              <a:t>RequestMethod.GET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String </a:t>
            </a:r>
            <a:r>
              <a:rPr lang="en-US" b="1" dirty="0" err="1">
                <a:solidFill>
                  <a:schemeClr val="bg1"/>
                </a:solidFill>
              </a:rPr>
              <a:t>getAllEmployeesJSON</a:t>
            </a:r>
            <a:r>
              <a:rPr lang="en-US" b="1" dirty="0">
                <a:solidFill>
                  <a:schemeClr val="bg1"/>
                </a:solidFill>
              </a:rPr>
              <a:t>(Model model)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model.addAttribute</a:t>
            </a:r>
            <a:r>
              <a:rPr lang="en-US" b="1" dirty="0">
                <a:solidFill>
                  <a:schemeClr val="bg1"/>
                </a:solidFill>
              </a:rPr>
              <a:t>("employees", </a:t>
            </a:r>
            <a:r>
              <a:rPr lang="en-US" b="1" dirty="0" err="1">
                <a:solidFill>
                  <a:schemeClr val="bg1"/>
                </a:solidFill>
              </a:rPr>
              <a:t>getEmployeesCollection</a:t>
            </a:r>
            <a:r>
              <a:rPr lang="en-US" b="1" dirty="0">
                <a:solidFill>
                  <a:schemeClr val="bg1"/>
                </a:solidFill>
              </a:rPr>
              <a:t>());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return "</a:t>
            </a:r>
            <a:r>
              <a:rPr lang="en-US" b="1" dirty="0" err="1">
                <a:solidFill>
                  <a:schemeClr val="bg1"/>
                </a:solidFill>
              </a:rPr>
              <a:t>jsonTemplate</a:t>
            </a:r>
            <a:r>
              <a:rPr lang="en-US" b="1" dirty="0">
                <a:solidFill>
                  <a:schemeClr val="bg1"/>
                </a:solidFill>
              </a:rPr>
              <a:t>";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b="1" dirty="0">
                <a:solidFill>
                  <a:schemeClr val="bg1"/>
                </a:solidFill>
              </a:rPr>
              <a:t>private static void </a:t>
            </a:r>
            <a:r>
              <a:rPr lang="en-US" b="1" dirty="0" err="1">
                <a:solidFill>
                  <a:schemeClr val="bg1"/>
                </a:solidFill>
              </a:rPr>
              <a:t>getEmployees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    final String 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 = "http://localhost:8080/</a:t>
            </a:r>
            <a:r>
              <a:rPr lang="en-US" b="1" dirty="0" err="1">
                <a:solidFill>
                  <a:schemeClr val="bg1"/>
                </a:solidFill>
              </a:rPr>
              <a:t>springrestexample</a:t>
            </a:r>
            <a:r>
              <a:rPr lang="en-US" b="1" dirty="0">
                <a:solidFill>
                  <a:schemeClr val="bg1"/>
                </a:solidFill>
              </a:rPr>
              <a:t>/employees";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= new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HttpHeaders</a:t>
            </a:r>
            <a:r>
              <a:rPr lang="en-US" b="1" dirty="0">
                <a:solidFill>
                  <a:schemeClr val="bg1"/>
                </a:solidFill>
              </a:rPr>
              <a:t> headers = new </a:t>
            </a:r>
            <a:r>
              <a:rPr lang="en-US" b="1" dirty="0" err="1">
                <a:solidFill>
                  <a:schemeClr val="bg1"/>
                </a:solidFill>
              </a:rPr>
              <a:t>HttpHeaders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headers.setAccept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Arrays.asList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MediaType.APPLICATION_JSON</a:t>
            </a:r>
            <a:r>
              <a:rPr lang="en-US" b="1" dirty="0">
                <a:solidFill>
                  <a:schemeClr val="bg1"/>
                </a:solidFill>
              </a:rPr>
              <a:t>));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HttpEntity</a:t>
            </a:r>
            <a:r>
              <a:rPr lang="en-US" b="1" dirty="0">
                <a:solidFill>
                  <a:schemeClr val="bg1"/>
                </a:solidFill>
              </a:rPr>
              <a:t>&lt;String&gt; entity = new </a:t>
            </a:r>
            <a:r>
              <a:rPr lang="en-US" b="1" dirty="0" err="1">
                <a:solidFill>
                  <a:schemeClr val="bg1"/>
                </a:solidFill>
              </a:rPr>
              <a:t>HttpEntity</a:t>
            </a:r>
            <a:r>
              <a:rPr lang="en-US" b="1" dirty="0">
                <a:solidFill>
                  <a:schemeClr val="bg1"/>
                </a:solidFill>
              </a:rPr>
              <a:t>&lt;String&gt;("parameters", headers);     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r>
              <a:rPr lang="en-US" b="1" dirty="0">
                <a:solidFill>
                  <a:schemeClr val="bg1"/>
                </a:solidFill>
              </a:rPr>
              <a:t>&lt;String&gt; result = </a:t>
            </a:r>
            <a:r>
              <a:rPr lang="en-US" b="1" dirty="0" err="1">
                <a:solidFill>
                  <a:schemeClr val="bg1"/>
                </a:solidFill>
              </a:rPr>
              <a:t>restTemplate.exchange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HttpMethod.GET</a:t>
            </a:r>
            <a:r>
              <a:rPr lang="en-US" b="1" dirty="0">
                <a:solidFill>
                  <a:schemeClr val="bg1"/>
                </a:solidFill>
              </a:rPr>
              <a:t>, entity, </a:t>
            </a:r>
            <a:r>
              <a:rPr lang="en-US" b="1" dirty="0" err="1">
                <a:solidFill>
                  <a:schemeClr val="bg1"/>
                </a:solidFill>
              </a:rPr>
              <a:t>String.class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(result);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8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Consists of features </a:t>
            </a:r>
          </a:p>
          <a:p>
            <a:r>
              <a:rPr lang="en-US" b="1" dirty="0">
                <a:solidFill>
                  <a:schemeClr val="bg1"/>
                </a:solidFill>
              </a:rPr>
              <a:t>Organized into about 20 modules. </a:t>
            </a:r>
          </a:p>
          <a:p>
            <a:r>
              <a:rPr lang="en-US" b="1" dirty="0">
                <a:solidFill>
                  <a:schemeClr val="bg1"/>
                </a:solidFill>
              </a:rPr>
              <a:t>Grouped into</a:t>
            </a:r>
          </a:p>
          <a:p>
            <a:r>
              <a:rPr lang="en-US" b="1" dirty="0">
                <a:solidFill>
                  <a:schemeClr val="bg1"/>
                </a:solidFill>
              </a:rPr>
              <a:t>	Core Container, </a:t>
            </a:r>
          </a:p>
          <a:p>
            <a:r>
              <a:rPr lang="en-US" b="1" dirty="0">
                <a:solidFill>
                  <a:schemeClr val="bg1"/>
                </a:solidFill>
              </a:rPr>
              <a:t>	Data Access/Integration,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Web, </a:t>
            </a:r>
          </a:p>
          <a:p>
            <a:r>
              <a:rPr lang="en-US" b="1" dirty="0">
                <a:solidFill>
                  <a:schemeClr val="bg1"/>
                </a:solidFill>
              </a:rPr>
              <a:t>	AOP (Aspect Oriented Programming), </a:t>
            </a:r>
          </a:p>
          <a:p>
            <a:r>
              <a:rPr lang="en-US" b="1" dirty="0">
                <a:solidFill>
                  <a:schemeClr val="bg1"/>
                </a:solidFill>
              </a:rPr>
              <a:t>	Instrumentation,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Messaging,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Test. Some of these modules are mentioned in the Enterprise Application figure (left on the slide).</a:t>
            </a:r>
          </a:p>
        </p:txBody>
      </p:sp>
    </p:spTree>
    <p:extLst>
      <p:ext uri="{BB962C8B-B14F-4D97-AF65-F5344CB8AC3E}">
        <p14:creationId xmlns:p14="http://schemas.microsoft.com/office/powerpoint/2010/main" val="2289947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Get response as object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"/employees", produces = </a:t>
            </a:r>
            <a:r>
              <a:rPr lang="en-US" dirty="0" err="1">
                <a:solidFill>
                  <a:schemeClr val="bg1"/>
                </a:solidFill>
              </a:rPr>
              <a:t>MediaType.APPLICATION_XML_VALUE</a:t>
            </a:r>
            <a:r>
              <a:rPr lang="en-US" dirty="0">
                <a:solidFill>
                  <a:schemeClr val="bg1"/>
                </a:solidFill>
              </a:rPr>
              <a:t>, method = </a:t>
            </a:r>
            <a:r>
              <a:rPr lang="en-US" dirty="0" err="1">
                <a:solidFill>
                  <a:schemeClr val="bg1"/>
                </a:solidFill>
              </a:rPr>
              <a:t>RequestMethod.GET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public String </a:t>
            </a:r>
            <a:r>
              <a:rPr lang="en-US" dirty="0" err="1">
                <a:solidFill>
                  <a:schemeClr val="bg1"/>
                </a:solidFill>
              </a:rPr>
              <a:t>getAllEmployeesXML</a:t>
            </a:r>
            <a:r>
              <a:rPr lang="en-US" dirty="0">
                <a:solidFill>
                  <a:schemeClr val="bg1"/>
                </a:solidFill>
              </a:rPr>
              <a:t>(Model model)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model.addAttribute</a:t>
            </a:r>
            <a:r>
              <a:rPr lang="en-US" dirty="0">
                <a:solidFill>
                  <a:schemeClr val="bg1"/>
                </a:solidFill>
              </a:rPr>
              <a:t>("employees", </a:t>
            </a:r>
            <a:r>
              <a:rPr lang="en-US" dirty="0" err="1">
                <a:solidFill>
                  <a:schemeClr val="bg1"/>
                </a:solidFill>
              </a:rPr>
              <a:t>getEmployeesCollection</a:t>
            </a:r>
            <a:r>
              <a:rPr lang="en-US" dirty="0">
                <a:solidFill>
                  <a:schemeClr val="bg1"/>
                </a:solidFill>
              </a:rPr>
              <a:t>());</a:t>
            </a:r>
          </a:p>
          <a:p>
            <a:r>
              <a:rPr lang="en-US" dirty="0">
                <a:solidFill>
                  <a:schemeClr val="bg1"/>
                </a:solidFill>
              </a:rPr>
              <a:t>    return "</a:t>
            </a:r>
            <a:r>
              <a:rPr lang="en-US" dirty="0" err="1">
                <a:solidFill>
                  <a:schemeClr val="bg1"/>
                </a:solidFill>
              </a:rPr>
              <a:t>xmlTemplate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getEmployees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/employees";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EmployeeListVO</a:t>
            </a:r>
            <a:r>
              <a:rPr lang="en-US" dirty="0">
                <a:solidFill>
                  <a:schemeClr val="bg1"/>
                </a:solidFill>
              </a:rPr>
              <a:t> result = </a:t>
            </a:r>
            <a:r>
              <a:rPr lang="en-US" dirty="0" err="1">
                <a:solidFill>
                  <a:schemeClr val="bg1"/>
                </a:solidFill>
              </a:rPr>
              <a:t>restTemplate.getForObject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EmployeeListVO.class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(result);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099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URL Parameter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"/employees/{id}")</a:t>
            </a:r>
          </a:p>
          <a:p>
            <a:r>
              <a:rPr lang="en-US" dirty="0">
                <a:solidFill>
                  <a:schemeClr val="bg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getEmployeeById</a:t>
            </a:r>
            <a:r>
              <a:rPr lang="en-US" dirty="0">
                <a:solidFill>
                  <a:schemeClr val="bg1"/>
                </a:solidFill>
              </a:rPr>
              <a:t> (@</a:t>
            </a:r>
            <a:r>
              <a:rPr lang="en-US" dirty="0" err="1">
                <a:solidFill>
                  <a:schemeClr val="bg1"/>
                </a:solidFill>
              </a:rPr>
              <a:t>PathVariable</a:t>
            </a:r>
            <a:r>
              <a:rPr lang="en-US" dirty="0">
                <a:solidFill>
                  <a:schemeClr val="bg1"/>
                </a:solidFill>
              </a:rPr>
              <a:t>("id") int id)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if (id &lt;= 3)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employee = new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(1,"Lokesh","Gupta","howtodoinjava@gmail.com");</a:t>
            </a:r>
          </a:p>
          <a:p>
            <a:r>
              <a:rPr lang="en-US" dirty="0">
                <a:solidFill>
                  <a:schemeClr val="bg1"/>
                </a:solidFill>
              </a:rPr>
              <a:t>        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&gt;(employee, </a:t>
            </a:r>
            <a:r>
              <a:rPr lang="en-US" dirty="0" err="1">
                <a:solidFill>
                  <a:schemeClr val="bg1"/>
                </a:solidFill>
              </a:rPr>
              <a:t>HttpStatus.OK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    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HttpStatus.NOT_FOUND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getEmployeeById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/employees/{id}";</a:t>
            </a:r>
          </a:p>
          <a:p>
            <a:r>
              <a:rPr lang="en-US" dirty="0">
                <a:solidFill>
                  <a:schemeClr val="bg1"/>
                </a:solidFill>
              </a:rPr>
              <a:t>    Map&lt;String, String&gt; params = new HashMap&lt;String, String&gt;();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params.put</a:t>
            </a:r>
            <a:r>
              <a:rPr lang="en-US" dirty="0">
                <a:solidFill>
                  <a:schemeClr val="bg1"/>
                </a:solidFill>
              </a:rPr>
              <a:t>("id", "1");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result = </a:t>
            </a:r>
            <a:r>
              <a:rPr lang="en-US" dirty="0" err="1">
                <a:solidFill>
                  <a:schemeClr val="bg1"/>
                </a:solidFill>
              </a:rPr>
              <a:t>restTemplate.getForObject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EmployeeVO.class</a:t>
            </a:r>
            <a:r>
              <a:rPr lang="en-US" dirty="0">
                <a:solidFill>
                  <a:schemeClr val="bg1"/>
                </a:solidFill>
              </a:rPr>
              <a:t>, params);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(result);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58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b="1" dirty="0" err="1">
                <a:solidFill>
                  <a:schemeClr val="bg1"/>
                </a:solidFill>
                <a:latin typeface="+mn-lt"/>
              </a:rPr>
              <a:t>RestTemplate</a:t>
            </a:r>
            <a:r>
              <a:rPr lang="en-IN" b="1" dirty="0">
                <a:solidFill>
                  <a:schemeClr val="bg1"/>
                </a:solidFill>
                <a:latin typeface="+mn-lt"/>
              </a:rPr>
              <a:t> – HTTP POST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postForObject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request, </a:t>
            </a:r>
            <a:r>
              <a:rPr lang="en-US" b="1" dirty="0" err="1">
                <a:solidFill>
                  <a:schemeClr val="bg1"/>
                </a:solidFill>
              </a:rPr>
              <a:t>classType</a:t>
            </a:r>
            <a:r>
              <a:rPr lang="en-US" b="1" dirty="0">
                <a:solidFill>
                  <a:schemeClr val="bg1"/>
                </a:solidFill>
              </a:rPr>
              <a:t>) – </a:t>
            </a:r>
          </a:p>
          <a:p>
            <a:r>
              <a:rPr lang="en-US" b="1" dirty="0">
                <a:solidFill>
                  <a:schemeClr val="bg1"/>
                </a:solidFill>
              </a:rPr>
              <a:t>	POSTs the given object to the URL, </a:t>
            </a:r>
          </a:p>
          <a:p>
            <a:r>
              <a:rPr lang="en-US" b="1" dirty="0">
                <a:solidFill>
                  <a:schemeClr val="bg1"/>
                </a:solidFill>
              </a:rPr>
              <a:t>	returns the representation found in the response as given class type.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postForEntity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request,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 – </a:t>
            </a:r>
          </a:p>
          <a:p>
            <a:r>
              <a:rPr lang="en-US" b="1" dirty="0">
                <a:solidFill>
                  <a:schemeClr val="bg1"/>
                </a:solidFill>
              </a:rPr>
              <a:t>	POSTs the given object to the URL, </a:t>
            </a:r>
          </a:p>
          <a:p>
            <a:r>
              <a:rPr lang="en-US" b="1" dirty="0">
                <a:solidFill>
                  <a:schemeClr val="bg1"/>
                </a:solidFill>
              </a:rPr>
              <a:t>	returns the response as 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postForLocation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request,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 – </a:t>
            </a:r>
          </a:p>
          <a:p>
            <a:r>
              <a:rPr lang="en-US" b="1" dirty="0">
                <a:solidFill>
                  <a:schemeClr val="bg1"/>
                </a:solidFill>
              </a:rPr>
              <a:t>	POSTs the given object to the URL, </a:t>
            </a:r>
          </a:p>
          <a:p>
            <a:r>
              <a:rPr lang="en-US" b="1" dirty="0">
                <a:solidFill>
                  <a:schemeClr val="bg1"/>
                </a:solidFill>
              </a:rPr>
              <a:t>	returns </a:t>
            </a:r>
            <a:r>
              <a:rPr lang="en-US" b="1" dirty="0" err="1">
                <a:solidFill>
                  <a:schemeClr val="bg1"/>
                </a:solidFill>
              </a:rPr>
              <a:t>returns</a:t>
            </a:r>
            <a:r>
              <a:rPr lang="en-US" b="1" dirty="0">
                <a:solidFill>
                  <a:schemeClr val="bg1"/>
                </a:solidFill>
              </a:rPr>
              <a:t> the value of the Location header.</a:t>
            </a:r>
          </a:p>
          <a:p>
            <a:r>
              <a:rPr lang="en-US" b="1" dirty="0">
                <a:solidFill>
                  <a:schemeClr val="bg1"/>
                </a:solidFill>
              </a:rPr>
              <a:t>exchange(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requestEntity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execute(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httpMethod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requestCallback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responseExtractor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6862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– HTTP Post method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"/employees", method = </a:t>
            </a:r>
            <a:r>
              <a:rPr lang="en-US" dirty="0" err="1">
                <a:solidFill>
                  <a:schemeClr val="bg1"/>
                </a:solidFill>
              </a:rPr>
              <a:t>RequestMethod.POST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&lt;String&gt; </a:t>
            </a:r>
            <a:r>
              <a:rPr lang="en-US" dirty="0" err="1">
                <a:solidFill>
                  <a:schemeClr val="bg1"/>
                </a:solidFill>
              </a:rPr>
              <a:t>createEmployee</a:t>
            </a:r>
            <a:r>
              <a:rPr lang="en-US" dirty="0">
                <a:solidFill>
                  <a:schemeClr val="bg1"/>
                </a:solidFill>
              </a:rPr>
              <a:t>(@</a:t>
            </a:r>
            <a:r>
              <a:rPr lang="en-US" dirty="0" err="1">
                <a:solidFill>
                  <a:schemeClr val="bg1"/>
                </a:solidFill>
              </a:rPr>
              <a:t>RequestBody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employee)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HttpStatus.CREATED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Spring REST client using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to access HTTP POST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requests.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createEmployee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/employees";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newEmployee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(-1, "Adam", "Gilly", "test@email.com");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result = </a:t>
            </a:r>
            <a:r>
              <a:rPr lang="en-US" dirty="0" err="1">
                <a:solidFill>
                  <a:schemeClr val="bg1"/>
                </a:solidFill>
              </a:rPr>
              <a:t>restTemplate.postForObject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newEmployee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EmployeeVO.class</a:t>
            </a:r>
            <a:r>
              <a:rPr lang="en-US" dirty="0">
                <a:solidFill>
                  <a:schemeClr val="bg1"/>
                </a:solidFill>
              </a:rPr>
              <a:t>); 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(result);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10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Sample 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    "employee":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"id": "1",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"name": "Vilas",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"salary": "10000"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},</a:t>
            </a:r>
          </a:p>
          <a:p>
            <a:r>
              <a:rPr lang="en-US" b="1" dirty="0">
                <a:solidFill>
                  <a:schemeClr val="bg1"/>
                </a:solidFill>
              </a:rPr>
              <a:t>	"rating":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"id": "1",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"rating": "4"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}  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9263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– HTTP PUT Method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"/employees/{id}", method = </a:t>
            </a:r>
            <a:r>
              <a:rPr lang="en-US" dirty="0" err="1">
                <a:solidFill>
                  <a:schemeClr val="bg1"/>
                </a:solidFill>
              </a:rPr>
              <a:t>RequestMethod.PUT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updateEmployee</a:t>
            </a:r>
            <a:r>
              <a:rPr lang="en-US" dirty="0">
                <a:solidFill>
                  <a:schemeClr val="bg1"/>
                </a:solidFill>
              </a:rPr>
              <a:t>(@</a:t>
            </a:r>
            <a:r>
              <a:rPr lang="en-US" dirty="0" err="1">
                <a:solidFill>
                  <a:schemeClr val="bg1"/>
                </a:solidFill>
              </a:rPr>
              <a:t>PathVariable</a:t>
            </a:r>
            <a:r>
              <a:rPr lang="en-US" dirty="0">
                <a:solidFill>
                  <a:schemeClr val="bg1"/>
                </a:solidFill>
              </a:rPr>
              <a:t>("id") int id, @</a:t>
            </a:r>
            <a:r>
              <a:rPr lang="en-US" dirty="0" err="1">
                <a:solidFill>
                  <a:schemeClr val="bg1"/>
                </a:solidFill>
              </a:rPr>
              <a:t>RequestBody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employee)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&gt;(employee, </a:t>
            </a:r>
            <a:r>
              <a:rPr lang="en-US" dirty="0" err="1">
                <a:solidFill>
                  <a:schemeClr val="bg1"/>
                </a:solidFill>
              </a:rPr>
              <a:t>HttpStatus.OK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Spring REST client using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to access HTTP PUT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requests.</a:t>
            </a: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updateEmployee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/employees/{id}";</a:t>
            </a:r>
          </a:p>
          <a:p>
            <a:r>
              <a:rPr lang="en-US" dirty="0">
                <a:solidFill>
                  <a:schemeClr val="bg1"/>
                </a:solidFill>
              </a:rPr>
              <a:t>    Map&lt;String, String&gt; params = new HashMap&lt;String, String&gt;();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params.put</a:t>
            </a:r>
            <a:r>
              <a:rPr lang="en-US" dirty="0">
                <a:solidFill>
                  <a:schemeClr val="bg1"/>
                </a:solidFill>
              </a:rPr>
              <a:t>("id", "2");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updatedEmployee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(2, "New Name", "Gilly", "test@email.com");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restTemplate.put</a:t>
            </a:r>
            <a:r>
              <a:rPr lang="en-US" dirty="0">
                <a:solidFill>
                  <a:schemeClr val="bg1"/>
                </a:solidFill>
              </a:rPr>
              <a:t> (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updatedEmployee</a:t>
            </a:r>
            <a:r>
              <a:rPr lang="en-US" dirty="0">
                <a:solidFill>
                  <a:schemeClr val="bg1"/>
                </a:solidFill>
              </a:rPr>
              <a:t>, params);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39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b="1" dirty="0" err="1">
                <a:solidFill>
                  <a:schemeClr val="bg1"/>
                </a:solidFill>
                <a:latin typeface="+mn-lt"/>
              </a:rPr>
              <a:t>RestTemplate</a:t>
            </a:r>
            <a:r>
              <a:rPr lang="en-IN" b="1" dirty="0">
                <a:solidFill>
                  <a:schemeClr val="bg1"/>
                </a:solidFill>
                <a:latin typeface="+mn-lt"/>
              </a:rPr>
              <a:t> – HTTP DELETE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34115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"/employees/{id}", method = </a:t>
            </a:r>
            <a:r>
              <a:rPr lang="en-US" dirty="0" err="1">
                <a:solidFill>
                  <a:schemeClr val="bg1"/>
                </a:solidFill>
              </a:rPr>
              <a:t>RequestMethod.DELETE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&lt;String&gt; </a:t>
            </a:r>
            <a:r>
              <a:rPr lang="en-US" dirty="0" err="1">
                <a:solidFill>
                  <a:schemeClr val="bg1"/>
                </a:solidFill>
              </a:rPr>
              <a:t>updateEmployee</a:t>
            </a:r>
            <a:r>
              <a:rPr lang="en-US" dirty="0">
                <a:solidFill>
                  <a:schemeClr val="bg1"/>
                </a:solidFill>
              </a:rPr>
              <a:t>(@</a:t>
            </a:r>
            <a:r>
              <a:rPr lang="en-US" dirty="0" err="1">
                <a:solidFill>
                  <a:schemeClr val="bg1"/>
                </a:solidFill>
              </a:rPr>
              <a:t>PathVariable</a:t>
            </a:r>
            <a:r>
              <a:rPr lang="en-US" dirty="0">
                <a:solidFill>
                  <a:schemeClr val="bg1"/>
                </a:solidFill>
              </a:rPr>
              <a:t>("id") int id)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(id);</a:t>
            </a:r>
          </a:p>
          <a:p>
            <a:r>
              <a:rPr lang="en-US" dirty="0">
                <a:solidFill>
                  <a:schemeClr val="bg1"/>
                </a:solidFill>
              </a:rPr>
              <a:t>    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HttpStatus.OK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Spring REST client using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to access HTTP DELETE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requests.</a:t>
            </a: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deleteEmployee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/employees/{id}";</a:t>
            </a:r>
          </a:p>
          <a:p>
            <a:r>
              <a:rPr lang="en-US" dirty="0">
                <a:solidFill>
                  <a:schemeClr val="bg1"/>
                </a:solidFill>
              </a:rPr>
              <a:t>    Map&lt;String, String&gt; params = new HashMap&lt;String, String&gt;();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params.put</a:t>
            </a:r>
            <a:r>
              <a:rPr lang="en-US" dirty="0">
                <a:solidFill>
                  <a:schemeClr val="bg1"/>
                </a:solidFill>
              </a:rPr>
              <a:t>("id", "2"); 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restTemplate.delete</a:t>
            </a:r>
            <a:r>
              <a:rPr lang="en-US" dirty="0">
                <a:solidFill>
                  <a:schemeClr val="bg1"/>
                </a:solidFill>
              </a:rPr>
              <a:t> (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 params 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85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and beans work together</a:t>
            </a:r>
          </a:p>
          <a:p>
            <a:r>
              <a:rPr lang="en-US" b="1" dirty="0">
                <a:solidFill>
                  <a:schemeClr val="bg1"/>
                </a:solidFill>
              </a:rPr>
              <a:t>Context works on top of core and beans</a:t>
            </a:r>
          </a:p>
          <a:p>
            <a:r>
              <a:rPr lang="en-US" b="1" dirty="0">
                <a:solidFill>
                  <a:schemeClr val="bg1"/>
                </a:solidFill>
              </a:rPr>
              <a:t>Expression language support manipulating values at runtime.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String in </a:t>
            </a:r>
            <a:r>
              <a:rPr lang="en-US" b="1" dirty="0" err="1">
                <a:solidFill>
                  <a:schemeClr val="bg1"/>
                </a:solidFill>
              </a:rPr>
              <a:t>app.prop</a:t>
            </a:r>
            <a:r>
              <a:rPr lang="en-US" b="1" dirty="0">
                <a:solidFill>
                  <a:schemeClr val="bg1"/>
                </a:solidFill>
              </a:rPr>
              <a:t> can be converted to List or Map.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Spring-core, </a:t>
            </a:r>
          </a:p>
          <a:p>
            <a:r>
              <a:rPr lang="en-US" b="1" dirty="0">
                <a:solidFill>
                  <a:schemeClr val="bg1"/>
                </a:solidFill>
              </a:rPr>
              <a:t>	IOC Container and bean</a:t>
            </a:r>
          </a:p>
          <a:p>
            <a:r>
              <a:rPr lang="en-US" b="1" dirty="0">
                <a:solidFill>
                  <a:schemeClr val="bg1"/>
                </a:solidFill>
              </a:rPr>
              <a:t>		IOC does DI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Spring-beans, </a:t>
            </a:r>
          </a:p>
          <a:p>
            <a:r>
              <a:rPr lang="en-US" b="1" dirty="0">
                <a:solidFill>
                  <a:schemeClr val="bg1"/>
                </a:solidFill>
              </a:rPr>
              <a:t>	Bean life cycle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		Create</a:t>
            </a:r>
          </a:p>
          <a:p>
            <a:r>
              <a:rPr lang="en-US" b="1" dirty="0">
                <a:solidFill>
                  <a:schemeClr val="bg1"/>
                </a:solidFill>
              </a:rPr>
              <a:t>		Post create</a:t>
            </a:r>
          </a:p>
          <a:p>
            <a:r>
              <a:rPr lang="en-US" b="1" dirty="0">
                <a:solidFill>
                  <a:schemeClr val="bg1"/>
                </a:solidFill>
              </a:rPr>
              <a:t>		execution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Pre destruction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destruction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225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Spring-context,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interface</a:t>
            </a:r>
          </a:p>
          <a:p>
            <a:r>
              <a:rPr lang="en-US" b="1" dirty="0">
                <a:solidFill>
                  <a:schemeClr val="bg1"/>
                </a:solidFill>
              </a:rPr>
              <a:t>	Built on top of Core and beans</a:t>
            </a:r>
          </a:p>
          <a:p>
            <a:r>
              <a:rPr lang="en-US" b="1" dirty="0">
                <a:solidFill>
                  <a:schemeClr val="bg1"/>
                </a:solidFill>
              </a:rPr>
              <a:t>	Access objects 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spring-context-support, </a:t>
            </a:r>
          </a:p>
          <a:p>
            <a:r>
              <a:rPr lang="en-US" b="1" dirty="0">
                <a:solidFill>
                  <a:schemeClr val="bg1"/>
                </a:solidFill>
              </a:rPr>
              <a:t>and spring-expression (Spring Expression Language) modules. </a:t>
            </a:r>
          </a:p>
          <a:p>
            <a:r>
              <a:rPr lang="en-US" b="1" dirty="0">
                <a:solidFill>
                  <a:schemeClr val="bg1"/>
                </a:solidFill>
              </a:rPr>
              <a:t>	expression language  </a:t>
            </a:r>
          </a:p>
          <a:p>
            <a:r>
              <a:rPr lang="en-US" b="1" dirty="0">
                <a:solidFill>
                  <a:schemeClr val="bg1"/>
                </a:solidFill>
              </a:rPr>
              <a:t>		manipulating objects during execution.</a:t>
            </a:r>
          </a:p>
        </p:txBody>
      </p:sp>
    </p:spTree>
    <p:extLst>
      <p:ext uri="{BB962C8B-B14F-4D97-AF65-F5344CB8AC3E}">
        <p14:creationId xmlns:p14="http://schemas.microsoft.com/office/powerpoint/2010/main" val="200070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398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Web : 	create web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rest web 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download files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</a:t>
            </a:r>
            <a:r>
              <a:rPr lang="en-US" b="1" dirty="0" err="1">
                <a:solidFill>
                  <a:schemeClr val="bg1"/>
                </a:solidFill>
              </a:rPr>
              <a:t>webmvc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mvc</a:t>
            </a:r>
            <a:r>
              <a:rPr lang="en-US" b="1" dirty="0">
                <a:solidFill>
                  <a:schemeClr val="bg1"/>
                </a:solidFill>
              </a:rPr>
              <a:t> implementation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</a:t>
            </a:r>
            <a:r>
              <a:rPr lang="en-US" b="1" dirty="0" err="1">
                <a:solidFill>
                  <a:schemeClr val="bg1"/>
                </a:solidFill>
              </a:rPr>
              <a:t>websocket</a:t>
            </a:r>
            <a:r>
              <a:rPr lang="en-US" b="1" dirty="0">
                <a:solidFill>
                  <a:schemeClr val="bg1"/>
                </a:solidFill>
              </a:rPr>
              <a:t> modules.</a:t>
            </a:r>
          </a:p>
          <a:p>
            <a:r>
              <a:rPr lang="en-US" b="1" dirty="0">
                <a:solidFill>
                  <a:schemeClr val="bg1"/>
                </a:solidFill>
              </a:rPr>
              <a:t>	Web socket abstraction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- server comm.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Data Access : </a:t>
            </a:r>
          </a:p>
          <a:p>
            <a:r>
              <a:rPr lang="en-US" b="1" dirty="0">
                <a:solidFill>
                  <a:schemeClr val="bg1"/>
                </a:solidFill>
              </a:rPr>
              <a:t>	consist of 			</a:t>
            </a:r>
          </a:p>
          <a:p>
            <a:r>
              <a:rPr lang="en-US" b="1" dirty="0">
                <a:solidFill>
                  <a:schemeClr val="bg1"/>
                </a:solidFill>
              </a:rPr>
              <a:t>		Spring JPA, etc.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769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Framework Data Access</a:t>
            </a:r>
          </a:p>
          <a:p>
            <a:r>
              <a:rPr lang="en-US" b="1" dirty="0">
                <a:solidFill>
                  <a:schemeClr val="bg1"/>
                </a:solidFill>
              </a:rPr>
              <a:t>	JDBC</a:t>
            </a:r>
          </a:p>
          <a:p>
            <a:r>
              <a:rPr lang="en-US" b="1" dirty="0">
                <a:solidFill>
                  <a:schemeClr val="bg1"/>
                </a:solidFill>
              </a:rPr>
              <a:t>	ORM</a:t>
            </a:r>
          </a:p>
          <a:p>
            <a:r>
              <a:rPr lang="en-US" b="1" dirty="0">
                <a:solidFill>
                  <a:schemeClr val="bg1"/>
                </a:solidFill>
              </a:rPr>
              <a:t>		Hibernate, JDO, JPA</a:t>
            </a:r>
          </a:p>
          <a:p>
            <a:r>
              <a:rPr lang="en-US" b="1" dirty="0">
                <a:solidFill>
                  <a:schemeClr val="bg1"/>
                </a:solidFill>
              </a:rPr>
              <a:t>	OXM</a:t>
            </a:r>
          </a:p>
          <a:p>
            <a:r>
              <a:rPr lang="en-US" b="1" dirty="0">
                <a:solidFill>
                  <a:schemeClr val="bg1"/>
                </a:solidFill>
              </a:rPr>
              <a:t>		Object XML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XMLBeans</a:t>
            </a:r>
            <a:r>
              <a:rPr lang="en-US" b="1" dirty="0">
                <a:solidFill>
                  <a:schemeClr val="bg1"/>
                </a:solidFill>
              </a:rPr>
              <a:t>, JAXB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9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Other Modules</a:t>
            </a:r>
          </a:p>
          <a:p>
            <a:r>
              <a:rPr lang="en-US" b="1" dirty="0">
                <a:solidFill>
                  <a:schemeClr val="bg1"/>
                </a:solidFill>
              </a:rPr>
              <a:t>	AOP</a:t>
            </a:r>
          </a:p>
          <a:p>
            <a:r>
              <a:rPr lang="en-US" b="1" dirty="0">
                <a:solidFill>
                  <a:schemeClr val="bg1"/>
                </a:solidFill>
              </a:rPr>
              <a:t>	Aspects modules</a:t>
            </a:r>
          </a:p>
          <a:p>
            <a:r>
              <a:rPr lang="en-US" b="1" dirty="0">
                <a:solidFill>
                  <a:schemeClr val="bg1"/>
                </a:solidFill>
              </a:rPr>
              <a:t>		AOP framework</a:t>
            </a:r>
          </a:p>
          <a:p>
            <a:r>
              <a:rPr lang="en-US" b="1" dirty="0">
                <a:solidFill>
                  <a:schemeClr val="bg1"/>
                </a:solidFill>
              </a:rPr>
              <a:t>		integration with AspectJ</a:t>
            </a:r>
          </a:p>
          <a:p>
            <a:r>
              <a:rPr lang="en-US" b="1" dirty="0">
                <a:solidFill>
                  <a:schemeClr val="bg1"/>
                </a:solidFill>
              </a:rPr>
              <a:t>	Instrumentation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class instrumentation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class loader</a:t>
            </a:r>
          </a:p>
          <a:p>
            <a:r>
              <a:rPr lang="en-US" b="1" dirty="0">
                <a:solidFill>
                  <a:schemeClr val="bg1"/>
                </a:solidFill>
              </a:rPr>
              <a:t>		Used in server applications.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	Messaging</a:t>
            </a:r>
          </a:p>
          <a:p>
            <a:r>
              <a:rPr lang="en-US" b="1" dirty="0">
                <a:solidFill>
                  <a:schemeClr val="bg1"/>
                </a:solidFill>
              </a:rPr>
              <a:t>		STOMP: Simple Text Oriented Message Protocol</a:t>
            </a:r>
          </a:p>
          <a:p>
            <a:r>
              <a:rPr lang="en-US" b="1" dirty="0">
                <a:solidFill>
                  <a:schemeClr val="bg1"/>
                </a:solidFill>
              </a:rPr>
              <a:t>	Test</a:t>
            </a:r>
          </a:p>
          <a:p>
            <a:r>
              <a:rPr lang="en-US" b="1" dirty="0">
                <a:solidFill>
                  <a:schemeClr val="bg1"/>
                </a:solidFill>
              </a:rPr>
              <a:t>		Testing </a:t>
            </a:r>
          </a:p>
          <a:p>
            <a:r>
              <a:rPr lang="en-US" b="1" dirty="0">
                <a:solidFill>
                  <a:schemeClr val="bg1"/>
                </a:solidFill>
              </a:rPr>
              <a:t>		TestNG or Junit</a:t>
            </a:r>
          </a:p>
        </p:txBody>
      </p:sp>
    </p:spTree>
    <p:extLst>
      <p:ext uri="{BB962C8B-B14F-4D97-AF65-F5344CB8AC3E}">
        <p14:creationId xmlns:p14="http://schemas.microsoft.com/office/powerpoint/2010/main" val="93020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27652</TotalTime>
  <Words>3757</Words>
  <Application>Microsoft Office PowerPoint</Application>
  <PresentationFormat>Widescreen</PresentationFormat>
  <Paragraphs>608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 </vt:lpstr>
      <vt:lpstr>Spring Boot</vt:lpstr>
      <vt:lpstr>Spring Framework Architecture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 Spring Disadvantages</vt:lpstr>
      <vt:lpstr>Spring Boot</vt:lpstr>
      <vt:lpstr>Maven</vt:lpstr>
      <vt:lpstr>Setup</vt:lpstr>
      <vt:lpstr>First Spring Boot Project</vt:lpstr>
      <vt:lpstr>Component and Component Scan</vt:lpstr>
      <vt:lpstr>SpringBootApplication.run</vt:lpstr>
      <vt:lpstr>RestController</vt:lpstr>
      <vt:lpstr>Bill of Material</vt:lpstr>
      <vt:lpstr>How does it internally work?</vt:lpstr>
      <vt:lpstr>How @Autowiring works</vt:lpstr>
      <vt:lpstr>Spring ApplicationContext</vt:lpstr>
      <vt:lpstr> Extending ApplicationContextAware</vt:lpstr>
      <vt:lpstr>Embedded Tomcat Server</vt:lpstr>
      <vt:lpstr>Government’s demand</vt:lpstr>
      <vt:lpstr>Designing our Company end points</vt:lpstr>
      <vt:lpstr>Controller – Service – Repository Architecture</vt:lpstr>
      <vt:lpstr>Controller</vt:lpstr>
      <vt:lpstr>Service Layer</vt:lpstr>
      <vt:lpstr>Repository</vt:lpstr>
      <vt:lpstr>JPA - ORM</vt:lpstr>
      <vt:lpstr>JPA - ORM</vt:lpstr>
      <vt:lpstr>Spring Data JPA</vt:lpstr>
      <vt:lpstr>Entity - JPA</vt:lpstr>
      <vt:lpstr>Taking variable inside the method</vt:lpstr>
      <vt:lpstr>RestTemplate class</vt:lpstr>
      <vt:lpstr>RestTemplate – HTTP GET Method</vt:lpstr>
      <vt:lpstr>RestTemplate - Get with XML Response</vt:lpstr>
      <vt:lpstr>RestTemplate - JSON Response</vt:lpstr>
      <vt:lpstr>Http Headers with RestTmplate</vt:lpstr>
      <vt:lpstr>Get response as object</vt:lpstr>
      <vt:lpstr>URL Parameter</vt:lpstr>
      <vt:lpstr>RestTemplate – HTTP POST Method</vt:lpstr>
      <vt:lpstr>RestTemplate – HTTP Post method</vt:lpstr>
      <vt:lpstr>Sample RequestBody</vt:lpstr>
      <vt:lpstr>RestTemplate – HTTP PUT Method</vt:lpstr>
      <vt:lpstr>RestTemplate – HTTP DELETE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1108</cp:revision>
  <dcterms:created xsi:type="dcterms:W3CDTF">2019-09-14T09:29:44Z</dcterms:created>
  <dcterms:modified xsi:type="dcterms:W3CDTF">2020-05-05T16:50:32Z</dcterms:modified>
</cp:coreProperties>
</file>