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14" r:id="rId2"/>
    <p:sldId id="416" r:id="rId3"/>
    <p:sldId id="417" r:id="rId4"/>
    <p:sldId id="418" r:id="rId5"/>
    <p:sldId id="429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30" r:id="rId17"/>
    <p:sldId id="43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39" d="100"/>
          <a:sy n="39" d="100"/>
        </p:scale>
        <p:origin x="2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bc.com/createEmployee?empName=abc&amp;dept=xy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bc.com/employe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Day 2 – Agenda – follows from Spring Boot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 the Customer-Employee-Rating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Decomposition patterns</a:t>
            </a:r>
          </a:p>
          <a:p>
            <a:r>
              <a:rPr lang="en-US" b="1" dirty="0">
                <a:solidFill>
                  <a:schemeClr val="bg1"/>
                </a:solidFill>
              </a:rPr>
              <a:t>	Decompose by business capability</a:t>
            </a:r>
          </a:p>
          <a:p>
            <a:r>
              <a:rPr lang="en-US" b="1" dirty="0">
                <a:solidFill>
                  <a:schemeClr val="bg1"/>
                </a:solidFill>
              </a:rPr>
              <a:t>	Decompose by subdomain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Implementation of seed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customized function in DAO.	</a:t>
            </a:r>
          </a:p>
          <a:p>
            <a:r>
              <a:rPr lang="en-US" b="1" dirty="0">
                <a:solidFill>
                  <a:schemeClr val="bg1"/>
                </a:solidFill>
              </a:rPr>
              <a:t>Introduction to JPA</a:t>
            </a:r>
          </a:p>
          <a:p>
            <a:r>
              <a:rPr lang="en-US" b="1" dirty="0">
                <a:solidFill>
                  <a:schemeClr val="bg1"/>
                </a:solidFill>
              </a:rPr>
              <a:t>How DI makes the process very simple.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 Actuator</a:t>
            </a:r>
          </a:p>
          <a:p>
            <a:r>
              <a:rPr lang="en-US" b="1" dirty="0">
                <a:solidFill>
                  <a:schemeClr val="bg1"/>
                </a:solidFill>
              </a:rPr>
              <a:t>Database per service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Returning a custom object instead of List from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Why?</a:t>
            </a:r>
          </a:p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  <a:p>
            <a:r>
              <a:rPr lang="en-US" b="1" dirty="0">
                <a:solidFill>
                  <a:schemeClr val="bg1"/>
                </a:solidFill>
              </a:rPr>
              <a:t>12 Factor applications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How Docker can participate</a:t>
            </a: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VI.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Execute the app as one or more stateless processes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Your application needs to be stateless. </a:t>
            </a:r>
          </a:p>
          <a:p>
            <a:r>
              <a:rPr lang="en-US" b="1" dirty="0">
                <a:solidFill>
                  <a:schemeClr val="bg1"/>
                </a:solidFill>
              </a:rPr>
              <a:t>	Adv. </a:t>
            </a:r>
          </a:p>
          <a:p>
            <a:r>
              <a:rPr lang="en-US" b="1" dirty="0">
                <a:solidFill>
                  <a:schemeClr val="bg1"/>
                </a:solidFill>
              </a:rPr>
              <a:t>		Scale out. 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sharable data in a backing service.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286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VII. Port binding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Export services via port binding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allow access to the persistent data owned by a service only via the service’s API. </a:t>
            </a:r>
          </a:p>
          <a:p>
            <a:r>
              <a:rPr lang="en-US" b="1" dirty="0">
                <a:solidFill>
                  <a:schemeClr val="bg1"/>
                </a:solidFill>
              </a:rPr>
              <a:t>	Prevents implicit service contracts between microservices and ensures that microservices can’t become tightly coupled. </a:t>
            </a:r>
          </a:p>
          <a:p>
            <a:r>
              <a:rPr lang="en-US" b="1" dirty="0">
                <a:solidFill>
                  <a:schemeClr val="bg1"/>
                </a:solidFill>
              </a:rPr>
              <a:t>	Data isolation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	allows developer to choose right data store for each service.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333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VIII. Concurrency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Scale out via the process model</a:t>
            </a:r>
          </a:p>
          <a:p>
            <a:r>
              <a:rPr lang="en-US" b="1" dirty="0">
                <a:solidFill>
                  <a:schemeClr val="bg1"/>
                </a:solidFill>
              </a:rPr>
              <a:t>	The Unix process model: almost predecessor to true microservices architecture, 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out each service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246541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IX. Disposability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Maximize robustness with fast startup and graceful shutdown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instances need to be disposable </a:t>
            </a:r>
          </a:p>
          <a:p>
            <a:r>
              <a:rPr lang="en-US" b="1" dirty="0">
                <a:solidFill>
                  <a:schemeClr val="bg1"/>
                </a:solidFill>
              </a:rPr>
              <a:t>		For this:</a:t>
            </a:r>
          </a:p>
          <a:p>
            <a:r>
              <a:rPr lang="en-US" b="1" dirty="0">
                <a:solidFill>
                  <a:schemeClr val="bg1"/>
                </a:solidFill>
              </a:rPr>
              <a:t>			They can be </a:t>
            </a:r>
          </a:p>
          <a:p>
            <a:r>
              <a:rPr lang="en-US" b="1" dirty="0">
                <a:solidFill>
                  <a:schemeClr val="bg1"/>
                </a:solidFill>
              </a:rPr>
              <a:t>				started, stopped, and redeployed quickly, </a:t>
            </a:r>
          </a:p>
          <a:p>
            <a:r>
              <a:rPr lang="en-US" b="1" dirty="0">
                <a:solidFill>
                  <a:schemeClr val="bg1"/>
                </a:solidFill>
              </a:rPr>
              <a:t>				with no loss of 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	Docker by default satisfies this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state or session data in other backing services </a:t>
            </a:r>
          </a:p>
          <a:p>
            <a:r>
              <a:rPr lang="en-US" b="1" dirty="0">
                <a:solidFill>
                  <a:schemeClr val="bg1"/>
                </a:solidFill>
              </a:rPr>
              <a:t>		So request are handled seamlessly. </a:t>
            </a:r>
          </a:p>
          <a:p>
            <a:r>
              <a:rPr lang="en-US" b="1" dirty="0">
                <a:solidFill>
                  <a:schemeClr val="bg1"/>
                </a:solidFill>
              </a:rPr>
              <a:t>	Preferably use a backing store to support crash only design.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1586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X. Dev/prod parity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	Keep development, staging, and production as similar as possible</a:t>
            </a:r>
          </a:p>
          <a:p>
            <a:r>
              <a:rPr lang="en-US" b="1" dirty="0">
                <a:solidFill>
                  <a:schemeClr val="bg1"/>
                </a:solidFill>
              </a:rPr>
              <a:t>	Maintain diff. env. as identical as possible</a:t>
            </a:r>
          </a:p>
          <a:p>
            <a:r>
              <a:rPr lang="en-US" b="1" dirty="0">
                <a:solidFill>
                  <a:schemeClr val="bg1"/>
                </a:solidFill>
              </a:rPr>
              <a:t>		development, staging, production,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 </a:t>
            </a:r>
          </a:p>
          <a:p>
            <a:r>
              <a:rPr lang="en-US" b="1" dirty="0">
                <a:solidFill>
                  <a:schemeClr val="bg1"/>
                </a:solidFill>
              </a:rPr>
              <a:t>Adv.</a:t>
            </a:r>
          </a:p>
          <a:p>
            <a:r>
              <a:rPr lang="en-US" b="1" dirty="0">
                <a:solidFill>
                  <a:schemeClr val="bg1"/>
                </a:solidFill>
              </a:rPr>
              <a:t>	Env. specific issues/bugs are mitigated</a:t>
            </a:r>
          </a:p>
          <a:p>
            <a:r>
              <a:rPr lang="en-US" b="1" dirty="0">
                <a:solidFill>
                  <a:schemeClr val="bg1"/>
                </a:solidFill>
              </a:rPr>
              <a:t>Preferably use Docker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669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XI. Logs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Treat logs as event streams</a:t>
            </a:r>
          </a:p>
          <a:p>
            <a:r>
              <a:rPr lang="en-US" b="1" dirty="0">
                <a:solidFill>
                  <a:schemeClr val="bg1"/>
                </a:solidFill>
              </a:rPr>
              <a:t>	Microservices apps shouldn't include code for routing/storing logs</a:t>
            </a:r>
          </a:p>
          <a:p>
            <a:r>
              <a:rPr lang="en-US" b="1" dirty="0">
                <a:solidFill>
                  <a:schemeClr val="bg1"/>
                </a:solidFill>
              </a:rPr>
              <a:t>	Use good log management solutions from market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979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XII. Admin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Run admin/management tasks as one-off processes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Run administrative and maintenance tasks separately from the app.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Containers make this very easy, </a:t>
            </a:r>
          </a:p>
          <a:p>
            <a:r>
              <a:rPr lang="en-US" b="1" dirty="0">
                <a:solidFill>
                  <a:schemeClr val="bg1"/>
                </a:solidFill>
              </a:rPr>
              <a:t>		spin up a container just to run a task and then shut it down.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121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Spring Boot Actuator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 easily monitor the </a:t>
            </a:r>
          </a:p>
          <a:p>
            <a:r>
              <a:rPr lang="en-US" b="1" dirty="0">
                <a:solidFill>
                  <a:schemeClr val="bg1"/>
                </a:solidFill>
              </a:rPr>
              <a:t>	Health</a:t>
            </a:r>
          </a:p>
          <a:p>
            <a:r>
              <a:rPr lang="en-US" b="1" dirty="0">
                <a:solidFill>
                  <a:schemeClr val="bg1"/>
                </a:solidFill>
              </a:rPr>
              <a:t>	Metrics</a:t>
            </a:r>
          </a:p>
          <a:p>
            <a:r>
              <a:rPr lang="en-US" b="1" dirty="0">
                <a:solidFill>
                  <a:schemeClr val="bg1"/>
                </a:solidFill>
              </a:rPr>
              <a:t>Some information are sensitive and needs to be configured to access.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Steps</a:t>
            </a:r>
          </a:p>
          <a:p>
            <a:r>
              <a:rPr lang="en-US" b="1" dirty="0">
                <a:solidFill>
                  <a:schemeClr val="bg1"/>
                </a:solidFill>
              </a:rPr>
              <a:t>	1. Add spring-boot-starter-actuator dependency in pom.xml</a:t>
            </a:r>
          </a:p>
          <a:p>
            <a:r>
              <a:rPr lang="en-US" b="1" dirty="0">
                <a:solidFill>
                  <a:schemeClr val="bg1"/>
                </a:solidFill>
              </a:rPr>
              <a:t>	2. Add "</a:t>
            </a:r>
            <a:r>
              <a:rPr lang="en-US" b="1" dirty="0" err="1">
                <a:solidFill>
                  <a:schemeClr val="bg1"/>
                </a:solidFill>
              </a:rPr>
              <a:t>management.endpoints.web.exposure.include</a:t>
            </a:r>
            <a:r>
              <a:rPr lang="en-US" b="1" dirty="0">
                <a:solidFill>
                  <a:schemeClr val="bg1"/>
                </a:solidFill>
              </a:rPr>
              <a:t>=*" in application properties. </a:t>
            </a:r>
          </a:p>
          <a:p>
            <a:r>
              <a:rPr lang="en-US" b="1" dirty="0">
                <a:solidFill>
                  <a:schemeClr val="bg1"/>
                </a:solidFill>
              </a:rPr>
              <a:t>	3. Access the following </a:t>
            </a:r>
            <a:r>
              <a:rPr lang="en-US" b="1" dirty="0" err="1">
                <a:solidFill>
                  <a:schemeClr val="bg1"/>
                </a:solidFill>
              </a:rPr>
              <a:t>url’s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localhost:8080/health	#Health of the application	- e.g. Up/down</a:t>
            </a:r>
          </a:p>
          <a:p>
            <a:r>
              <a:rPr lang="en-US" b="1" dirty="0">
                <a:solidFill>
                  <a:schemeClr val="bg1"/>
                </a:solidFill>
              </a:rPr>
              <a:t>		localhost:8080/metrics	#Metrics of the application 	– e.g. Memory, CPU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localhost:8080/env		#Environment detail.</a:t>
            </a:r>
          </a:p>
          <a:p>
            <a:r>
              <a:rPr lang="en-US" b="1" dirty="0">
                <a:solidFill>
                  <a:schemeClr val="bg1"/>
                </a:solidFill>
              </a:rPr>
              <a:t>Sensitive check can be disabled as</a:t>
            </a:r>
          </a:p>
          <a:p>
            <a:r>
              <a:rPr lang="en-US" b="1" dirty="0">
                <a:solidFill>
                  <a:schemeClr val="bg1"/>
                </a:solidFill>
              </a:rPr>
              <a:t>	Add </a:t>
            </a:r>
            <a:r>
              <a:rPr lang="en-US" b="1" dirty="0" err="1">
                <a:solidFill>
                  <a:schemeClr val="bg1"/>
                </a:solidFill>
              </a:rPr>
              <a:t>endpoints.health.sensitive</a:t>
            </a:r>
            <a:r>
              <a:rPr lang="en-US" b="1" dirty="0">
                <a:solidFill>
                  <a:schemeClr val="bg1"/>
                </a:solidFill>
              </a:rPr>
              <a:t>=false</a:t>
            </a:r>
          </a:p>
          <a:p>
            <a:r>
              <a:rPr lang="en-US" b="1" dirty="0">
                <a:solidFill>
                  <a:schemeClr val="bg1"/>
                </a:solidFill>
              </a:rPr>
              <a:t>More information/documentation of all endpoints</a:t>
            </a:r>
          </a:p>
          <a:p>
            <a:r>
              <a:rPr lang="en-US" b="1" dirty="0">
                <a:solidFill>
                  <a:schemeClr val="bg1"/>
                </a:solidFill>
              </a:rPr>
              <a:t>	spring.io site.</a:t>
            </a:r>
            <a:r>
              <a:rPr lang="en-US" dirty="0">
                <a:solidFill>
                  <a:schemeClr val="bg1"/>
                </a:solidFill>
              </a:rPr>
              <a:t>		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0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Need to measure the quality of Microservices implementation.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One way to measure the quality of microservices implementation.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Level 0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 restful API</a:t>
            </a:r>
          </a:p>
          <a:p>
            <a:r>
              <a:rPr lang="en-US" b="1" dirty="0">
                <a:solidFill>
                  <a:schemeClr val="bg1"/>
                </a:solidFill>
              </a:rPr>
              <a:t>	URL where the REST is exposed</a:t>
            </a:r>
          </a:p>
          <a:p>
            <a:r>
              <a:rPr lang="en-US" b="1" dirty="0">
                <a:solidFill>
                  <a:schemeClr val="bg1"/>
                </a:solidFill>
              </a:rPr>
              <a:t>	Request body contains all details about what should happen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http://abc.com/createEmployee?empName=abc&amp;dept=xyz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Or </a:t>
            </a:r>
            <a:r>
              <a:rPr lang="en-US" b="1" dirty="0" err="1">
                <a:solidFill>
                  <a:schemeClr val="bg1"/>
                </a:solidFill>
              </a:rPr>
              <a:t>empName</a:t>
            </a:r>
            <a:r>
              <a:rPr lang="en-US" b="1" dirty="0">
                <a:solidFill>
                  <a:schemeClr val="bg1"/>
                </a:solidFill>
              </a:rPr>
              <a:t> and dept could be in the </a:t>
            </a:r>
            <a:r>
              <a:rPr lang="en-US" b="1" dirty="0" err="1">
                <a:solidFill>
                  <a:schemeClr val="bg1"/>
                </a:solidFill>
              </a:rPr>
              <a:t>RequestBody</a:t>
            </a:r>
            <a:r>
              <a:rPr lang="en-US" b="1" dirty="0">
                <a:solidFill>
                  <a:schemeClr val="bg1"/>
                </a:solidFill>
              </a:rPr>
              <a:t> – not URL.</a:t>
            </a:r>
          </a:p>
          <a:p>
            <a:r>
              <a:rPr lang="en-US" b="1" dirty="0">
                <a:solidFill>
                  <a:schemeClr val="bg1"/>
                </a:solidFill>
              </a:rPr>
              <a:t>		Called Swamp of POX (Plain old xml)</a:t>
            </a:r>
          </a:p>
          <a:p>
            <a:r>
              <a:rPr lang="en-US" b="1" dirty="0">
                <a:solidFill>
                  <a:schemeClr val="bg1"/>
                </a:solidFill>
              </a:rPr>
              <a:t>		No HTTP constructs used.</a:t>
            </a:r>
          </a:p>
          <a:p>
            <a:r>
              <a:rPr lang="en-US" b="1" dirty="0">
                <a:solidFill>
                  <a:schemeClr val="bg1"/>
                </a:solidFill>
              </a:rPr>
              <a:t>	Everything is mentioned in xml.</a:t>
            </a:r>
          </a:p>
          <a:p>
            <a:r>
              <a:rPr lang="en-US" b="1" dirty="0">
                <a:solidFill>
                  <a:schemeClr val="bg1"/>
                </a:solidFill>
              </a:rPr>
              <a:t>	No http concept is used in this.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697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Level 1</a:t>
            </a:r>
          </a:p>
          <a:p>
            <a:r>
              <a:rPr lang="en-US" b="1" dirty="0">
                <a:solidFill>
                  <a:schemeClr val="bg1"/>
                </a:solidFill>
              </a:rPr>
              <a:t>	Refine above with Resource URI’s</a:t>
            </a:r>
          </a:p>
          <a:p>
            <a:r>
              <a:rPr lang="en-US" b="1" dirty="0">
                <a:solidFill>
                  <a:schemeClr val="bg1"/>
                </a:solidFill>
              </a:rPr>
              <a:t>	Request for each resource has a separate URI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http://abc.com/employees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Rest of the data is still in </a:t>
            </a:r>
            <a:r>
              <a:rPr lang="en-US" b="1" dirty="0" err="1">
                <a:solidFill>
                  <a:schemeClr val="bg1"/>
                </a:solidFill>
              </a:rPr>
              <a:t>RequestBody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Whether to create/update/delete is also a part of the </a:t>
            </a:r>
            <a:r>
              <a:rPr lang="en-US" b="1" dirty="0" err="1">
                <a:solidFill>
                  <a:schemeClr val="bg1"/>
                </a:solidFill>
              </a:rPr>
              <a:t>RequestBody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Level 2</a:t>
            </a:r>
          </a:p>
          <a:p>
            <a:r>
              <a:rPr lang="en-US" b="1" dirty="0">
                <a:solidFill>
                  <a:schemeClr val="bg1"/>
                </a:solidFill>
              </a:rPr>
              <a:t>	Different http methods used for above requests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Level 3</a:t>
            </a:r>
          </a:p>
          <a:p>
            <a:r>
              <a:rPr lang="en-US" b="1" dirty="0">
                <a:solidFill>
                  <a:schemeClr val="bg1"/>
                </a:solidFill>
              </a:rPr>
              <a:t>	HATEOAS</a:t>
            </a:r>
          </a:p>
          <a:p>
            <a:r>
              <a:rPr lang="en-US" b="1" dirty="0">
                <a:solidFill>
                  <a:schemeClr val="bg1"/>
                </a:solidFill>
              </a:rPr>
              <a:t>		Response have links that the client can use.</a:t>
            </a:r>
          </a:p>
          <a:p>
            <a:r>
              <a:rPr lang="en-US" b="1" dirty="0">
                <a:solidFill>
                  <a:schemeClr val="bg1"/>
                </a:solidFill>
              </a:rPr>
              <a:t>		Similar to real websites. </a:t>
            </a:r>
          </a:p>
          <a:p>
            <a:r>
              <a:rPr lang="en-US" b="1" dirty="0">
                <a:solidFill>
                  <a:schemeClr val="bg1"/>
                </a:solidFill>
              </a:rPr>
              <a:t>		We just know the homepage everything else is followed through links/buttons.</a:t>
            </a:r>
          </a:p>
          <a:p>
            <a:r>
              <a:rPr lang="en-US" b="1" dirty="0">
                <a:solidFill>
                  <a:schemeClr val="bg1"/>
                </a:solidFill>
              </a:rPr>
              <a:t>		Client doesn't need to remember what the </a:t>
            </a:r>
            <a:r>
              <a:rPr lang="en-US" b="1" dirty="0" err="1">
                <a:solidFill>
                  <a:schemeClr val="bg1"/>
                </a:solidFill>
              </a:rPr>
              <a:t>url's</a:t>
            </a:r>
            <a:r>
              <a:rPr lang="en-US" b="1" dirty="0">
                <a:solidFill>
                  <a:schemeClr val="bg1"/>
                </a:solidFill>
              </a:rPr>
              <a:t> are.</a:t>
            </a:r>
          </a:p>
        </p:txBody>
      </p:sp>
    </p:spTree>
    <p:extLst>
      <p:ext uri="{BB962C8B-B14F-4D97-AF65-F5344CB8AC3E}">
        <p14:creationId xmlns:p14="http://schemas.microsoft.com/office/powerpoint/2010/main" val="105021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12 Factor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 recommendations widely accepted and popular among microservices community</a:t>
            </a:r>
          </a:p>
        </p:txBody>
      </p:sp>
    </p:spTree>
    <p:extLst>
      <p:ext uri="{BB962C8B-B14F-4D97-AF65-F5344CB8AC3E}">
        <p14:creationId xmlns:p14="http://schemas.microsoft.com/office/powerpoint/2010/main" val="267420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I. Codebase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codebase tracked in revision control, many deploys</a:t>
            </a:r>
          </a:p>
          <a:p>
            <a:r>
              <a:rPr lang="en-US" b="1" dirty="0">
                <a:solidFill>
                  <a:schemeClr val="bg1"/>
                </a:solidFill>
              </a:rPr>
              <a:t>	Recommends one codebase per app. </a:t>
            </a:r>
          </a:p>
          <a:p>
            <a:r>
              <a:rPr lang="en-US" b="1" dirty="0">
                <a:solidFill>
                  <a:schemeClr val="bg1"/>
                </a:solidFill>
              </a:rPr>
              <a:t>	Microservices architecture, </a:t>
            </a:r>
          </a:p>
          <a:p>
            <a:r>
              <a:rPr lang="en-US" b="1" dirty="0">
                <a:solidFill>
                  <a:schemeClr val="bg1"/>
                </a:solidFill>
              </a:rPr>
              <a:t>		one codebase per service. </a:t>
            </a:r>
          </a:p>
          <a:p>
            <a:r>
              <a:rPr lang="en-US" b="1" dirty="0">
                <a:solidFill>
                  <a:schemeClr val="bg1"/>
                </a:solidFill>
              </a:rPr>
              <a:t>	Generally (kind of a recommendation)</a:t>
            </a:r>
          </a:p>
          <a:p>
            <a:r>
              <a:rPr lang="en-US" b="1" dirty="0">
                <a:solidFill>
                  <a:schemeClr val="bg1"/>
                </a:solidFill>
              </a:rPr>
              <a:t>		Git as a repository, </a:t>
            </a:r>
          </a:p>
          <a:p>
            <a:r>
              <a:rPr lang="en-US" b="1" dirty="0">
                <a:solidFill>
                  <a:schemeClr val="bg1"/>
                </a:solidFill>
              </a:rPr>
              <a:t>		rich feature set and enormous ecosystem. </a:t>
            </a:r>
          </a:p>
          <a:p>
            <a:r>
              <a:rPr lang="en-US" b="1" dirty="0">
                <a:solidFill>
                  <a:schemeClr val="bg1"/>
                </a:solidFill>
              </a:rPr>
              <a:t>	GitHub </a:t>
            </a:r>
          </a:p>
          <a:p>
            <a:r>
              <a:rPr lang="en-US" b="1" dirty="0">
                <a:solidFill>
                  <a:schemeClr val="bg1"/>
                </a:solidFill>
              </a:rPr>
              <a:t>		default Git hosting platform in the open source community</a:t>
            </a:r>
          </a:p>
          <a:p>
            <a:r>
              <a:rPr lang="en-US" b="1" dirty="0">
                <a:solidFill>
                  <a:schemeClr val="bg1"/>
                </a:solidFill>
              </a:rPr>
              <a:t>		Similar other options are also acceptable.</a:t>
            </a:r>
          </a:p>
        </p:txBody>
      </p:sp>
    </p:spTree>
    <p:extLst>
      <p:ext uri="{BB962C8B-B14F-4D97-AF65-F5344CB8AC3E}">
        <p14:creationId xmlns:p14="http://schemas.microsoft.com/office/powerpoint/2010/main" val="902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II. Dependencies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Explicitly declare and isolate dependencies</a:t>
            </a:r>
          </a:p>
          <a:p>
            <a:r>
              <a:rPr lang="en-US" b="1" dirty="0">
                <a:solidFill>
                  <a:schemeClr val="bg1"/>
                </a:solidFill>
              </a:rPr>
              <a:t>	regardless of platform 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the dependency manager.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Noncontainerized environments, 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a configuration management tool </a:t>
            </a:r>
          </a:p>
          <a:p>
            <a:r>
              <a:rPr lang="en-US" b="1" dirty="0">
                <a:solidFill>
                  <a:schemeClr val="bg1"/>
                </a:solidFill>
              </a:rPr>
              <a:t>		e.g. Chef, Puppet, Ansible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Containerized environment, </a:t>
            </a:r>
          </a:p>
          <a:p>
            <a:r>
              <a:rPr lang="en-US" b="1" dirty="0">
                <a:solidFill>
                  <a:schemeClr val="bg1"/>
                </a:solidFill>
              </a:rPr>
              <a:t>		do it in </a:t>
            </a:r>
            <a:r>
              <a:rPr lang="en-US" b="1" dirty="0" err="1">
                <a:solidFill>
                  <a:schemeClr val="bg1"/>
                </a:solidFill>
              </a:rPr>
              <a:t>Dockerfile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1953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III. Config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Store config in the environment</a:t>
            </a:r>
          </a:p>
          <a:p>
            <a:r>
              <a:rPr lang="en-US" b="1" dirty="0">
                <a:solidFill>
                  <a:schemeClr val="bg1"/>
                </a:solidFill>
              </a:rPr>
              <a:t>	configuration: Anything that varies between deployments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all configuration in the environment</a:t>
            </a:r>
          </a:p>
          <a:p>
            <a:r>
              <a:rPr lang="en-US" b="1" dirty="0">
                <a:solidFill>
                  <a:schemeClr val="bg1"/>
                </a:solidFill>
              </a:rPr>
              <a:t>	Related standard and recommendation for Docker/Containers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non version controlled .env files for local development. </a:t>
            </a:r>
          </a:p>
          <a:p>
            <a:r>
              <a:rPr lang="en-US" b="1" dirty="0">
                <a:solidFill>
                  <a:schemeClr val="bg1"/>
                </a:solidFill>
              </a:rPr>
              <a:t>		Docker supports the loading of these files at runtime.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375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IV. Backing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Treat backing services as attached resources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backing service: “any service the app consumes over the network as part of its normal operation.” </a:t>
            </a:r>
          </a:p>
          <a:p>
            <a:r>
              <a:rPr lang="en-US" b="1" dirty="0">
                <a:solidFill>
                  <a:schemeClr val="bg1"/>
                </a:solidFill>
              </a:rPr>
              <a:t>	Implication: </a:t>
            </a:r>
          </a:p>
          <a:p>
            <a:r>
              <a:rPr lang="en-US" b="1" dirty="0">
                <a:solidFill>
                  <a:schemeClr val="bg1"/>
                </a:solidFill>
              </a:rPr>
              <a:t>		Anything external to a service is an attached resource, </a:t>
            </a:r>
          </a:p>
          <a:p>
            <a:r>
              <a:rPr lang="en-US" b="1" dirty="0">
                <a:solidFill>
                  <a:schemeClr val="bg1"/>
                </a:solidFill>
              </a:rPr>
              <a:t>			e.g. including other services. </a:t>
            </a:r>
          </a:p>
          <a:p>
            <a:r>
              <a:rPr lang="en-US" b="1" dirty="0">
                <a:solidFill>
                  <a:schemeClr val="bg1"/>
                </a:solidFill>
              </a:rPr>
              <a:t>Adv.</a:t>
            </a:r>
          </a:p>
          <a:p>
            <a:r>
              <a:rPr lang="en-US" b="1" dirty="0">
                <a:solidFill>
                  <a:schemeClr val="bg1"/>
                </a:solidFill>
              </a:rPr>
              <a:t>	every service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	Completely portable </a:t>
            </a:r>
          </a:p>
          <a:p>
            <a:r>
              <a:rPr lang="en-US" b="1" dirty="0">
                <a:solidFill>
                  <a:schemeClr val="bg1"/>
                </a:solidFill>
              </a:rPr>
              <a:t>		Loosely coupled </a:t>
            </a:r>
          </a:p>
          <a:p>
            <a:r>
              <a:rPr lang="en-US" b="1" dirty="0">
                <a:solidFill>
                  <a:schemeClr val="bg1"/>
                </a:solidFill>
              </a:rPr>
              <a:t>		Strict separation increases flexibility </a:t>
            </a:r>
          </a:p>
          <a:p>
            <a:r>
              <a:rPr lang="en-US" b="1" dirty="0">
                <a:solidFill>
                  <a:schemeClr val="bg1"/>
                </a:solidFill>
              </a:rPr>
              <a:t>		dev. </a:t>
            </a:r>
            <a:r>
              <a:rPr lang="en-US" b="1" dirty="0" err="1">
                <a:solidFill>
                  <a:schemeClr val="bg1"/>
                </a:solidFill>
              </a:rPr>
              <a:t>engg</a:t>
            </a:r>
            <a:r>
              <a:rPr lang="en-US" b="1" dirty="0">
                <a:solidFill>
                  <a:schemeClr val="bg1"/>
                </a:solidFill>
              </a:rPr>
              <a:t>. only need to run the service(s) they are modifying, not others.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5979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V. Build, release,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Strictly separate build and run stages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Separate build, release, and run stages for each app</a:t>
            </a:r>
          </a:p>
          <a:p>
            <a:r>
              <a:rPr lang="en-US" b="1" dirty="0">
                <a:solidFill>
                  <a:schemeClr val="bg1"/>
                </a:solidFill>
              </a:rPr>
              <a:t>	Additional recommendation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CI/C (D)Delivery tool to automate builds. </a:t>
            </a:r>
          </a:p>
          <a:p>
            <a:r>
              <a:rPr lang="en-US" b="1" dirty="0">
                <a:solidFill>
                  <a:schemeClr val="bg1"/>
                </a:solidFill>
              </a:rPr>
              <a:t>		Docker images make it easy to separate the build and run stages.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279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27469</TotalTime>
  <Words>1159</Words>
  <Application>Microsoft Office PowerPoint</Application>
  <PresentationFormat>Widescreen</PresentationFormat>
  <Paragraphs>174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Day 2 – Agenda – follows from Spring Boot</vt:lpstr>
      <vt:lpstr>Richardson Maturity Model</vt:lpstr>
      <vt:lpstr>Richardson Maturity Model</vt:lpstr>
      <vt:lpstr>12 Factor applications</vt:lpstr>
      <vt:lpstr>I. Codebase</vt:lpstr>
      <vt:lpstr>II. Dependencies</vt:lpstr>
      <vt:lpstr>III. Config</vt:lpstr>
      <vt:lpstr>IV. Backing services</vt:lpstr>
      <vt:lpstr>V. Build, release, run</vt:lpstr>
      <vt:lpstr>VI. Processes</vt:lpstr>
      <vt:lpstr>VII. Port binding</vt:lpstr>
      <vt:lpstr>VIII. Concurrency</vt:lpstr>
      <vt:lpstr>IX. Disposability</vt:lpstr>
      <vt:lpstr>X. Dev/prod parity</vt:lpstr>
      <vt:lpstr>XI. Logs</vt:lpstr>
      <vt:lpstr>XII. Admin processes</vt:lpstr>
      <vt:lpstr>Spring Boot Actuator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1057</cp:revision>
  <dcterms:created xsi:type="dcterms:W3CDTF">2019-09-14T09:29:44Z</dcterms:created>
  <dcterms:modified xsi:type="dcterms:W3CDTF">2020-05-08T14:25:09Z</dcterms:modified>
</cp:coreProperties>
</file>