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13" r:id="rId2"/>
    <p:sldId id="414" r:id="rId3"/>
    <p:sldId id="415" r:id="rId4"/>
    <p:sldId id="423" r:id="rId5"/>
    <p:sldId id="426" r:id="rId6"/>
    <p:sldId id="427" r:id="rId7"/>
    <p:sldId id="428" r:id="rId8"/>
    <p:sldId id="429" r:id="rId9"/>
    <p:sldId id="424" r:id="rId10"/>
    <p:sldId id="417" r:id="rId11"/>
    <p:sldId id="419" r:id="rId12"/>
    <p:sldId id="453" r:id="rId13"/>
    <p:sldId id="420" r:id="rId14"/>
    <p:sldId id="425" r:id="rId15"/>
    <p:sldId id="421" r:id="rId16"/>
    <p:sldId id="422" r:id="rId17"/>
    <p:sldId id="430" r:id="rId18"/>
    <p:sldId id="452" r:id="rId19"/>
    <p:sldId id="454" r:id="rId20"/>
    <p:sldId id="455" r:id="rId21"/>
    <p:sldId id="431" r:id="rId22"/>
    <p:sldId id="450" r:id="rId23"/>
    <p:sldId id="451" r:id="rId24"/>
    <p:sldId id="432" r:id="rId25"/>
    <p:sldId id="433" r:id="rId26"/>
    <p:sldId id="434" r:id="rId27"/>
    <p:sldId id="435" r:id="rId28"/>
    <p:sldId id="43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9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29-04-2020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1 -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 Injection and Inversion of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Microservices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Monolith Adv. And Dis adv.</a:t>
            </a:r>
          </a:p>
          <a:p>
            <a:r>
              <a:rPr lang="en-US" b="1" dirty="0">
                <a:solidFill>
                  <a:schemeClr val="bg1"/>
                </a:solidFill>
              </a:rPr>
              <a:t>	Defining characteristics of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SOAP and REST</a:t>
            </a:r>
          </a:p>
          <a:p>
            <a:r>
              <a:rPr lang="en-US" b="1" dirty="0">
                <a:solidFill>
                  <a:schemeClr val="bg1"/>
                </a:solidFill>
              </a:rPr>
              <a:t>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Why do you need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Dev. Env. Setup</a:t>
            </a:r>
          </a:p>
          <a:p>
            <a:r>
              <a:rPr lang="en-US" b="1" dirty="0">
                <a:solidFill>
                  <a:schemeClr val="bg1"/>
                </a:solidFill>
              </a:rPr>
              <a:t>	Maven Introduction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My first </a:t>
            </a:r>
            <a:r>
              <a:rPr lang="en-US" b="1" dirty="0" err="1">
                <a:solidFill>
                  <a:schemeClr val="bg1"/>
                </a:solidFill>
              </a:rPr>
              <a:t>RestController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 basics</a:t>
            </a:r>
          </a:p>
          <a:p>
            <a:r>
              <a:rPr lang="en-US" b="1" dirty="0">
                <a:solidFill>
                  <a:schemeClr val="bg1"/>
                </a:solidFill>
              </a:rPr>
              <a:t>Postman basics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Vs Monolith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is a Service-oriented architecture pattern </a:t>
            </a:r>
          </a:p>
          <a:p>
            <a:r>
              <a:rPr lang="en-US" b="1" dirty="0">
                <a:solidFill>
                  <a:schemeClr val="bg1"/>
                </a:solidFill>
              </a:rPr>
              <a:t>Applications - collection of small independent service units. 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Decompose an application into single-function modules with well-defined interfaces.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These modules can be independently deployed </a:t>
            </a:r>
          </a:p>
          <a:p>
            <a:r>
              <a:rPr lang="en-US" b="1" dirty="0">
                <a:solidFill>
                  <a:schemeClr val="bg1"/>
                </a:solidFill>
              </a:rPr>
              <a:t>	operated by small teams that own the entire lifecycle of the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Ecommerce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</a:rPr>
              <a:t>e.g. Ecommerce application like Search, Review &amp; Ratings, and Payments.. When the developer of the eCommerce site deploys the application, it is a single Monolithic unit. The code for different features like Search, Review &amp; Ratings, and Payments are on the same server. To scale the application, you need to run multiple instances(servers) of these applications.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0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Human body: Monolithic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Manufacturing plats: Microservices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54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– Formal Definition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“Microservice architectural style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an approach to developing a single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as a suite of small services,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running in its own process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communicating with lightweight mechanisms, </a:t>
            </a:r>
          </a:p>
          <a:p>
            <a:r>
              <a:rPr lang="en-US" b="1" dirty="0">
                <a:solidFill>
                  <a:schemeClr val="bg1"/>
                </a:solidFill>
              </a:rPr>
              <a:t>	often an HTTP resource API. </a:t>
            </a:r>
          </a:p>
          <a:p>
            <a:r>
              <a:rPr lang="en-US" b="1" dirty="0">
                <a:solidFill>
                  <a:schemeClr val="bg1"/>
                </a:solidFill>
              </a:rPr>
              <a:t>These services are </a:t>
            </a:r>
          </a:p>
          <a:p>
            <a:r>
              <a:rPr lang="en-US" b="1" dirty="0">
                <a:solidFill>
                  <a:schemeClr val="bg1"/>
                </a:solidFill>
              </a:rPr>
              <a:t>	built around business capabilities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independently deployable by fully automated deployment machinery. </a:t>
            </a:r>
          </a:p>
          <a:p>
            <a:r>
              <a:rPr lang="en-US" b="1" dirty="0">
                <a:solidFill>
                  <a:schemeClr val="bg1"/>
                </a:solidFill>
              </a:rPr>
              <a:t>There is a </a:t>
            </a:r>
          </a:p>
          <a:p>
            <a:r>
              <a:rPr lang="en-US" b="1" dirty="0">
                <a:solidFill>
                  <a:schemeClr val="bg1"/>
                </a:solidFill>
              </a:rPr>
              <a:t>	bare minimum of centralized management of these services, </a:t>
            </a:r>
          </a:p>
          <a:p>
            <a:r>
              <a:rPr lang="en-US" b="1" dirty="0">
                <a:solidFill>
                  <a:schemeClr val="bg1"/>
                </a:solidFill>
              </a:rPr>
              <a:t>	which may be written in different programming languages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use different data storage technologies.”</a:t>
            </a:r>
          </a:p>
          <a:p>
            <a:r>
              <a:rPr lang="en-US" b="1" dirty="0">
                <a:solidFill>
                  <a:schemeClr val="bg1"/>
                </a:solidFill>
              </a:rPr>
              <a:t>					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-  James Lewis and Martin Fowler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9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Characteristics of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Each service </a:t>
            </a:r>
          </a:p>
          <a:p>
            <a:r>
              <a:rPr lang="en-US" b="1" dirty="0">
                <a:solidFill>
                  <a:schemeClr val="bg1"/>
                </a:solidFill>
              </a:rPr>
              <a:t>	is a light-weight, </a:t>
            </a:r>
          </a:p>
          <a:p>
            <a:r>
              <a:rPr lang="en-US" b="1" dirty="0">
                <a:solidFill>
                  <a:schemeClr val="bg1"/>
                </a:solidFill>
              </a:rPr>
              <a:t>	independent,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loosely-coupled business unit.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its own codebase, </a:t>
            </a:r>
          </a:p>
          <a:p>
            <a:r>
              <a:rPr lang="en-US" b="1" dirty="0">
                <a:solidFill>
                  <a:schemeClr val="bg1"/>
                </a:solidFill>
              </a:rPr>
              <a:t>	managed and developed by a small team (mostly in an agile environment).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responsible for a single part of the functionality (business capability), </a:t>
            </a:r>
          </a:p>
          <a:p>
            <a:r>
              <a:rPr lang="en-US" b="1" dirty="0">
                <a:solidFill>
                  <a:schemeClr val="bg1"/>
                </a:solidFill>
              </a:rPr>
              <a:t>	and does it well.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can </a:t>
            </a:r>
          </a:p>
          <a:p>
            <a:r>
              <a:rPr lang="en-US" b="1" dirty="0">
                <a:solidFill>
                  <a:schemeClr val="bg1"/>
                </a:solidFill>
              </a:rPr>
              <a:t>	pick the best technology stack for its use cases.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has </a:t>
            </a:r>
          </a:p>
          <a:p>
            <a:r>
              <a:rPr lang="en-US" b="1" dirty="0">
                <a:solidFill>
                  <a:schemeClr val="bg1"/>
                </a:solidFill>
              </a:rPr>
              <a:t>	its own DevOps plan (test, release, deploy, scale, integrate, and maintain independently).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1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Characteristics of Microservices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cntd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deployed in a self-contained environment.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Services communicate with 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other by using well-defined APIs (smart endpoints)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simple protocols like REST over HTTP (dumb pipes).</a:t>
            </a:r>
          </a:p>
          <a:p>
            <a:r>
              <a:rPr lang="en-US" b="1" dirty="0">
                <a:solidFill>
                  <a:schemeClr val="bg1"/>
                </a:solidFill>
              </a:rPr>
              <a:t>Each service is </a:t>
            </a:r>
          </a:p>
          <a:p>
            <a:r>
              <a:rPr lang="en-US" b="1" dirty="0">
                <a:solidFill>
                  <a:schemeClr val="bg1"/>
                </a:solidFill>
              </a:rPr>
              <a:t>	responsible for persisting its own data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keeping external state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1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Adv.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Independent scaling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Independent releases and deployments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Independent development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Graceful degradation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Decentralized governance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6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Operational concerns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Service replication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registration and discovery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Service monitoring and logging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Resiliency or Automatic fail over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DevOps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API gateway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4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a Monolithic application.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	You still have excellent design</a:t>
            </a:r>
          </a:p>
          <a:p>
            <a:r>
              <a:rPr lang="en-US" b="1" dirty="0">
                <a:solidFill>
                  <a:schemeClr val="bg1"/>
                </a:solidFill>
              </a:rPr>
              <a:t>	Good abstraction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Lot of great concepts implemented.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E-commerce 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Done in Monolithic style</a:t>
            </a:r>
          </a:p>
          <a:p>
            <a:r>
              <a:rPr lang="en-US" b="1" dirty="0">
                <a:solidFill>
                  <a:schemeClr val="bg1"/>
                </a:solidFill>
              </a:rPr>
              <a:t>	Done in Microservices style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• simple to develop - IDEs and other developer tools are focused on building a single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• easy to make radical changes to the application - change the code and the database schema, build and deploy. </a:t>
            </a:r>
          </a:p>
          <a:p>
            <a:r>
              <a:rPr lang="en-US" b="1" dirty="0">
                <a:solidFill>
                  <a:schemeClr val="bg1"/>
                </a:solidFill>
              </a:rPr>
              <a:t>• straight forward to test - the developers wrote end-to-end tests that simply launched the application, </a:t>
            </a:r>
          </a:p>
          <a:p>
            <a:r>
              <a:rPr lang="en-US" b="1" dirty="0">
                <a:solidFill>
                  <a:schemeClr val="bg1"/>
                </a:solidFill>
              </a:rPr>
              <a:t>	invoked the REST API and tested the UI with Selenium. </a:t>
            </a:r>
          </a:p>
          <a:p>
            <a:r>
              <a:rPr lang="en-US" b="1" dirty="0">
                <a:solidFill>
                  <a:schemeClr val="bg1"/>
                </a:solidFill>
              </a:rPr>
              <a:t>• straight forward to deploy - all a developer had to do was copy the WAR file to a server that had Tomcat installed. </a:t>
            </a:r>
          </a:p>
          <a:p>
            <a:r>
              <a:rPr lang="en-US" b="1" dirty="0">
                <a:solidFill>
                  <a:schemeClr val="bg1"/>
                </a:solidFill>
              </a:rPr>
              <a:t>• easy to scale - FTGO ran multiple instances of the application behind a load balancer.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37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Dis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Normal Monolith's can't scale.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Small modules can't independently scale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Generally not designed to scale.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Designing to scale is very complex</a:t>
            </a:r>
          </a:p>
          <a:p>
            <a:r>
              <a:rPr lang="en-US" b="1" dirty="0">
                <a:solidFill>
                  <a:schemeClr val="bg1"/>
                </a:solidFill>
              </a:rPr>
              <a:t>Can't independently deploy small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CI/CD is extremely complicated</a:t>
            </a:r>
          </a:p>
          <a:p>
            <a:r>
              <a:rPr lang="en-US" b="1" dirty="0">
                <a:solidFill>
                  <a:schemeClr val="bg1"/>
                </a:solidFill>
              </a:rPr>
              <a:t>Testing cost is very high</a:t>
            </a:r>
          </a:p>
          <a:p>
            <a:r>
              <a:rPr lang="en-US" b="1" dirty="0">
                <a:solidFill>
                  <a:schemeClr val="bg1"/>
                </a:solidFill>
              </a:rPr>
              <a:t>More black box testing.</a:t>
            </a:r>
          </a:p>
          <a:p>
            <a:r>
              <a:rPr lang="en-US" b="1" dirty="0">
                <a:solidFill>
                  <a:schemeClr val="bg1"/>
                </a:solidFill>
              </a:rPr>
              <a:t>Quality of test can be compromised </a:t>
            </a:r>
            <a:r>
              <a:rPr lang="en-US" b="1" dirty="0" err="1">
                <a:solidFill>
                  <a:schemeClr val="bg1"/>
                </a:solidFill>
              </a:rPr>
              <a:t>inspite</a:t>
            </a:r>
            <a:r>
              <a:rPr lang="en-US" b="1" dirty="0">
                <a:solidFill>
                  <a:schemeClr val="bg1"/>
                </a:solidFill>
              </a:rPr>
              <a:t> of huge investment.</a:t>
            </a:r>
          </a:p>
          <a:p>
            <a:r>
              <a:rPr lang="en-US" b="1" dirty="0">
                <a:solidFill>
                  <a:schemeClr val="bg1"/>
                </a:solidFill>
              </a:rPr>
              <a:t>huge code, complex logic</a:t>
            </a:r>
          </a:p>
          <a:p>
            <a:r>
              <a:rPr lang="en-US" b="1" dirty="0">
                <a:solidFill>
                  <a:schemeClr val="bg1"/>
                </a:solidFill>
              </a:rPr>
              <a:t>Security: </a:t>
            </a:r>
          </a:p>
          <a:p>
            <a:r>
              <a:rPr lang="en-US" b="1" dirty="0">
                <a:solidFill>
                  <a:schemeClr val="bg1"/>
                </a:solidFill>
              </a:rPr>
              <a:t>	No way to identify the user via webservices </a:t>
            </a:r>
          </a:p>
          <a:p>
            <a:r>
              <a:rPr lang="en-US" b="1" dirty="0">
                <a:solidFill>
                  <a:schemeClr val="bg1"/>
                </a:solidFill>
              </a:rPr>
              <a:t>	 (no clear consensus on a strong authentication scheme). </a:t>
            </a:r>
          </a:p>
          <a:p>
            <a:r>
              <a:rPr lang="en-US" b="1" dirty="0">
                <a:solidFill>
                  <a:schemeClr val="bg1"/>
                </a:solidFill>
              </a:rPr>
              <a:t>	Difficult to implement security specific to a small part.</a:t>
            </a:r>
          </a:p>
          <a:p>
            <a:r>
              <a:rPr lang="en-US" b="1" dirty="0">
                <a:solidFill>
                  <a:schemeClr val="bg1"/>
                </a:solidFill>
              </a:rPr>
              <a:t>	e.g. banking application sending unencrypted data containing user credentials </a:t>
            </a:r>
          </a:p>
          <a:p>
            <a:r>
              <a:rPr lang="en-US" b="1" dirty="0">
                <a:solidFill>
                  <a:schemeClr val="bg1"/>
                </a:solidFill>
              </a:rPr>
              <a:t>Response 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high processing time taken by the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complex huge code reduces performance</a:t>
            </a:r>
          </a:p>
          <a:p>
            <a:r>
              <a:rPr lang="en-US" b="1" dirty="0">
                <a:solidFill>
                  <a:schemeClr val="bg1"/>
                </a:solidFill>
              </a:rPr>
              <a:t>		Frequent downtime: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		Web services part of monolith ecosystem,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	Very difficult to ZDU</a:t>
            </a:r>
          </a:p>
          <a:p>
            <a:r>
              <a:rPr lang="en-US" b="1" dirty="0">
                <a:solidFill>
                  <a:schemeClr val="bg1"/>
                </a:solidFill>
              </a:rPr>
              <a:t>				Generally upgrade has </a:t>
            </a:r>
            <a:r>
              <a:rPr lang="en-US" b="1" dirty="0" err="1">
                <a:solidFill>
                  <a:schemeClr val="bg1"/>
                </a:solidFill>
              </a:rPr>
              <a:t>noticable</a:t>
            </a:r>
            <a:r>
              <a:rPr lang="en-US" b="1" dirty="0">
                <a:solidFill>
                  <a:schemeClr val="bg1"/>
                </a:solidFill>
              </a:rPr>
              <a:t> downtime </a:t>
            </a:r>
          </a:p>
          <a:p>
            <a:r>
              <a:rPr lang="en-US" b="1" dirty="0">
                <a:solidFill>
                  <a:schemeClr val="bg1"/>
                </a:solidFill>
              </a:rPr>
              <a:t>				Any B2B external dependency would complicate further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</a:p>
          <a:p>
            <a:r>
              <a:rPr lang="en-US" b="1" dirty="0">
                <a:solidFill>
                  <a:schemeClr val="bg1"/>
                </a:solidFill>
              </a:rPr>
              <a:t>		Technology adoption: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		Require the whole application to be upgraded, tested, and deployed, </a:t>
            </a:r>
          </a:p>
          <a:p>
            <a:r>
              <a:rPr lang="en-US" b="1" dirty="0">
                <a:solidFill>
                  <a:schemeClr val="bg1"/>
                </a:solidFill>
              </a:rPr>
              <a:t>			Interdependent code base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6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Relationship?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Few relationship images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smiling man and woman">
            <a:extLst>
              <a:ext uri="{FF2B5EF4-FFF2-40B4-BE49-F238E27FC236}">
                <a16:creationId xmlns:a16="http://schemas.microsoft.com/office/drawing/2014/main" id="{F5796774-913B-4D75-BB3B-4BE35FDE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5" y="1779687"/>
            <a:ext cx="4122964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lective focus photography of couple hugging">
            <a:extLst>
              <a:ext uri="{FF2B5EF4-FFF2-40B4-BE49-F238E27FC236}">
                <a16:creationId xmlns:a16="http://schemas.microsoft.com/office/drawing/2014/main" id="{0E8CB4A8-9340-47F5-853C-B1DA912B9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1" y="1779686"/>
            <a:ext cx="4572000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81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Dis Advantages Monolithic Application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81744" y="1812345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Response 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high processing time taken by the service. </a:t>
            </a:r>
          </a:p>
          <a:p>
            <a:r>
              <a:rPr lang="en-US" b="1" dirty="0">
                <a:solidFill>
                  <a:schemeClr val="bg1"/>
                </a:solidFill>
              </a:rPr>
              <a:t>	complex huge code reduces performance</a:t>
            </a:r>
          </a:p>
          <a:p>
            <a:r>
              <a:rPr lang="en-US" b="1" dirty="0">
                <a:solidFill>
                  <a:schemeClr val="bg1"/>
                </a:solidFill>
              </a:rPr>
              <a:t>	Frequent downtime: </a:t>
            </a:r>
          </a:p>
          <a:p>
            <a:r>
              <a:rPr lang="en-US" b="1" dirty="0">
                <a:solidFill>
                  <a:schemeClr val="bg1"/>
                </a:solidFill>
              </a:rPr>
              <a:t>		Web services part of monolith ecosystem, </a:t>
            </a:r>
          </a:p>
          <a:p>
            <a:r>
              <a:rPr lang="en-US" b="1" dirty="0">
                <a:solidFill>
                  <a:schemeClr val="bg1"/>
                </a:solidFill>
              </a:rPr>
              <a:t>		Very difficult to ZDU</a:t>
            </a:r>
          </a:p>
          <a:p>
            <a:r>
              <a:rPr lang="en-US" b="1" dirty="0">
                <a:solidFill>
                  <a:schemeClr val="bg1"/>
                </a:solidFill>
              </a:rPr>
              <a:t>		Generally upgrade has </a:t>
            </a:r>
            <a:r>
              <a:rPr lang="en-US" b="1" dirty="0" err="1">
                <a:solidFill>
                  <a:schemeClr val="bg1"/>
                </a:solidFill>
              </a:rPr>
              <a:t>noticable</a:t>
            </a:r>
            <a:r>
              <a:rPr lang="en-US" b="1" dirty="0">
                <a:solidFill>
                  <a:schemeClr val="bg1"/>
                </a:solidFill>
              </a:rPr>
              <a:t> downtime </a:t>
            </a:r>
          </a:p>
          <a:p>
            <a:r>
              <a:rPr lang="en-US" b="1" dirty="0">
                <a:solidFill>
                  <a:schemeClr val="bg1"/>
                </a:solidFill>
              </a:rPr>
              <a:t>		Any B2B external dependency would complicate further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</a:p>
          <a:p>
            <a:r>
              <a:rPr lang="en-US" b="1" dirty="0">
                <a:solidFill>
                  <a:schemeClr val="bg1"/>
                </a:solidFill>
              </a:rPr>
              <a:t>Technology adoption: </a:t>
            </a:r>
          </a:p>
          <a:p>
            <a:r>
              <a:rPr lang="en-US" b="1" dirty="0">
                <a:solidFill>
                  <a:schemeClr val="bg1"/>
                </a:solidFill>
              </a:rPr>
              <a:t>	Require the whole application to be upgraded, tested, and deployed,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Interdependent code base </a:t>
            </a:r>
          </a:p>
        </p:txBody>
      </p:sp>
    </p:spTree>
    <p:extLst>
      <p:ext uri="{BB962C8B-B14F-4D97-AF65-F5344CB8AC3E}">
        <p14:creationId xmlns:p14="http://schemas.microsoft.com/office/powerpoint/2010/main" val="148568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Vs Monolithic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Microservices: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Every unit of the entire application should be the smallest, </a:t>
            </a:r>
          </a:p>
          <a:p>
            <a:r>
              <a:rPr lang="en-US" b="1" dirty="0">
                <a:solidFill>
                  <a:schemeClr val="bg1"/>
                </a:solidFill>
              </a:rPr>
              <a:t>	it should be able to deliver one specific business goal.</a:t>
            </a:r>
          </a:p>
          <a:p>
            <a:r>
              <a:rPr lang="en-US" b="1" dirty="0">
                <a:solidFill>
                  <a:schemeClr val="bg1"/>
                </a:solidFill>
              </a:rPr>
              <a:t>	A single code base for all business goals</a:t>
            </a:r>
          </a:p>
          <a:p>
            <a:r>
              <a:rPr lang="en-US" b="1" dirty="0">
                <a:solidFill>
                  <a:schemeClr val="bg1"/>
                </a:solidFill>
              </a:rPr>
              <a:t>	Service Startup is relatively quick</a:t>
            </a:r>
          </a:p>
          <a:p>
            <a:r>
              <a:rPr lang="en-US" b="1" dirty="0">
                <a:solidFill>
                  <a:schemeClr val="bg1"/>
                </a:solidFill>
              </a:rPr>
              <a:t>	Fault isolation is easy. </a:t>
            </a:r>
          </a:p>
          <a:p>
            <a:r>
              <a:rPr lang="en-US" b="1" dirty="0">
                <a:solidFill>
                  <a:schemeClr val="bg1"/>
                </a:solidFill>
              </a:rPr>
              <a:t>	Even if one service goes down, other can continue to function.	</a:t>
            </a:r>
          </a:p>
          <a:p>
            <a:r>
              <a:rPr lang="en-US" b="1" dirty="0">
                <a:solidFill>
                  <a:schemeClr val="bg1"/>
                </a:solidFill>
              </a:rPr>
              <a:t>	Loosely coupled so that changes made in one does not affect the other.</a:t>
            </a:r>
          </a:p>
          <a:p>
            <a:r>
              <a:rPr lang="en-US" b="1" dirty="0">
                <a:solidFill>
                  <a:schemeClr val="bg1"/>
                </a:solidFill>
              </a:rPr>
              <a:t>	Can deploy more resources to services that are generating higher ROI or more frequently used.</a:t>
            </a:r>
          </a:p>
          <a:p>
            <a:r>
              <a:rPr lang="en-US" b="1" dirty="0">
                <a:solidFill>
                  <a:schemeClr val="bg1"/>
                </a:solidFill>
              </a:rPr>
              <a:t>	Always remains consistent and continuously available.</a:t>
            </a:r>
          </a:p>
          <a:p>
            <a:r>
              <a:rPr lang="en-US" b="1" dirty="0">
                <a:solidFill>
                  <a:schemeClr val="bg1"/>
                </a:solidFill>
              </a:rPr>
              <a:t>Monolithic:</a:t>
            </a:r>
          </a:p>
          <a:p>
            <a:r>
              <a:rPr lang="en-US" b="1" dirty="0">
                <a:solidFill>
                  <a:schemeClr val="bg1"/>
                </a:solidFill>
              </a:rPr>
              <a:t>	Fixing solution the application needs to re-built, re-tested and also re-deployed.</a:t>
            </a:r>
          </a:p>
          <a:p>
            <a:r>
              <a:rPr lang="en-US" b="1" dirty="0">
                <a:solidFill>
                  <a:schemeClr val="bg1"/>
                </a:solidFill>
              </a:rPr>
              <a:t>	Tightly coupled. </a:t>
            </a:r>
          </a:p>
          <a:p>
            <a:r>
              <a:rPr lang="en-US" b="1" dirty="0">
                <a:solidFill>
                  <a:schemeClr val="bg1"/>
                </a:solidFill>
              </a:rPr>
              <a:t>	Application scaling is challenging as well as wasteful.</a:t>
            </a:r>
          </a:p>
        </p:txBody>
      </p:sp>
    </p:spTree>
    <p:extLst>
      <p:ext uri="{BB962C8B-B14F-4D97-AF65-F5344CB8AC3E}">
        <p14:creationId xmlns:p14="http://schemas.microsoft.com/office/powerpoint/2010/main" val="3139783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Vs Monolithic Architecture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Microservices: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Development tools get overburdened as the process needs to start from the scratch.</a:t>
            </a:r>
          </a:p>
          <a:p>
            <a:r>
              <a:rPr lang="en-US" b="1" dirty="0">
                <a:solidFill>
                  <a:schemeClr val="bg1"/>
                </a:solidFill>
              </a:rPr>
              <a:t>Data is federated.</a:t>
            </a:r>
          </a:p>
          <a:p>
            <a:r>
              <a:rPr lang="en-US" b="1" dirty="0">
                <a:solidFill>
                  <a:schemeClr val="bg1"/>
                </a:solidFill>
              </a:rPr>
              <a:t>Can adopt a data model (filesystem) best suited for its needs.</a:t>
            </a:r>
          </a:p>
          <a:p>
            <a:r>
              <a:rPr lang="en-US" b="1" dirty="0">
                <a:solidFill>
                  <a:schemeClr val="bg1"/>
                </a:solidFill>
              </a:rPr>
              <a:t>Small Focused Teams</a:t>
            </a:r>
          </a:p>
          <a:p>
            <a:r>
              <a:rPr lang="en-US" b="1" dirty="0">
                <a:solidFill>
                  <a:schemeClr val="bg1"/>
                </a:solidFill>
              </a:rPr>
              <a:t>Parallel and faster development</a:t>
            </a:r>
          </a:p>
          <a:p>
            <a:r>
              <a:rPr lang="en-US" b="1" dirty="0">
                <a:solidFill>
                  <a:schemeClr val="bg1"/>
                </a:solidFill>
              </a:rPr>
              <a:t>Change in the data model of one Microservice does not affect other Microservices.</a:t>
            </a:r>
          </a:p>
          <a:p>
            <a:r>
              <a:rPr lang="en-US" b="1" dirty="0">
                <a:solidFill>
                  <a:schemeClr val="bg1"/>
                </a:solidFill>
              </a:rPr>
              <a:t>Interacts with other microservices by using well-defined interfaces</a:t>
            </a:r>
          </a:p>
          <a:p>
            <a:r>
              <a:rPr lang="en-US" b="1" dirty="0">
                <a:solidFill>
                  <a:schemeClr val="bg1"/>
                </a:solidFill>
              </a:rPr>
              <a:t>No cross-dependencies between code bases</a:t>
            </a:r>
          </a:p>
          <a:p>
            <a:r>
              <a:rPr lang="en-US" b="1" dirty="0">
                <a:solidFill>
                  <a:schemeClr val="bg1"/>
                </a:solidFill>
              </a:rPr>
              <a:t>can use different technologies for different Microservices.</a:t>
            </a:r>
          </a:p>
        </p:txBody>
      </p:sp>
    </p:spTree>
    <p:extLst>
      <p:ext uri="{BB962C8B-B14F-4D97-AF65-F5344CB8AC3E}">
        <p14:creationId xmlns:p14="http://schemas.microsoft.com/office/powerpoint/2010/main" val="2697233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Microservice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12345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Dependency: Will have to rely and communicate with each other, </a:t>
            </a:r>
          </a:p>
          <a:p>
            <a:r>
              <a:rPr lang="en-US" b="1" dirty="0">
                <a:solidFill>
                  <a:schemeClr val="bg1"/>
                </a:solidFill>
              </a:rPr>
              <a:t>More services to monitor</a:t>
            </a:r>
          </a:p>
          <a:p>
            <a:r>
              <a:rPr lang="en-US" b="1" dirty="0">
                <a:solidFill>
                  <a:schemeClr val="bg1"/>
                </a:solidFill>
              </a:rPr>
              <a:t>Maintain microservices developed in different technologies.</a:t>
            </a:r>
          </a:p>
          <a:p>
            <a:r>
              <a:rPr lang="en-US" b="1" dirty="0">
                <a:solidFill>
                  <a:schemeClr val="bg1"/>
                </a:solidFill>
              </a:rPr>
              <a:t>A wide array of skilled professionals is required to support heterogeneously distributed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As it is a distributed system, it is an inherently complex model.</a:t>
            </a:r>
          </a:p>
          <a:p>
            <a:r>
              <a:rPr lang="en-US" b="1" dirty="0">
                <a:solidFill>
                  <a:schemeClr val="bg1"/>
                </a:solidFill>
              </a:rPr>
              <a:t>Different services will have its separate mechanism, </a:t>
            </a:r>
          </a:p>
          <a:p>
            <a:r>
              <a:rPr lang="en-US" b="1" dirty="0">
                <a:solidFill>
                  <a:schemeClr val="bg1"/>
                </a:solidFill>
              </a:rPr>
              <a:t>	Can result in large amount of memory for an unstructured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Effective management and teamwork required to prevent cascading issues</a:t>
            </a:r>
          </a:p>
          <a:p>
            <a:r>
              <a:rPr lang="en-US" b="1" dirty="0">
                <a:solidFill>
                  <a:schemeClr val="bg1"/>
                </a:solidFill>
              </a:rPr>
              <a:t>Reproducing a problem will be a difficult task when it's gone in one version, and comes back in the latest version.</a:t>
            </a:r>
          </a:p>
          <a:p>
            <a:r>
              <a:rPr lang="en-US" b="1" dirty="0">
                <a:solidFill>
                  <a:schemeClr val="bg1"/>
                </a:solidFill>
              </a:rPr>
              <a:t>Managing deployment dependency complexities could be challenging.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 architecture brings plenty of operations overhead.</a:t>
            </a:r>
          </a:p>
          <a:p>
            <a:r>
              <a:rPr lang="en-US" b="1" dirty="0">
                <a:solidFill>
                  <a:schemeClr val="bg1"/>
                </a:solidFill>
              </a:rPr>
              <a:t>It is difficult to manage application when new services are added to the system</a:t>
            </a:r>
          </a:p>
          <a:p>
            <a:r>
              <a:rPr lang="en-US" b="1" dirty="0">
                <a:solidFill>
                  <a:schemeClr val="bg1"/>
                </a:solidFill>
              </a:rPr>
              <a:t>Microservice is costly, as you need to maintain different server space for different business tasks.</a:t>
            </a:r>
          </a:p>
          <a:p>
            <a:r>
              <a:rPr lang="en-US" b="1" dirty="0">
                <a:solidFill>
                  <a:schemeClr val="bg1"/>
                </a:solidFill>
              </a:rPr>
              <a:t>Common or less maintained microservices can fall into no man’s land and complicate latter.</a:t>
            </a:r>
          </a:p>
        </p:txBody>
      </p:sp>
    </p:spTree>
    <p:extLst>
      <p:ext uri="{BB962C8B-B14F-4D97-AF65-F5344CB8AC3E}">
        <p14:creationId xmlns:p14="http://schemas.microsoft.com/office/powerpoint/2010/main" val="562985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 Challenges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Intra service requests</a:t>
            </a:r>
          </a:p>
          <a:p>
            <a:r>
              <a:rPr lang="en-US" b="1" dirty="0">
                <a:solidFill>
                  <a:schemeClr val="bg1"/>
                </a:solidFill>
              </a:rPr>
              <a:t>Service discovery.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 latency</a:t>
            </a:r>
          </a:p>
          <a:p>
            <a:r>
              <a:rPr lang="en-US" b="1" dirty="0">
                <a:solidFill>
                  <a:schemeClr val="bg1"/>
                </a:solidFill>
              </a:rPr>
              <a:t>Congestion</a:t>
            </a:r>
          </a:p>
          <a:p>
            <a:r>
              <a:rPr lang="en-US" b="1" dirty="0">
                <a:solidFill>
                  <a:schemeClr val="bg1"/>
                </a:solidFill>
              </a:rPr>
              <a:t>Logical or scaling failure</a:t>
            </a:r>
          </a:p>
          <a:p>
            <a:r>
              <a:rPr lang="en-US" b="1" dirty="0">
                <a:solidFill>
                  <a:schemeClr val="bg1"/>
                </a:solidFill>
              </a:rPr>
              <a:t>Cascading failure (one service failure getting cascaded)</a:t>
            </a:r>
          </a:p>
          <a:p>
            <a:r>
              <a:rPr lang="en-US" b="1" dirty="0">
                <a:solidFill>
                  <a:schemeClr val="bg1"/>
                </a:solidFill>
              </a:rPr>
              <a:t>Log consolidation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03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10 Commandments of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6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Clean Separation of Stateless and Stateful 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2. Do Not Share Libraries or SDKs</a:t>
            </a:r>
          </a:p>
          <a:p>
            <a:r>
              <a:rPr lang="en-US" b="1" dirty="0">
                <a:solidFill>
                  <a:schemeClr val="bg1"/>
                </a:solidFill>
              </a:rPr>
              <a:t>3. Avoid Host Affinity</a:t>
            </a:r>
          </a:p>
          <a:p>
            <a:r>
              <a:rPr lang="en-US" b="1" dirty="0">
                <a:solidFill>
                  <a:schemeClr val="bg1"/>
                </a:solidFill>
              </a:rPr>
              <a:t>4. Focus on Services with One Task in Mind</a:t>
            </a:r>
          </a:p>
          <a:p>
            <a:r>
              <a:rPr lang="en-US" b="1" dirty="0">
                <a:solidFill>
                  <a:schemeClr val="bg1"/>
                </a:solidFill>
              </a:rPr>
              <a:t>5. Use a Lightweight Messaging Protocol for Communication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6. Design a Well-Defined Entry Point and Exit Point</a:t>
            </a:r>
          </a:p>
          <a:p>
            <a:r>
              <a:rPr lang="en-US" b="1" dirty="0">
                <a:solidFill>
                  <a:schemeClr val="bg1"/>
                </a:solidFill>
              </a:rPr>
              <a:t>7. Implement a Self-Registration and Discovery Mechanism</a:t>
            </a:r>
          </a:p>
          <a:p>
            <a:r>
              <a:rPr lang="en-US" b="1" dirty="0">
                <a:solidFill>
                  <a:schemeClr val="bg1"/>
                </a:solidFill>
              </a:rPr>
              <a:t>8. Explicitly Check for Rules and Constraints</a:t>
            </a:r>
          </a:p>
          <a:p>
            <a:r>
              <a:rPr lang="en-US" b="1" dirty="0">
                <a:solidFill>
                  <a:schemeClr val="bg1"/>
                </a:solidFill>
              </a:rPr>
              <a:t>9. Prefer Polyglot Over Single Stack</a:t>
            </a:r>
          </a:p>
          <a:p>
            <a:r>
              <a:rPr lang="en-US" b="1" dirty="0">
                <a:solidFill>
                  <a:schemeClr val="bg1"/>
                </a:solidFill>
              </a:rPr>
              <a:t>10. Maintain Independent Revisions and Build Environments</a:t>
            </a:r>
          </a:p>
        </p:txBody>
      </p:sp>
    </p:spTree>
    <p:extLst>
      <p:ext uri="{BB962C8B-B14F-4D97-AF65-F5344CB8AC3E}">
        <p14:creationId xmlns:p14="http://schemas.microsoft.com/office/powerpoint/2010/main" val="741515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What is cloud?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https://www.infoworld.com/article/2683784/what-is-cloud-computing.html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https://www.zdnet.com/article/what-is-cloud-computing-everything-you-need-to-know-from-public-and-private-cloud-to-software-as-a/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https://en.wikipedia.org/wiki/Cloud_computing	</a:t>
            </a:r>
          </a:p>
        </p:txBody>
      </p:sp>
    </p:spTree>
    <p:extLst>
      <p:ext uri="{BB962C8B-B14F-4D97-AF65-F5344CB8AC3E}">
        <p14:creationId xmlns:p14="http://schemas.microsoft.com/office/powerpoint/2010/main" val="1574681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Migrating from monolith to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https://www.nginx.com/blog/refactoring-a-monolith-into-microservices/</a:t>
            </a:r>
          </a:p>
          <a:p>
            <a:r>
              <a:rPr lang="en-US" b="1" dirty="0">
                <a:solidFill>
                  <a:schemeClr val="bg1"/>
                </a:solidFill>
              </a:rPr>
              <a:t>	https://martinfowler.com/articles/break-monolith-into-microservices.html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1190048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Designig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a microservice from scratch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834116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https://www.nginx.com/blog/microservices-at-netflix-architectural-best-practices/</a:t>
            </a:r>
          </a:p>
          <a:p>
            <a:r>
              <a:rPr lang="en-US" b="1" dirty="0">
                <a:solidFill>
                  <a:schemeClr val="bg1"/>
                </a:solidFill>
              </a:rPr>
              <a:t>		So many learnings</a:t>
            </a:r>
          </a:p>
          <a:p>
            <a:r>
              <a:rPr lang="en-US" b="1" dirty="0">
                <a:solidFill>
                  <a:schemeClr val="bg1"/>
                </a:solidFill>
              </a:rPr>
              <a:t>		It's again a process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		Don't replicate same services in different ways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		Keep Code at a Similar Level of Maturity (from Richardson's level of Maturity)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Do a Separate Build for Each Microservice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Deploy in Containers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Treat Servers as Stateless</a:t>
            </a:r>
          </a:p>
        </p:txBody>
      </p:sp>
    </p:spTree>
    <p:extLst>
      <p:ext uri="{BB962C8B-B14F-4D97-AF65-F5344CB8AC3E}">
        <p14:creationId xmlns:p14="http://schemas.microsoft.com/office/powerpoint/2010/main" val="293311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Dependency Injection and Inversion of Control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6095999" y="1779687"/>
            <a:ext cx="5804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Refrigerator – Freezer cannot be injected by us.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Car – driver can be injected by us.</a:t>
            </a:r>
          </a:p>
          <a:p>
            <a:r>
              <a:rPr lang="en-US" b="1" dirty="0">
                <a:solidFill>
                  <a:schemeClr val="bg1"/>
                </a:solidFill>
              </a:rPr>
              <a:t>	Gives us control</a:t>
            </a:r>
          </a:p>
          <a:p>
            <a:r>
              <a:rPr lang="en-US" b="1" dirty="0">
                <a:solidFill>
                  <a:schemeClr val="bg1"/>
                </a:solidFill>
              </a:rPr>
              <a:t>	Control has got inverted</a:t>
            </a:r>
          </a:p>
          <a:p>
            <a:r>
              <a:rPr lang="en-US" b="1" dirty="0">
                <a:solidFill>
                  <a:schemeClr val="bg1"/>
                </a:solidFill>
              </a:rPr>
              <a:t>Adv.</a:t>
            </a:r>
          </a:p>
          <a:p>
            <a:r>
              <a:rPr lang="en-US" b="1" dirty="0">
                <a:solidFill>
                  <a:schemeClr val="bg1"/>
                </a:solidFill>
              </a:rPr>
              <a:t>	Any driver can drive a car</a:t>
            </a:r>
          </a:p>
          <a:p>
            <a:r>
              <a:rPr lang="en-US" b="1" dirty="0">
                <a:solidFill>
                  <a:schemeClr val="bg1"/>
                </a:solidFill>
              </a:rPr>
              <a:t>	Driver can drive any cars</a:t>
            </a:r>
          </a:p>
          <a:p>
            <a:r>
              <a:rPr lang="en-US" b="1" dirty="0">
                <a:solidFill>
                  <a:schemeClr val="bg1"/>
                </a:solidFill>
              </a:rPr>
              <a:t>	No separate learning required.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EC74F-63CE-41C9-93F2-DAD20F93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6" y="1690688"/>
            <a:ext cx="4557713" cy="4677455"/>
          </a:xfrm>
          <a:prstGeom prst="rect">
            <a:avLst/>
          </a:prstGeom>
        </p:spPr>
      </p:pic>
      <p:pic>
        <p:nvPicPr>
          <p:cNvPr id="2050" name="Picture 2" descr="gray sports coupe parking during daytime">
            <a:extLst>
              <a:ext uri="{FF2B5EF4-FFF2-40B4-BE49-F238E27FC236}">
                <a16:creationId xmlns:a16="http://schemas.microsoft.com/office/drawing/2014/main" id="{47422BE5-9D79-4B48-A74D-35EBFC4FB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257800" cy="46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WebService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Software system designed to support interoperable machine-to-machine interaction over a network.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Human beings</a:t>
            </a:r>
          </a:p>
          <a:p>
            <a:r>
              <a:rPr lang="en-US" b="1" dirty="0">
                <a:solidFill>
                  <a:schemeClr val="bg1"/>
                </a:solidFill>
              </a:rPr>
              <a:t>	HTML over the web : excellent solution.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Because of browser and other tools.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Machine/application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there are better solutions than html.</a:t>
            </a:r>
          </a:p>
        </p:txBody>
      </p:sp>
    </p:spTree>
    <p:extLst>
      <p:ext uri="{BB962C8B-B14F-4D97-AF65-F5344CB8AC3E}">
        <p14:creationId xmlns:p14="http://schemas.microsoft.com/office/powerpoint/2010/main" val="26612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3 Key points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Designed for machine-to-machine interaction</a:t>
            </a:r>
          </a:p>
          <a:p>
            <a:r>
              <a:rPr lang="en-US" b="1" dirty="0">
                <a:solidFill>
                  <a:schemeClr val="bg1"/>
                </a:solidFill>
              </a:rPr>
              <a:t>Should be interoperable</a:t>
            </a:r>
          </a:p>
          <a:p>
            <a:r>
              <a:rPr lang="en-US" b="1" dirty="0">
                <a:solidFill>
                  <a:schemeClr val="bg1"/>
                </a:solidFill>
              </a:rPr>
              <a:t>	An </a:t>
            </a:r>
            <a:r>
              <a:rPr lang="en-US" b="1" dirty="0" err="1">
                <a:solidFill>
                  <a:schemeClr val="bg1"/>
                </a:solidFill>
              </a:rPr>
              <a:t>applicatin</a:t>
            </a:r>
            <a:r>
              <a:rPr lang="en-US" b="1" dirty="0">
                <a:solidFill>
                  <a:schemeClr val="bg1"/>
                </a:solidFill>
              </a:rPr>
              <a:t>/machine can talk to my app irrespective of any platform.</a:t>
            </a:r>
          </a:p>
          <a:p>
            <a:r>
              <a:rPr lang="en-US" b="1" dirty="0">
                <a:solidFill>
                  <a:schemeClr val="bg1"/>
                </a:solidFill>
              </a:rPr>
              <a:t>Over the network.</a:t>
            </a:r>
          </a:p>
          <a:p>
            <a:r>
              <a:rPr lang="en-US" b="1" dirty="0">
                <a:solidFill>
                  <a:schemeClr val="bg1"/>
                </a:solidFill>
              </a:rPr>
              <a:t>	RPC.</a:t>
            </a:r>
          </a:p>
          <a:p>
            <a:r>
              <a:rPr lang="en-US" b="1" dirty="0">
                <a:solidFill>
                  <a:schemeClr val="bg1"/>
                </a:solidFill>
              </a:rPr>
              <a:t>	Not a local instance method call.</a:t>
            </a:r>
          </a:p>
        </p:txBody>
      </p:sp>
    </p:spTree>
    <p:extLst>
      <p:ext uri="{BB962C8B-B14F-4D97-AF65-F5344CB8AC3E}">
        <p14:creationId xmlns:p14="http://schemas.microsoft.com/office/powerpoint/2010/main" val="385803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Difference between SOAP and Rest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B506E8-1D12-458E-8C21-2F7F60BA2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3567"/>
              </p:ext>
            </p:extLst>
          </p:nvPr>
        </p:nvGraphicFramePr>
        <p:xfrm>
          <a:off x="838200" y="1611086"/>
          <a:ext cx="10853057" cy="4835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1201838694"/>
                    </a:ext>
                  </a:extLst>
                </a:gridCol>
                <a:gridCol w="5671457">
                  <a:extLst>
                    <a:ext uri="{9D8B030D-6E8A-4147-A177-3AD203B41FA5}">
                      <a16:colId xmlns:a16="http://schemas.microsoft.com/office/drawing/2014/main" val="2803376290"/>
                    </a:ext>
                  </a:extLst>
                </a:gridCol>
              </a:tblGrid>
              <a:tr h="41739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SOAP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REST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8506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xml based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architectural style protocol - json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7896807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Uses WSDL for </a:t>
                      </a:r>
                      <a:r>
                        <a:rPr lang="en-IN" sz="2000" u="none" strike="noStrike" dirty="0" err="1">
                          <a:effectLst/>
                        </a:rPr>
                        <a:t>commn</a:t>
                      </a:r>
                      <a:r>
                        <a:rPr lang="en-IN" sz="2000" u="none" strike="noStrike" dirty="0">
                          <a:effectLst/>
                        </a:rPr>
                        <a:t>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Can use xml or json to commn.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26421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Service invoke: RPC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Invoke: URL Path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4612834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Not human readable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xml or json 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7325040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transfer use: HTTP, uses SMTP, FTP ect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Strictly HTTP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7369651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diff. call from javascript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Easy to call from javascrip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3862254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Not better perfomance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Better performance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6280772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Heavy weight and outdated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Lightweight and in action.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0678559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an envelop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 a post card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7742765"/>
                  </a:ext>
                </a:extLst>
              </a:tr>
              <a:tr h="44176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https://www.w3schools.com/xml/xml_soap.asp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https://www.sitepoint.com/developers-rest-api/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4124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15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REST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49086" y="1757915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Representational state transfer [protocol]</a:t>
            </a:r>
          </a:p>
          <a:p>
            <a:r>
              <a:rPr lang="en-US" b="1" dirty="0">
                <a:solidFill>
                  <a:schemeClr val="bg1"/>
                </a:solidFill>
              </a:rPr>
              <a:t>	Representational</a:t>
            </a:r>
          </a:p>
          <a:p>
            <a:r>
              <a:rPr lang="en-US" b="1" dirty="0">
                <a:solidFill>
                  <a:schemeClr val="bg1"/>
                </a:solidFill>
              </a:rPr>
              <a:t>	State</a:t>
            </a:r>
          </a:p>
          <a:p>
            <a:r>
              <a:rPr lang="en-US" b="1" dirty="0">
                <a:solidFill>
                  <a:schemeClr val="bg1"/>
                </a:solidFill>
              </a:rPr>
              <a:t>	Getting transferred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Resource: </a:t>
            </a:r>
          </a:p>
          <a:p>
            <a:r>
              <a:rPr lang="en-US" b="1" dirty="0">
                <a:solidFill>
                  <a:schemeClr val="bg1"/>
                </a:solidFill>
              </a:rPr>
              <a:t>	Any object e.g. User or List users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	Web / my app </a:t>
            </a:r>
          </a:p>
          <a:p>
            <a:r>
              <a:rPr lang="en-US" b="1" dirty="0">
                <a:solidFill>
                  <a:schemeClr val="bg1"/>
                </a:solidFill>
              </a:rPr>
              <a:t>		information on a set of resources.</a:t>
            </a:r>
          </a:p>
          <a:p>
            <a:r>
              <a:rPr lang="en-US" b="1" dirty="0">
                <a:solidFill>
                  <a:schemeClr val="bg1"/>
                </a:solidFill>
              </a:rPr>
              <a:t>	Any request </a:t>
            </a:r>
          </a:p>
          <a:p>
            <a:r>
              <a:rPr lang="en-US" b="1" dirty="0">
                <a:solidFill>
                  <a:schemeClr val="bg1"/>
                </a:solidFill>
              </a:rPr>
              <a:t>		do some action on these resources.</a:t>
            </a:r>
          </a:p>
          <a:p>
            <a:r>
              <a:rPr lang="en-US" b="1" dirty="0">
                <a:solidFill>
                  <a:schemeClr val="bg1"/>
                </a:solidFill>
              </a:rPr>
              <a:t>	Each response </a:t>
            </a:r>
          </a:p>
          <a:p>
            <a:r>
              <a:rPr lang="en-US" b="1" dirty="0">
                <a:solidFill>
                  <a:schemeClr val="bg1"/>
                </a:solidFill>
              </a:rPr>
              <a:t>		responds with some state represented in some way of a resource.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WebService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Software system designed to support interoperable machine-to-machine interaction over a network.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Human beings</a:t>
            </a:r>
          </a:p>
          <a:p>
            <a:r>
              <a:rPr lang="en-US" b="1" dirty="0">
                <a:solidFill>
                  <a:schemeClr val="bg1"/>
                </a:solidFill>
              </a:rPr>
              <a:t>	HTML over the web : excellent solution.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Because of browser and other tools.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Machine/application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there are better solutions than html.</a:t>
            </a:r>
          </a:p>
        </p:txBody>
      </p:sp>
    </p:spTree>
    <p:extLst>
      <p:ext uri="{BB962C8B-B14F-4D97-AF65-F5344CB8AC3E}">
        <p14:creationId xmlns:p14="http://schemas.microsoft.com/office/powerpoint/2010/main" val="106754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Microservices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is a Service-oriented architecture pattern </a:t>
            </a:r>
          </a:p>
          <a:p>
            <a:r>
              <a:rPr lang="en-US" b="1" dirty="0">
                <a:solidFill>
                  <a:schemeClr val="bg1"/>
                </a:solidFill>
              </a:rPr>
              <a:t>Applications - collection of small independent service units. </a:t>
            </a:r>
          </a:p>
          <a:p>
            <a:r>
              <a:rPr lang="en-US" b="1" dirty="0">
                <a:solidFill>
                  <a:schemeClr val="bg1"/>
                </a:solidFill>
              </a:rPr>
              <a:t>Decompose an application into single-function modules with well-defined interfaces. </a:t>
            </a:r>
          </a:p>
          <a:p>
            <a:r>
              <a:rPr lang="en-US" b="1" dirty="0">
                <a:solidFill>
                  <a:schemeClr val="bg1"/>
                </a:solidFill>
              </a:rPr>
              <a:t>These modules can be independently deployed </a:t>
            </a:r>
          </a:p>
          <a:p>
            <a:r>
              <a:rPr lang="en-US" b="1" dirty="0">
                <a:solidFill>
                  <a:schemeClr val="bg1"/>
                </a:solidFill>
              </a:rPr>
              <a:t>	operated by small teams that own the entire lifecycle of the service.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Ecommerce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r>
              <a:rPr lang="en-US" dirty="0">
                <a:solidFill>
                  <a:schemeClr val="bg1"/>
                </a:solidFill>
              </a:rPr>
              <a:t>e.g. Ecommerce application like Search, Review &amp; Ratings, and Payments.. When the developer of the eCommerce site deploys the application, it is a single Monolithic unit. The code for different features like Search, Review &amp; Ratings, and Payments are on the same server. To scale the application, you need to run multiple instances(servers) of these applications.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58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26258</TotalTime>
  <Words>2095</Words>
  <Application>Microsoft Office PowerPoint</Application>
  <PresentationFormat>Widescreen</PresentationFormat>
  <Paragraphs>321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 Day 1 - Agenda</vt:lpstr>
      <vt:lpstr> Relationship?</vt:lpstr>
      <vt:lpstr> Dependency Injection and Inversion of Control</vt:lpstr>
      <vt:lpstr> WebService</vt:lpstr>
      <vt:lpstr> 3 Key points</vt:lpstr>
      <vt:lpstr> Difference between SOAP and Rest</vt:lpstr>
      <vt:lpstr> REST</vt:lpstr>
      <vt:lpstr> WebService</vt:lpstr>
      <vt:lpstr> Microservices</vt:lpstr>
      <vt:lpstr> Microservices Vs Monolith</vt:lpstr>
      <vt:lpstr> Microservices</vt:lpstr>
      <vt:lpstr> Microservices – Formal Definition</vt:lpstr>
      <vt:lpstr>Characteristics of Microservices</vt:lpstr>
      <vt:lpstr>Characteristics of Microservices cntd…</vt:lpstr>
      <vt:lpstr> Adv. Of Microservices</vt:lpstr>
      <vt:lpstr> Operational concerns of Microservices</vt:lpstr>
      <vt:lpstr> Monolithic Application</vt:lpstr>
      <vt:lpstr> Advantages Monolithic Application</vt:lpstr>
      <vt:lpstr> Dis Advantages Monolithic Application</vt:lpstr>
      <vt:lpstr> Dis Advantages Monolithic Application</vt:lpstr>
      <vt:lpstr> Microservices Vs Monolithic Architecture</vt:lpstr>
      <vt:lpstr> Microservices Vs Monolithic Architecture</vt:lpstr>
      <vt:lpstr>Microservice Challenges</vt:lpstr>
      <vt:lpstr> Microservices Challenges</vt:lpstr>
      <vt:lpstr> 10 Commandments of Microservices</vt:lpstr>
      <vt:lpstr>What is cloud?</vt:lpstr>
      <vt:lpstr> Migrating from monolith to microservices</vt:lpstr>
      <vt:lpstr> Designig a microservice from scratch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1009</cp:revision>
  <dcterms:created xsi:type="dcterms:W3CDTF">2019-09-14T09:29:44Z</dcterms:created>
  <dcterms:modified xsi:type="dcterms:W3CDTF">2020-04-29T17:08:38Z</dcterms:modified>
</cp:coreProperties>
</file>