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14" r:id="rId2"/>
    <p:sldId id="415" r:id="rId3"/>
    <p:sldId id="416" r:id="rId4"/>
    <p:sldId id="417" r:id="rId5"/>
    <p:sldId id="418" r:id="rId6"/>
    <p:sldId id="419" r:id="rId7"/>
    <p:sldId id="425" r:id="rId8"/>
    <p:sldId id="420" r:id="rId9"/>
    <p:sldId id="421" r:id="rId10"/>
    <p:sldId id="423" r:id="rId11"/>
    <p:sldId id="422" r:id="rId12"/>
    <p:sldId id="426" r:id="rId13"/>
    <p:sldId id="427" r:id="rId14"/>
    <p:sldId id="424" r:id="rId15"/>
    <p:sldId id="432" r:id="rId16"/>
    <p:sldId id="435" r:id="rId17"/>
    <p:sldId id="436" r:id="rId18"/>
    <p:sldId id="433" r:id="rId19"/>
    <p:sldId id="437" r:id="rId20"/>
    <p:sldId id="434" r:id="rId21"/>
    <p:sldId id="43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9EDC"/>
    <a:srgbClr val="20E3E8"/>
    <a:srgbClr val="A28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0" autoAdjust="0"/>
  </p:normalViewPr>
  <p:slideViewPr>
    <p:cSldViewPr snapToGrid="0">
      <p:cViewPr varScale="1">
        <p:scale>
          <a:sx n="59" d="100"/>
          <a:sy n="59" d="100"/>
        </p:scale>
        <p:origin x="2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A6252-5F50-4106-9C23-9E03A675631E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EC36-385F-48D4-8D43-C67229F8A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0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1025-0C1A-4933-A168-91163B268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E4D26-0AA9-4E47-B365-B9251792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E8642-775C-4F9E-8C23-38C02939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B178-C399-48C7-B7B5-CD4247D1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DC8B9-CF53-4D3A-958C-A249D52A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01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5726F-DC6D-45CD-8CB5-D81D0A050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9C0BF-257B-4DBB-9F6D-B577C12D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08E7-6330-4E2B-82FD-F530AF654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8EB-5D70-4B37-87F2-698F9ADC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021CB-5DD8-4E62-B34B-73839F43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F1D7F-97B8-4491-9AA4-9B4709B61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47F3B-382F-4F44-9736-862392DE6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B58-8EF9-4383-83F4-CB6A72EC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D439-1731-4A0C-874A-D13F2425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E33-D2A8-440A-A7AC-4887A1F8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12F5-6A0F-40EE-A125-E36F4DF3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1730-C4E5-4658-B785-3D38DC87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F39A-BA2F-47B7-905F-3547A2B6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89269-367C-48D4-BBD5-3F7D4DD5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824D3-C384-47A7-8AD1-75BCC6F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8C5-AD9F-4D92-9DA7-752F642A5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A4B4-3291-4308-B079-5C23998F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D0A4-EC75-477B-886E-F86728CA8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0F42-5332-45EC-BCAD-F99DAF1C0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73E0-9F23-4DDC-A0C4-24DCFAF2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2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48A3-9712-435C-BAEB-D0379E0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A1D-90E4-4052-9E1A-95AA0E75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E9F20-75C6-4543-8097-D079AAC0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522C-4E1B-4978-A859-25B293EA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B75C5-4A2A-4FA5-9BD1-58348E63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1C483-47F6-47EB-82E5-A7DA33A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39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B0EF-1D7C-40A2-B8BC-023BB691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1737B-2D8A-4C5D-A42D-15DC39CCF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9977F-9CC1-48E2-A4D9-5B46BAB2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E5B86-0B84-42EE-8101-BC4A5454E8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75B7C7-C422-450A-B4ED-10A9CBC4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DD02D-8B70-4242-9B57-888AECC62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B3AF0-CDA4-4164-90A2-9653082D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656B4-ADF9-453A-A7EA-EDEB1A35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4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A8281-1BF7-4A93-B38C-98BED8E7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C184A-FE27-4EC3-B0E1-6B5A5B00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06C4F-BD78-4053-A4E2-871E4E1C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C3562-EE81-4E48-9DA3-8B2CA348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8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86D2C6-AE68-401D-BF3A-0D31D866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EB83A-268F-493B-9EF6-FD5732D5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4C66E-4913-4D4C-A9B0-5C631391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9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2B4AE-B4A8-4C37-8A07-62D6C44A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E944-D65F-4E58-9DAA-EB7D05303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BF934-A65D-4A8F-B468-F52E112FD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9A3DD-DEC3-45A9-83AD-36AEBBAD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465D-33A5-4228-BB46-3B4ED4A4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4E48B-41EE-4527-AE2F-75C890FF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00C4-460E-4939-9525-2E5E88D2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9C94FF-381E-4CBF-BCED-83E7168B0F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803-719E-475B-AFBA-D21A90F27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D2C7-3996-4398-84F3-E1946425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6692B-153F-4DFE-BFBD-A2AE2C7443B6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48094-E0B2-49A0-8D03-C23DD5ADF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3F51C-7DE0-4189-800E-DC854893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50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57ACF-CD0B-4903-B9DF-7F21923E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3D794-F0F4-47F5-9EF3-7EA56A2E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15A0-4199-4F11-8F41-C792FA363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692B-153F-4DFE-BFBD-A2AE2C7443B6}" type="datetimeFigureOut">
              <a:rPr lang="en-IN" smtClean="0"/>
              <a:t>01-05-2020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83E1-190B-4037-A804-BBC0AA34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E99B1-7459-4F52-8796-5A3A1BDE5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C687-D20D-4B79-B64F-4BECF4131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1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itnext.io/5-patterns-to-make-your-microservice-fault-tolerant-f3a1c73547b3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Day 4 - Agenda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	How to make your application fault tolerant</a:t>
            </a:r>
          </a:p>
          <a:p>
            <a:r>
              <a:rPr lang="en-US" b="1" dirty="0">
                <a:solidFill>
                  <a:schemeClr val="bg1"/>
                </a:solidFill>
              </a:rPr>
              <a:t>	Difference between Fault tolerance and resilience</a:t>
            </a:r>
          </a:p>
          <a:p>
            <a:r>
              <a:rPr lang="en-US" b="1" dirty="0">
                <a:solidFill>
                  <a:schemeClr val="bg1"/>
                </a:solidFill>
              </a:rPr>
              <a:t>	Fault tolerance related challenges with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Implementing Timeout</a:t>
            </a:r>
          </a:p>
          <a:p>
            <a:r>
              <a:rPr lang="en-US" b="1" dirty="0">
                <a:solidFill>
                  <a:schemeClr val="bg1"/>
                </a:solidFill>
              </a:rPr>
              <a:t>	Implementing mimicked cached response</a:t>
            </a:r>
          </a:p>
          <a:p>
            <a:r>
              <a:rPr lang="en-US" b="1" dirty="0">
                <a:solidFill>
                  <a:schemeClr val="bg1"/>
                </a:solidFill>
              </a:rPr>
              <a:t>	Implement Circuit breaker pattern using </a:t>
            </a:r>
            <a:r>
              <a:rPr lang="en-US" b="1" dirty="0" err="1">
                <a:solidFill>
                  <a:schemeClr val="bg1"/>
                </a:solidFill>
              </a:rPr>
              <a:t>Hystrix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Mimic fault tolerance and verify that it is working.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</a:p>
          <a:p>
            <a:r>
              <a:rPr lang="en-US" b="1" dirty="0">
                <a:solidFill>
                  <a:schemeClr val="bg1"/>
                </a:solidFill>
              </a:rPr>
              <a:t>	Externalizing the properties of Spring boot</a:t>
            </a:r>
          </a:p>
          <a:p>
            <a:r>
              <a:rPr lang="en-US" b="1" dirty="0">
                <a:solidFill>
                  <a:schemeClr val="bg1"/>
                </a:solidFill>
              </a:rPr>
              <a:t>		Configuring your application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	</a:t>
            </a:r>
            <a:r>
              <a:rPr lang="en-US" b="1" dirty="0" err="1">
                <a:solidFill>
                  <a:schemeClr val="bg1"/>
                </a:solidFill>
              </a:rPr>
              <a:t>application.properties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Project  Lombok</a:t>
            </a:r>
          </a:p>
          <a:p>
            <a:r>
              <a:rPr lang="en-US" b="1" dirty="0">
                <a:solidFill>
                  <a:schemeClr val="bg1"/>
                </a:solidFill>
              </a:rPr>
              <a:t>		Overview of Project Lombok</a:t>
            </a:r>
          </a:p>
          <a:p>
            <a:r>
              <a:rPr lang="en-US" b="1" dirty="0">
                <a:solidFill>
                  <a:schemeClr val="bg1"/>
                </a:solidFill>
              </a:rPr>
              <a:t>		Project Lombok Configuration</a:t>
            </a:r>
          </a:p>
          <a:p>
            <a:r>
              <a:rPr lang="en-US" b="1" dirty="0">
                <a:solidFill>
                  <a:schemeClr val="bg1"/>
                </a:solidFill>
              </a:rPr>
              <a:t>		Project Lombok Examples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Spring MVC	</a:t>
            </a:r>
          </a:p>
        </p:txBody>
      </p:sp>
    </p:spTree>
    <p:extLst>
      <p:ext uri="{BB962C8B-B14F-4D97-AF65-F5344CB8AC3E}">
        <p14:creationId xmlns:p14="http://schemas.microsoft.com/office/powerpoint/2010/main" val="3416074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Circuit Breaker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Refer microservices-employee-catalog service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D:\PraiseTheLord\HSBGInfotech\Others\vilas\microservices\training\4\CircuitBreaker</a:t>
            </a:r>
          </a:p>
          <a:p>
            <a:r>
              <a:rPr lang="en-US" b="1" dirty="0">
                <a:solidFill>
                  <a:schemeClr val="bg1"/>
                </a:solidFill>
              </a:rPr>
              <a:t>\Instructions.txt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979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Retry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Similar to restart computer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Spring-retry </a:t>
            </a:r>
          </a:p>
          <a:p>
            <a:r>
              <a:rPr lang="en-US" b="1" dirty="0">
                <a:solidFill>
                  <a:schemeClr val="bg1"/>
                </a:solidFill>
              </a:rPr>
              <a:t>	from spring family is another utility module which can help us in handle the retry of any specific operation with standard fashion. 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  <a:p>
            <a:r>
              <a:rPr lang="en-US" b="1" dirty="0">
                <a:solidFill>
                  <a:schemeClr val="bg1"/>
                </a:solidFill>
              </a:rPr>
              <a:t>2.1. Spring retry annotations</a:t>
            </a:r>
          </a:p>
          <a:p>
            <a:r>
              <a:rPr lang="en-US" b="1" dirty="0">
                <a:solidFill>
                  <a:schemeClr val="bg1"/>
                </a:solidFill>
              </a:rPr>
              <a:t>	@</a:t>
            </a:r>
            <a:r>
              <a:rPr lang="en-US" b="1" dirty="0" err="1">
                <a:solidFill>
                  <a:schemeClr val="bg1"/>
                </a:solidFill>
              </a:rPr>
              <a:t>EnableRetry</a:t>
            </a:r>
            <a:r>
              <a:rPr lang="en-US" b="1" dirty="0">
                <a:solidFill>
                  <a:schemeClr val="bg1"/>
                </a:solidFill>
              </a:rPr>
              <a:t> – to enable spring retry in spring boot project</a:t>
            </a:r>
          </a:p>
          <a:p>
            <a:r>
              <a:rPr lang="en-US" b="1" dirty="0">
                <a:solidFill>
                  <a:schemeClr val="bg1"/>
                </a:solidFill>
              </a:rPr>
              <a:t>	@</a:t>
            </a:r>
            <a:r>
              <a:rPr lang="en-US" b="1" dirty="0" err="1">
                <a:solidFill>
                  <a:schemeClr val="bg1"/>
                </a:solidFill>
              </a:rPr>
              <a:t>Retryable</a:t>
            </a:r>
            <a:r>
              <a:rPr lang="en-US" b="1" dirty="0">
                <a:solidFill>
                  <a:schemeClr val="bg1"/>
                </a:solidFill>
              </a:rPr>
              <a:t> – to indicate any method to be a candidate of retry</a:t>
            </a:r>
          </a:p>
          <a:p>
            <a:r>
              <a:rPr lang="en-US" b="1" dirty="0">
                <a:solidFill>
                  <a:schemeClr val="bg1"/>
                </a:solidFill>
              </a:rPr>
              <a:t>	@Recover – to specify fallback method!</a:t>
            </a:r>
          </a:p>
        </p:txBody>
      </p:sp>
    </p:spTree>
    <p:extLst>
      <p:ext uri="{BB962C8B-B14F-4D97-AF65-F5344CB8AC3E}">
        <p14:creationId xmlns:p14="http://schemas.microsoft.com/office/powerpoint/2010/main" val="838854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Retry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D:\PraiseTheLord\HSBGInfotech\Others\vilas\microservices\training\4\Retries\Instructions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Or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https://howtodoinjava.com/spring-boot2/spring-retry-module/</a:t>
            </a:r>
          </a:p>
        </p:txBody>
      </p:sp>
    </p:spTree>
    <p:extLst>
      <p:ext uri="{BB962C8B-B14F-4D97-AF65-F5344CB8AC3E}">
        <p14:creationId xmlns:p14="http://schemas.microsoft.com/office/powerpoint/2010/main" val="315668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Retry – Not a great idea always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 -&gt; B -&gt; C -&gt; D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If each of them are configured for 3 retries and D fails consistently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so B will face 3x load, C — 9x and D — 27x!. </a:t>
            </a:r>
          </a:p>
          <a:p>
            <a:r>
              <a:rPr lang="en-US" b="1" dirty="0">
                <a:solidFill>
                  <a:schemeClr val="bg1"/>
                </a:solidFill>
              </a:rPr>
              <a:t>This will create a storm of requests.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Solution:</a:t>
            </a:r>
          </a:p>
          <a:p>
            <a:r>
              <a:rPr lang="en-US" b="1" dirty="0">
                <a:solidFill>
                  <a:schemeClr val="bg1"/>
                </a:solidFill>
              </a:rPr>
              <a:t>	Distinguish </a:t>
            </a:r>
            <a:r>
              <a:rPr lang="en-US" b="1" dirty="0" err="1">
                <a:solidFill>
                  <a:schemeClr val="bg1"/>
                </a:solidFill>
              </a:rPr>
              <a:t>retryable</a:t>
            </a:r>
            <a:r>
              <a:rPr lang="en-US" b="1" dirty="0">
                <a:solidFill>
                  <a:schemeClr val="bg1"/>
                </a:solidFill>
              </a:rPr>
              <a:t> errors from non-</a:t>
            </a:r>
            <a:r>
              <a:rPr lang="en-US" b="1" dirty="0" err="1">
                <a:solidFill>
                  <a:schemeClr val="bg1"/>
                </a:solidFill>
              </a:rPr>
              <a:t>retryable</a:t>
            </a:r>
            <a:r>
              <a:rPr lang="en-US" b="1" dirty="0">
                <a:solidFill>
                  <a:schemeClr val="bg1"/>
                </a:solidFill>
              </a:rPr>
              <a:t>. </a:t>
            </a:r>
          </a:p>
          <a:p>
            <a:r>
              <a:rPr lang="en-US" b="1" dirty="0">
                <a:solidFill>
                  <a:schemeClr val="bg1"/>
                </a:solidFill>
              </a:rPr>
              <a:t>	It’s pointless to retry all request, </a:t>
            </a:r>
          </a:p>
          <a:p>
            <a:r>
              <a:rPr lang="en-US" b="1" dirty="0">
                <a:solidFill>
                  <a:schemeClr val="bg1"/>
                </a:solidFill>
              </a:rPr>
              <a:t>		when user doesn’t have permissions or payload doesn’t structured properly. </a:t>
            </a:r>
          </a:p>
          <a:p>
            <a:r>
              <a:rPr lang="en-US" b="1" dirty="0">
                <a:solidFill>
                  <a:schemeClr val="bg1"/>
                </a:solidFill>
              </a:rPr>
              <a:t>	Adopt error budgeting — </a:t>
            </a:r>
          </a:p>
          <a:p>
            <a:r>
              <a:rPr lang="en-US" b="1" dirty="0">
                <a:solidFill>
                  <a:schemeClr val="bg1"/>
                </a:solidFill>
              </a:rPr>
              <a:t>		Say 3 retries in D fails, A should stop making request. This could be 2</a:t>
            </a:r>
            <a:r>
              <a:rPr lang="en-US" b="1" baseline="30000" dirty="0">
                <a:solidFill>
                  <a:schemeClr val="bg1"/>
                </a:solidFill>
              </a:rPr>
              <a:t>nd</a:t>
            </a:r>
            <a:r>
              <a:rPr lang="en-US" b="1" dirty="0">
                <a:solidFill>
                  <a:schemeClr val="bg1"/>
                </a:solidFill>
              </a:rPr>
              <a:t> request of A though.</a:t>
            </a:r>
          </a:p>
          <a:p>
            <a:r>
              <a:rPr lang="en-US" b="1" dirty="0">
                <a:solidFill>
                  <a:schemeClr val="bg1"/>
                </a:solidFill>
              </a:rPr>
              <a:t>	Isn’t that similar to Circuit breaker???</a:t>
            </a:r>
          </a:p>
        </p:txBody>
      </p:sp>
    </p:spTree>
    <p:extLst>
      <p:ext uri="{BB962C8B-B14F-4D97-AF65-F5344CB8AC3E}">
        <p14:creationId xmlns:p14="http://schemas.microsoft.com/office/powerpoint/2010/main" val="770807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Deadlines/distributed timeouts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 -&gt; B -&gt; C -&gt; D</a:t>
            </a:r>
          </a:p>
          <a:p>
            <a:r>
              <a:rPr lang="en-US" b="1" dirty="0">
                <a:solidFill>
                  <a:schemeClr val="bg1"/>
                </a:solidFill>
              </a:rPr>
              <a:t>If A and B are both waiting for 5 seconds.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If B has already completed waiting for 5 seconds, then there is no point for A to continue  waiting. A should exit in such a case.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This is very complex to implement.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More details can be found at </a:t>
            </a:r>
          </a:p>
          <a:p>
            <a:r>
              <a:rPr lang="en-IN">
                <a:hlinkClick r:id="rId2"/>
              </a:rPr>
              <a:t>https://itnext.io/5-patterns-to-make-your-microservice-fault-tolerant-f3a1c73547b3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125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Externalize Configurations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690688"/>
            <a:ext cx="1051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 is configuration </a:t>
            </a:r>
          </a:p>
          <a:p>
            <a:r>
              <a:rPr lang="en-US" b="1" dirty="0">
                <a:solidFill>
                  <a:schemeClr val="bg1"/>
                </a:solidFill>
              </a:rPr>
              <a:t>	Traditional best practices: 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Seperate</a:t>
            </a:r>
            <a:r>
              <a:rPr lang="en-US" b="1" dirty="0">
                <a:solidFill>
                  <a:schemeClr val="bg1"/>
                </a:solidFill>
              </a:rPr>
              <a:t> code and config</a:t>
            </a:r>
          </a:p>
          <a:p>
            <a:r>
              <a:rPr lang="en-US" b="1" dirty="0">
                <a:solidFill>
                  <a:schemeClr val="bg1"/>
                </a:solidFill>
              </a:rPr>
              <a:t>			</a:t>
            </a:r>
            <a:r>
              <a:rPr lang="en-US" b="1" dirty="0" err="1">
                <a:solidFill>
                  <a:schemeClr val="bg1"/>
                </a:solidFill>
              </a:rPr>
              <a:t>db</a:t>
            </a:r>
            <a:r>
              <a:rPr lang="en-US" b="1" dirty="0">
                <a:solidFill>
                  <a:schemeClr val="bg1"/>
                </a:solidFill>
              </a:rPr>
              <a:t> connection details.</a:t>
            </a:r>
          </a:p>
          <a:p>
            <a:r>
              <a:rPr lang="en-US" b="1" dirty="0">
                <a:solidFill>
                  <a:schemeClr val="bg1"/>
                </a:solidFill>
              </a:rPr>
              <a:t>			port, host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..</a:t>
            </a:r>
          </a:p>
          <a:p>
            <a:r>
              <a:rPr lang="en-US" b="1" dirty="0">
                <a:solidFill>
                  <a:schemeClr val="bg1"/>
                </a:solidFill>
              </a:rPr>
              <a:t>			File names </a:t>
            </a:r>
          </a:p>
          <a:p>
            <a:r>
              <a:rPr lang="en-US" b="1" dirty="0">
                <a:solidFill>
                  <a:schemeClr val="bg1"/>
                </a:solidFill>
              </a:rPr>
              <a:t>			profiles user details </a:t>
            </a:r>
            <a:r>
              <a:rPr lang="en-US" b="1" dirty="0" err="1">
                <a:solidFill>
                  <a:schemeClr val="bg1"/>
                </a:solidFill>
              </a:rPr>
              <a:t>ect</a:t>
            </a:r>
            <a:r>
              <a:rPr lang="en-US" b="1" dirty="0">
                <a:solidFill>
                  <a:schemeClr val="bg1"/>
                </a:solidFill>
              </a:rPr>
              <a:t>..</a:t>
            </a:r>
          </a:p>
          <a:p>
            <a:r>
              <a:rPr lang="en-US" b="1" dirty="0">
                <a:solidFill>
                  <a:schemeClr val="bg1"/>
                </a:solidFill>
              </a:rPr>
              <a:t>			Feature flags.</a:t>
            </a:r>
          </a:p>
          <a:p>
            <a:r>
              <a:rPr lang="en-US" b="1" dirty="0">
                <a:solidFill>
                  <a:schemeClr val="bg1"/>
                </a:solidFill>
              </a:rPr>
              <a:t>			</a:t>
            </a:r>
          </a:p>
          <a:p>
            <a:r>
              <a:rPr lang="en-US" b="1" dirty="0">
                <a:solidFill>
                  <a:schemeClr val="bg1"/>
                </a:solidFill>
              </a:rPr>
              <a:t>Don't hard code it</a:t>
            </a:r>
          </a:p>
          <a:p>
            <a:r>
              <a:rPr lang="en-US" b="1" dirty="0">
                <a:solidFill>
                  <a:schemeClr val="bg1"/>
                </a:solidFill>
              </a:rPr>
              <a:t>	Move it to a configuration file.</a:t>
            </a:r>
          </a:p>
          <a:p>
            <a:r>
              <a:rPr lang="en-US" b="1" dirty="0">
                <a:solidFill>
                  <a:schemeClr val="bg1"/>
                </a:solidFill>
              </a:rPr>
              <a:t>Make a change</a:t>
            </a:r>
          </a:p>
          <a:p>
            <a:r>
              <a:rPr lang="en-US" b="1" dirty="0">
                <a:solidFill>
                  <a:schemeClr val="bg1"/>
                </a:solidFill>
              </a:rPr>
              <a:t>	Inject without building.</a:t>
            </a:r>
          </a:p>
          <a:p>
            <a:r>
              <a:rPr lang="en-US" b="1" dirty="0">
                <a:solidFill>
                  <a:schemeClr val="bg1"/>
                </a:solidFill>
              </a:rPr>
              <a:t>Files supported </a:t>
            </a:r>
          </a:p>
          <a:p>
            <a:r>
              <a:rPr lang="en-US" b="1" dirty="0">
                <a:solidFill>
                  <a:schemeClr val="bg1"/>
                </a:solidFill>
              </a:rPr>
              <a:t>	.properties</a:t>
            </a:r>
          </a:p>
          <a:p>
            <a:r>
              <a:rPr lang="en-US" b="1" dirty="0">
                <a:solidFill>
                  <a:schemeClr val="bg1"/>
                </a:solidFill>
              </a:rPr>
              <a:t>	.</a:t>
            </a:r>
            <a:r>
              <a:rPr lang="en-US" b="1" dirty="0" err="1">
                <a:solidFill>
                  <a:schemeClr val="bg1"/>
                </a:solidFill>
              </a:rPr>
              <a:t>yaml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.json for some configurations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440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Externalize Configurations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59972" y="1625372"/>
            <a:ext cx="1051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Why do you need it?</a:t>
            </a:r>
          </a:p>
          <a:p>
            <a:r>
              <a:rPr lang="en-US" b="1" dirty="0">
                <a:solidFill>
                  <a:schemeClr val="bg1"/>
                </a:solidFill>
              </a:rPr>
              <a:t>	Generally why do you need property files?</a:t>
            </a:r>
          </a:p>
          <a:p>
            <a:r>
              <a:rPr lang="en-US" b="1" dirty="0">
                <a:solidFill>
                  <a:schemeClr val="bg1"/>
                </a:solidFill>
              </a:rPr>
              <a:t>Additionally in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Multiple microservices</a:t>
            </a:r>
          </a:p>
          <a:p>
            <a:r>
              <a:rPr lang="en-US" b="1" dirty="0">
                <a:solidFill>
                  <a:schemeClr val="bg1"/>
                </a:solidFill>
              </a:rPr>
              <a:t>	Multiple instances of same service running.</a:t>
            </a:r>
          </a:p>
          <a:p>
            <a:r>
              <a:rPr lang="en-US" b="1" dirty="0">
                <a:solidFill>
                  <a:schemeClr val="bg1"/>
                </a:solidFill>
              </a:rPr>
              <a:t>		Some created earlier and some latter.</a:t>
            </a:r>
          </a:p>
          <a:p>
            <a:r>
              <a:rPr lang="en-US" b="1" dirty="0">
                <a:solidFill>
                  <a:schemeClr val="bg1"/>
                </a:solidFill>
              </a:rPr>
              <a:t>Define your microservices externalization goals.</a:t>
            </a:r>
          </a:p>
          <a:p>
            <a:r>
              <a:rPr lang="en-US" b="1" dirty="0">
                <a:solidFill>
                  <a:schemeClr val="bg1"/>
                </a:solidFill>
              </a:rPr>
              <a:t>A template could be as follows</a:t>
            </a:r>
          </a:p>
          <a:p>
            <a:r>
              <a:rPr lang="en-US" b="1" dirty="0">
                <a:solidFill>
                  <a:schemeClr val="bg1"/>
                </a:solidFill>
              </a:rPr>
              <a:t>	Externalized</a:t>
            </a:r>
          </a:p>
          <a:p>
            <a:r>
              <a:rPr lang="en-US" b="1" dirty="0">
                <a:solidFill>
                  <a:schemeClr val="bg1"/>
                </a:solidFill>
              </a:rPr>
              <a:t>		Move the configuration out</a:t>
            </a:r>
          </a:p>
          <a:p>
            <a:r>
              <a:rPr lang="en-US" b="1" dirty="0">
                <a:solidFill>
                  <a:schemeClr val="bg1"/>
                </a:solidFill>
              </a:rPr>
              <a:t>	Environment specific</a:t>
            </a:r>
          </a:p>
          <a:p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b="1" dirty="0" err="1">
                <a:solidFill>
                  <a:schemeClr val="bg1"/>
                </a:solidFill>
              </a:rPr>
              <a:t>db</a:t>
            </a:r>
            <a:r>
              <a:rPr lang="en-US" b="1" dirty="0">
                <a:solidFill>
                  <a:schemeClr val="bg1"/>
                </a:solidFill>
              </a:rPr>
              <a:t> string can very in dev, test, stage, production</a:t>
            </a:r>
          </a:p>
          <a:p>
            <a:r>
              <a:rPr lang="en-US" b="1" dirty="0">
                <a:solidFill>
                  <a:schemeClr val="bg1"/>
                </a:solidFill>
              </a:rPr>
              <a:t>	Consistent</a:t>
            </a:r>
          </a:p>
          <a:p>
            <a:r>
              <a:rPr lang="en-US" b="1" dirty="0">
                <a:solidFill>
                  <a:schemeClr val="bg1"/>
                </a:solidFill>
              </a:rPr>
              <a:t>		All instances should be referring to same configuring.</a:t>
            </a:r>
          </a:p>
          <a:p>
            <a:r>
              <a:rPr lang="en-US" b="1" dirty="0">
                <a:solidFill>
                  <a:schemeClr val="bg1"/>
                </a:solidFill>
              </a:rPr>
              <a:t>	Version history</a:t>
            </a:r>
          </a:p>
          <a:p>
            <a:r>
              <a:rPr lang="en-US" b="1" dirty="0">
                <a:solidFill>
                  <a:schemeClr val="bg1"/>
                </a:solidFill>
              </a:rPr>
              <a:t>		Should be able to track the changes</a:t>
            </a:r>
          </a:p>
          <a:p>
            <a:r>
              <a:rPr lang="en-US" b="1" dirty="0">
                <a:solidFill>
                  <a:schemeClr val="bg1"/>
                </a:solidFill>
              </a:rPr>
              <a:t>	Real-time management</a:t>
            </a:r>
          </a:p>
          <a:p>
            <a:r>
              <a:rPr lang="en-US" b="1" dirty="0">
                <a:solidFill>
                  <a:schemeClr val="bg1"/>
                </a:solidFill>
              </a:rPr>
              <a:t>		Say you want to modify the server listening port. </a:t>
            </a:r>
          </a:p>
          <a:p>
            <a:r>
              <a:rPr lang="en-US" b="1" dirty="0">
                <a:solidFill>
                  <a:schemeClr val="bg1"/>
                </a:solidFill>
              </a:rPr>
              <a:t>		Want to do this with Zero downtime. E.g. </a:t>
            </a:r>
            <a:r>
              <a:rPr lang="en-US" b="1" dirty="0" err="1">
                <a:solidFill>
                  <a:schemeClr val="bg1"/>
                </a:solidFill>
              </a:rPr>
              <a:t>threadCount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47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Externalize Configurations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59972" y="1625372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Property file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application.properties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		We have been using it.</a:t>
            </a:r>
          </a:p>
          <a:p>
            <a:r>
              <a:rPr lang="en-US" b="1" dirty="0">
                <a:solidFill>
                  <a:schemeClr val="bg1"/>
                </a:solidFill>
              </a:rPr>
              <a:t>		Could have been an </a:t>
            </a:r>
            <a:r>
              <a:rPr lang="en-US" b="1" dirty="0" err="1">
                <a:solidFill>
                  <a:schemeClr val="bg1"/>
                </a:solidFill>
              </a:rPr>
              <a:t>yaml</a:t>
            </a:r>
            <a:r>
              <a:rPr lang="en-US" b="1" dirty="0">
                <a:solidFill>
                  <a:schemeClr val="bg1"/>
                </a:solidFill>
              </a:rPr>
              <a:t> file as well.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Refer to training\day4\</a:t>
            </a:r>
            <a:r>
              <a:rPr lang="en-US" b="1" dirty="0" err="1">
                <a:solidFill>
                  <a:schemeClr val="bg1"/>
                </a:solidFill>
              </a:rPr>
              <a:t>ExternalizingConfiguration</a:t>
            </a:r>
            <a:r>
              <a:rPr lang="en-US" b="1" dirty="0">
                <a:solidFill>
                  <a:schemeClr val="bg1"/>
                </a:solidFill>
              </a:rPr>
              <a:t>\InstructionsForValues.txt</a:t>
            </a:r>
          </a:p>
        </p:txBody>
      </p:sp>
    </p:spTree>
    <p:extLst>
      <p:ext uri="{BB962C8B-B14F-4D97-AF65-F5344CB8AC3E}">
        <p14:creationId xmlns:p14="http://schemas.microsoft.com/office/powerpoint/2010/main" val="294474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Project Lombok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Automatically generate </a:t>
            </a:r>
            <a:r>
              <a:rPr lang="en-US" b="1" dirty="0"/>
              <a:t>java bytecode </a:t>
            </a:r>
          </a:p>
          <a:p>
            <a:r>
              <a:rPr lang="en-US" b="1" dirty="0">
                <a:solidFill>
                  <a:schemeClr val="bg1"/>
                </a:solidFill>
              </a:rPr>
              <a:t>Based on some small configurations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Some of the important code that can be auto-generated</a:t>
            </a:r>
          </a:p>
          <a:p>
            <a:r>
              <a:rPr lang="en-US" b="1" dirty="0">
                <a:solidFill>
                  <a:schemeClr val="bg1"/>
                </a:solidFill>
              </a:rPr>
              <a:t>	@</a:t>
            </a:r>
            <a:r>
              <a:rPr lang="en-US" b="1" dirty="0" err="1">
                <a:solidFill>
                  <a:schemeClr val="bg1"/>
                </a:solidFill>
              </a:rPr>
              <a:t>NonNull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Ensure that code doesn't throw NPE.</a:t>
            </a:r>
          </a:p>
          <a:p>
            <a:r>
              <a:rPr lang="en-US" b="1" dirty="0">
                <a:solidFill>
                  <a:schemeClr val="bg1"/>
                </a:solidFill>
              </a:rPr>
              <a:t>	@Getter/@Setter</a:t>
            </a:r>
          </a:p>
          <a:p>
            <a:r>
              <a:rPr lang="en-US" b="1" dirty="0">
                <a:solidFill>
                  <a:schemeClr val="bg1"/>
                </a:solidFill>
              </a:rPr>
              <a:t>		Generate getter/setter methods.</a:t>
            </a:r>
          </a:p>
          <a:p>
            <a:r>
              <a:rPr lang="en-US" b="1" dirty="0">
                <a:solidFill>
                  <a:schemeClr val="bg1"/>
                </a:solidFill>
              </a:rPr>
              <a:t>	@</a:t>
            </a:r>
            <a:r>
              <a:rPr lang="en-US" b="1" dirty="0" err="1">
                <a:solidFill>
                  <a:schemeClr val="bg1"/>
                </a:solidFill>
              </a:rPr>
              <a:t>ToString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Generate to string </a:t>
            </a:r>
          </a:p>
          <a:p>
            <a:r>
              <a:rPr lang="en-US" b="1" dirty="0">
                <a:solidFill>
                  <a:schemeClr val="bg1"/>
                </a:solidFill>
              </a:rPr>
              <a:t>	@</a:t>
            </a:r>
            <a:r>
              <a:rPr lang="en-US" b="1" dirty="0" err="1">
                <a:solidFill>
                  <a:schemeClr val="bg1"/>
                </a:solidFill>
              </a:rPr>
              <a:t>EqualsAndHashCode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Generates </a:t>
            </a:r>
            <a:r>
              <a:rPr lang="en-US" b="1" dirty="0" err="1">
                <a:solidFill>
                  <a:schemeClr val="bg1"/>
                </a:solidFill>
              </a:rPr>
              <a:t>hashCode</a:t>
            </a:r>
            <a:r>
              <a:rPr lang="en-US" b="1" dirty="0">
                <a:solidFill>
                  <a:schemeClr val="bg1"/>
                </a:solidFill>
              </a:rPr>
              <a:t> and equals implementations from the fields of your object..</a:t>
            </a:r>
          </a:p>
          <a:p>
            <a:r>
              <a:rPr lang="en-US" b="1" dirty="0">
                <a:solidFill>
                  <a:schemeClr val="bg1"/>
                </a:solidFill>
              </a:rPr>
              <a:t>	@</a:t>
            </a:r>
            <a:r>
              <a:rPr lang="en-US" b="1" dirty="0" err="1">
                <a:solidFill>
                  <a:schemeClr val="bg1"/>
                </a:solidFill>
              </a:rPr>
              <a:t>NoArgsConstructor</a:t>
            </a:r>
            <a:r>
              <a:rPr lang="en-US" b="1" dirty="0">
                <a:solidFill>
                  <a:schemeClr val="bg1"/>
                </a:solidFill>
              </a:rPr>
              <a:t>, and @</a:t>
            </a:r>
            <a:r>
              <a:rPr lang="en-US" b="1" dirty="0" err="1">
                <a:solidFill>
                  <a:schemeClr val="bg1"/>
                </a:solidFill>
              </a:rPr>
              <a:t>AllArgsConstructor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	Constructors made to order: </a:t>
            </a:r>
          </a:p>
          <a:p>
            <a:r>
              <a:rPr lang="en-US" b="1" dirty="0">
                <a:solidFill>
                  <a:schemeClr val="bg1"/>
                </a:solidFill>
              </a:rPr>
              <a:t>		Generates </a:t>
            </a:r>
          </a:p>
          <a:p>
            <a:r>
              <a:rPr lang="en-US" b="1" dirty="0">
                <a:solidFill>
                  <a:schemeClr val="bg1"/>
                </a:solidFill>
              </a:rPr>
              <a:t>			no 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 constructors </a:t>
            </a:r>
          </a:p>
          <a:p>
            <a:r>
              <a:rPr lang="en-US" b="1" dirty="0">
                <a:solidFill>
                  <a:schemeClr val="bg1"/>
                </a:solidFill>
              </a:rPr>
              <a:t>			one argument per final / non-</a:t>
            </a:r>
            <a:r>
              <a:rPr lang="en-US" b="1" dirty="0" err="1">
                <a:solidFill>
                  <a:schemeClr val="bg1"/>
                </a:solidFill>
              </a:rPr>
              <a:t>nullfield</a:t>
            </a:r>
            <a:r>
              <a:rPr lang="en-US" b="1" dirty="0">
                <a:solidFill>
                  <a:schemeClr val="bg1"/>
                </a:solidFill>
              </a:rPr>
              <a:t>, or one argument for every field.</a:t>
            </a:r>
          </a:p>
        </p:txBody>
      </p:sp>
    </p:spTree>
    <p:extLst>
      <p:ext uri="{BB962C8B-B14F-4D97-AF65-F5344CB8AC3E}">
        <p14:creationId xmlns:p14="http://schemas.microsoft.com/office/powerpoint/2010/main" val="1278523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Project Lombok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	@Data</a:t>
            </a:r>
          </a:p>
          <a:p>
            <a:r>
              <a:rPr lang="en-US" b="1" dirty="0">
                <a:solidFill>
                  <a:schemeClr val="bg1"/>
                </a:solidFill>
              </a:rPr>
              <a:t>	A shortcut for </a:t>
            </a:r>
          </a:p>
          <a:p>
            <a:r>
              <a:rPr lang="en-US" b="1" dirty="0">
                <a:solidFill>
                  <a:schemeClr val="bg1"/>
                </a:solidFill>
              </a:rPr>
              <a:t>			@</a:t>
            </a:r>
            <a:r>
              <a:rPr lang="en-US" b="1" dirty="0" err="1">
                <a:solidFill>
                  <a:schemeClr val="bg1"/>
                </a:solidFill>
              </a:rPr>
              <a:t>ToString</a:t>
            </a:r>
            <a:r>
              <a:rPr lang="en-US" b="1" dirty="0">
                <a:solidFill>
                  <a:schemeClr val="bg1"/>
                </a:solidFill>
              </a:rPr>
              <a:t>, </a:t>
            </a:r>
          </a:p>
          <a:p>
            <a:r>
              <a:rPr lang="en-US" b="1" dirty="0">
                <a:solidFill>
                  <a:schemeClr val="bg1"/>
                </a:solidFill>
              </a:rPr>
              <a:t>			@</a:t>
            </a:r>
            <a:r>
              <a:rPr lang="en-US" b="1" dirty="0" err="1">
                <a:solidFill>
                  <a:schemeClr val="bg1"/>
                </a:solidFill>
              </a:rPr>
              <a:t>EqualsAndHashCode</a:t>
            </a:r>
            <a:r>
              <a:rPr lang="en-US" b="1" dirty="0">
                <a:solidFill>
                  <a:schemeClr val="bg1"/>
                </a:solidFill>
              </a:rPr>
              <a:t>, </a:t>
            </a:r>
          </a:p>
          <a:p>
            <a:r>
              <a:rPr lang="en-US" b="1" dirty="0">
                <a:solidFill>
                  <a:schemeClr val="bg1"/>
                </a:solidFill>
              </a:rPr>
              <a:t>			@Getter on all fields, </a:t>
            </a:r>
          </a:p>
          <a:p>
            <a:r>
              <a:rPr lang="en-US" b="1" dirty="0">
                <a:solidFill>
                  <a:schemeClr val="bg1"/>
                </a:solidFill>
              </a:rPr>
              <a:t>			and @Setter on all non-final fields, and @</a:t>
            </a:r>
            <a:r>
              <a:rPr lang="en-US" b="1" dirty="0" err="1">
                <a:solidFill>
                  <a:schemeClr val="bg1"/>
                </a:solidFill>
              </a:rPr>
              <a:t>RequiredArgsConstructor</a:t>
            </a:r>
            <a:r>
              <a:rPr lang="en-US" b="1" dirty="0">
                <a:solidFill>
                  <a:schemeClr val="bg1"/>
                </a:solidFill>
              </a:rPr>
              <a:t>!</a:t>
            </a:r>
          </a:p>
          <a:p>
            <a:r>
              <a:rPr lang="en-US" b="1" dirty="0">
                <a:solidFill>
                  <a:schemeClr val="bg1"/>
                </a:solidFill>
              </a:rPr>
              <a:t>	@Value</a:t>
            </a:r>
          </a:p>
          <a:p>
            <a:r>
              <a:rPr lang="en-US" b="1" dirty="0">
                <a:solidFill>
                  <a:schemeClr val="bg1"/>
                </a:solidFill>
              </a:rPr>
              <a:t>		Immutable classes </a:t>
            </a:r>
          </a:p>
          <a:p>
            <a:r>
              <a:rPr lang="en-US" b="1" dirty="0">
                <a:solidFill>
                  <a:schemeClr val="bg1"/>
                </a:solidFill>
              </a:rPr>
              <a:t>	@Synchronized</a:t>
            </a:r>
          </a:p>
          <a:p>
            <a:r>
              <a:rPr lang="en-US" b="1" dirty="0">
                <a:solidFill>
                  <a:schemeClr val="bg1"/>
                </a:solidFill>
              </a:rPr>
              <a:t>		synchronized done right: Don't expose your locks.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Refer day4\</a:t>
            </a:r>
            <a:r>
              <a:rPr lang="en-US" b="1" dirty="0" err="1">
                <a:solidFill>
                  <a:schemeClr val="bg1"/>
                </a:solidFill>
              </a:rPr>
              <a:t>ProjectLombok</a:t>
            </a:r>
            <a:r>
              <a:rPr lang="en-US" b="1" dirty="0">
                <a:solidFill>
                  <a:schemeClr val="bg1"/>
                </a:solidFill>
              </a:rPr>
              <a:t>\InstructionsForLombok.txt</a:t>
            </a:r>
          </a:p>
        </p:txBody>
      </p:sp>
    </p:spTree>
    <p:extLst>
      <p:ext uri="{BB962C8B-B14F-4D97-AF65-F5344CB8AC3E}">
        <p14:creationId xmlns:p14="http://schemas.microsoft.com/office/powerpoint/2010/main" val="2729303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Fault Tolerance and Resilience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Fault tolerance</a:t>
            </a:r>
          </a:p>
          <a:p>
            <a:r>
              <a:rPr lang="en-US" b="1" dirty="0">
                <a:solidFill>
                  <a:schemeClr val="bg1"/>
                </a:solidFill>
              </a:rPr>
              <a:t>	How much the system can tolerate the failure of a single service.</a:t>
            </a:r>
          </a:p>
          <a:p>
            <a:r>
              <a:rPr lang="en-US" b="1" dirty="0">
                <a:solidFill>
                  <a:schemeClr val="bg1"/>
                </a:solidFill>
              </a:rPr>
              <a:t>Resilience</a:t>
            </a:r>
          </a:p>
          <a:p>
            <a:r>
              <a:rPr lang="en-US" b="1" dirty="0">
                <a:solidFill>
                  <a:schemeClr val="bg1"/>
                </a:solidFill>
              </a:rPr>
              <a:t>	How much the system can resist the failure of various systems.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7857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MVC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91031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Model View Controller">
            <a:extLst>
              <a:ext uri="{FF2B5EF4-FFF2-40B4-BE49-F238E27FC236}">
                <a16:creationId xmlns:a16="http://schemas.microsoft.com/office/drawing/2014/main" id="{135C88FA-EA89-442A-8B97-B27E6BD5B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85" y="1690688"/>
            <a:ext cx="9851571" cy="462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563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MVC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729343" y="1779687"/>
            <a:ext cx="10515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Model:</a:t>
            </a:r>
          </a:p>
          <a:p>
            <a:r>
              <a:rPr lang="en-US" b="1" dirty="0">
                <a:solidFill>
                  <a:schemeClr val="bg1"/>
                </a:solidFill>
              </a:rPr>
              <a:t>	Corresponds to all the data-related logic that the user works with. </a:t>
            </a:r>
          </a:p>
          <a:p>
            <a:r>
              <a:rPr lang="en-US" b="1" dirty="0">
                <a:solidFill>
                  <a:schemeClr val="bg1"/>
                </a:solidFill>
              </a:rPr>
              <a:t>		Can represent either the data that is being transferred </a:t>
            </a:r>
          </a:p>
          <a:p>
            <a:r>
              <a:rPr lang="en-US" b="1" dirty="0">
                <a:solidFill>
                  <a:schemeClr val="bg1"/>
                </a:solidFill>
              </a:rPr>
              <a:t>		between the View and Controller components </a:t>
            </a:r>
          </a:p>
          <a:p>
            <a:r>
              <a:rPr lang="en-US" b="1" dirty="0">
                <a:solidFill>
                  <a:schemeClr val="bg1"/>
                </a:solidFill>
              </a:rPr>
              <a:t>	or </a:t>
            </a:r>
          </a:p>
          <a:p>
            <a:r>
              <a:rPr lang="en-US" b="1" dirty="0">
                <a:solidFill>
                  <a:schemeClr val="bg1"/>
                </a:solidFill>
              </a:rPr>
              <a:t>		other business logic-related data.</a:t>
            </a:r>
          </a:p>
          <a:p>
            <a:r>
              <a:rPr lang="en-US" b="1" dirty="0">
                <a:solidFill>
                  <a:schemeClr val="bg1"/>
                </a:solidFill>
              </a:rPr>
              <a:t>View</a:t>
            </a:r>
          </a:p>
          <a:p>
            <a:r>
              <a:rPr lang="en-US" b="1" dirty="0">
                <a:solidFill>
                  <a:schemeClr val="bg1"/>
                </a:solidFill>
              </a:rPr>
              <a:t>	Used for all the UI logic of the application. </a:t>
            </a:r>
          </a:p>
          <a:p>
            <a:r>
              <a:rPr lang="en-US" b="1" dirty="0">
                <a:solidFill>
                  <a:schemeClr val="bg1"/>
                </a:solidFill>
              </a:rPr>
              <a:t>Controller</a:t>
            </a:r>
          </a:p>
          <a:p>
            <a:r>
              <a:rPr lang="en-US" b="1" dirty="0">
                <a:solidFill>
                  <a:schemeClr val="bg1"/>
                </a:solidFill>
              </a:rPr>
              <a:t>	Acts as an interface between Model and View components </a:t>
            </a:r>
          </a:p>
          <a:p>
            <a:r>
              <a:rPr lang="en-US" b="1" dirty="0">
                <a:solidFill>
                  <a:schemeClr val="bg1"/>
                </a:solidFill>
              </a:rPr>
              <a:t>	to process all the business logic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incoming requests, manipulate data using the Model component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interact with the Views to render the final output.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Refer training\day4\</a:t>
            </a:r>
            <a:r>
              <a:rPr lang="en-US" b="1" dirty="0" err="1">
                <a:solidFill>
                  <a:schemeClr val="bg1"/>
                </a:solidFill>
              </a:rPr>
              <a:t>mvc</a:t>
            </a:r>
            <a:r>
              <a:rPr lang="en-US" b="1" dirty="0">
                <a:solidFill>
                  <a:schemeClr val="bg1"/>
                </a:solidFill>
              </a:rPr>
              <a:t>\InstructionsMVC.txt</a:t>
            </a:r>
          </a:p>
        </p:txBody>
      </p:sp>
    </p:spTree>
    <p:extLst>
      <p:ext uri="{BB962C8B-B14F-4D97-AF65-F5344CB8AC3E}">
        <p14:creationId xmlns:p14="http://schemas.microsoft.com/office/powerpoint/2010/main" val="108944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Fault Tolerance and Resilience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482735" y="1779687"/>
            <a:ext cx="10871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	How much the system can resist the failure of various systems.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60629C-FD16-4D2A-9E3A-70C3CDE8F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86" y="1357313"/>
            <a:ext cx="10363200" cy="480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85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Fault Tolerance and Resilience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Fault tolerance</a:t>
            </a:r>
          </a:p>
          <a:p>
            <a:r>
              <a:rPr lang="en-US" b="1" dirty="0">
                <a:solidFill>
                  <a:schemeClr val="bg1"/>
                </a:solidFill>
              </a:rPr>
              <a:t>	How much the system can tolerate the failure of a single service.</a:t>
            </a:r>
          </a:p>
          <a:p>
            <a:r>
              <a:rPr lang="en-US" b="1" dirty="0">
                <a:solidFill>
                  <a:schemeClr val="bg1"/>
                </a:solidFill>
              </a:rPr>
              <a:t>Resilience</a:t>
            </a:r>
          </a:p>
          <a:p>
            <a:r>
              <a:rPr lang="en-US" b="1" dirty="0">
                <a:solidFill>
                  <a:schemeClr val="bg1"/>
                </a:solidFill>
              </a:rPr>
              <a:t>	How much the system can resist the failure of various systems.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98940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Fault Tolerance and Resilience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Fault tolerance</a:t>
            </a:r>
          </a:p>
          <a:p>
            <a:r>
              <a:rPr lang="en-US" b="1" dirty="0">
                <a:solidFill>
                  <a:schemeClr val="bg1"/>
                </a:solidFill>
              </a:rPr>
              <a:t>	How much the system can tolerate the failure of a single service.</a:t>
            </a:r>
          </a:p>
          <a:p>
            <a:r>
              <a:rPr lang="en-US" b="1" dirty="0">
                <a:solidFill>
                  <a:schemeClr val="bg1"/>
                </a:solidFill>
              </a:rPr>
              <a:t>Resilience</a:t>
            </a:r>
          </a:p>
          <a:p>
            <a:r>
              <a:rPr lang="en-US" b="1" dirty="0">
                <a:solidFill>
                  <a:schemeClr val="bg1"/>
                </a:solidFill>
              </a:rPr>
              <a:t>	How much the system can resist the failure of various systems.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9159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Fault Tolerance and Resilience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Fault tolerance</a:t>
            </a:r>
          </a:p>
          <a:p>
            <a:r>
              <a:rPr lang="en-US" b="1" dirty="0">
                <a:solidFill>
                  <a:schemeClr val="bg1"/>
                </a:solidFill>
              </a:rPr>
              <a:t>	Property that enables a system to </a:t>
            </a:r>
          </a:p>
          <a:p>
            <a:r>
              <a:rPr lang="en-US" b="1" dirty="0">
                <a:solidFill>
                  <a:schemeClr val="bg1"/>
                </a:solidFill>
              </a:rPr>
              <a:t>	continue operating properly in the </a:t>
            </a:r>
          </a:p>
          <a:p>
            <a:r>
              <a:rPr lang="en-US" b="1" dirty="0">
                <a:solidFill>
                  <a:schemeClr val="bg1"/>
                </a:solidFill>
              </a:rPr>
              <a:t>	event of the failure of some of its components.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Resilience</a:t>
            </a:r>
          </a:p>
          <a:p>
            <a:r>
              <a:rPr lang="en-US" b="1" dirty="0">
                <a:solidFill>
                  <a:schemeClr val="bg1"/>
                </a:solidFill>
              </a:rPr>
              <a:t>	Ability of a system to rapidly recover and </a:t>
            </a:r>
          </a:p>
          <a:p>
            <a:r>
              <a:rPr lang="en-US" b="1" dirty="0">
                <a:solidFill>
                  <a:schemeClr val="bg1"/>
                </a:solidFill>
              </a:rPr>
              <a:t>	continue with operations even </a:t>
            </a:r>
          </a:p>
          <a:p>
            <a:r>
              <a:rPr lang="en-US" b="1" dirty="0">
                <a:solidFill>
                  <a:schemeClr val="bg1"/>
                </a:solidFill>
              </a:rPr>
              <a:t>	when certain failures or errors occur with </a:t>
            </a:r>
          </a:p>
          <a:p>
            <a:r>
              <a:rPr lang="en-US" b="1" dirty="0">
                <a:solidFill>
                  <a:schemeClr val="bg1"/>
                </a:solidFill>
              </a:rPr>
              <a:t>	limited disruption that </a:t>
            </a:r>
          </a:p>
          <a:p>
            <a:r>
              <a:rPr lang="en-US" b="1" dirty="0">
                <a:solidFill>
                  <a:schemeClr val="bg1"/>
                </a:solidFill>
              </a:rPr>
              <a:t>	could otherwise affect the progress	</a:t>
            </a:r>
          </a:p>
        </p:txBody>
      </p:sp>
    </p:spTree>
    <p:extLst>
      <p:ext uri="{BB962C8B-B14F-4D97-AF65-F5344CB8AC3E}">
        <p14:creationId xmlns:p14="http://schemas.microsoft.com/office/powerpoint/2010/main" val="32721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Fault Tolerance and Resilience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One or more service goes down.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One or more service becomes slow.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One service starts throwing specific error.</a:t>
            </a:r>
          </a:p>
        </p:txBody>
      </p:sp>
    </p:spTree>
    <p:extLst>
      <p:ext uri="{BB962C8B-B14F-4D97-AF65-F5344CB8AC3E}">
        <p14:creationId xmlns:p14="http://schemas.microsoft.com/office/powerpoint/2010/main" val="2855424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Fault Tolerance and Resilience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Timeouts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RestTemplate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Circuit Breaker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Hystrix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Rate limiters</a:t>
            </a:r>
          </a:p>
          <a:p>
            <a:r>
              <a:rPr lang="en-US" b="1" dirty="0">
                <a:solidFill>
                  <a:schemeClr val="bg1"/>
                </a:solidFill>
              </a:rPr>
              <a:t>	</a:t>
            </a:r>
            <a:r>
              <a:rPr lang="en-US" b="1" dirty="0" err="1">
                <a:solidFill>
                  <a:schemeClr val="bg1"/>
                </a:solidFill>
              </a:rPr>
              <a:t>Zuul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Retries</a:t>
            </a:r>
          </a:p>
          <a:p>
            <a:r>
              <a:rPr lang="en-US" b="1" dirty="0">
                <a:solidFill>
                  <a:schemeClr val="bg1"/>
                </a:solidFill>
              </a:rPr>
              <a:t>	Spring Retry</a:t>
            </a:r>
          </a:p>
          <a:p>
            <a:r>
              <a:rPr lang="en-US" b="1" dirty="0">
                <a:solidFill>
                  <a:schemeClr val="bg1"/>
                </a:solidFill>
              </a:rPr>
              <a:t>Deadlines or Distributed timeout</a:t>
            </a:r>
          </a:p>
          <a:p>
            <a:r>
              <a:rPr lang="en-US" b="1" dirty="0">
                <a:solidFill>
                  <a:schemeClr val="bg1"/>
                </a:solidFill>
              </a:rPr>
              <a:t>	Waiting for an established solution	</a:t>
            </a:r>
          </a:p>
        </p:txBody>
      </p:sp>
    </p:spTree>
    <p:extLst>
      <p:ext uri="{BB962C8B-B14F-4D97-AF65-F5344CB8AC3E}">
        <p14:creationId xmlns:p14="http://schemas.microsoft.com/office/powerpoint/2010/main" val="230497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C05B-3556-493B-855C-1F19ADDBA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910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Timeout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609F5-383A-417E-B9B0-CE955463E2E4}"/>
              </a:ext>
            </a:extLst>
          </p:cNvPr>
          <p:cNvSpPr txBox="1"/>
          <p:nvPr/>
        </p:nvSpPr>
        <p:spPr>
          <a:xfrm>
            <a:off x="838200" y="1779687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Specified period of time which is allowed to wait for some event to occur. 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Buses/Train waiting.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RestTemplate</a:t>
            </a:r>
            <a:r>
              <a:rPr lang="en-US" b="1" dirty="0">
                <a:solidFill>
                  <a:schemeClr val="bg1"/>
                </a:solidFill>
              </a:rPr>
              <a:t> timeout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Image result for circuit breaker image">
            <a:extLst>
              <a:ext uri="{FF2B5EF4-FFF2-40B4-BE49-F238E27FC236}">
                <a16:creationId xmlns:a16="http://schemas.microsoft.com/office/drawing/2014/main" id="{969BD188-47E2-44CD-8595-C8FF97325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115" y="2398259"/>
            <a:ext cx="3027589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371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26890</TotalTime>
  <Words>1233</Words>
  <Application>Microsoft Office PowerPoint</Application>
  <PresentationFormat>Widescreen</PresentationFormat>
  <Paragraphs>216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 Day 4 - Agenda</vt:lpstr>
      <vt:lpstr> Fault Tolerance and Resilience</vt:lpstr>
      <vt:lpstr> Fault Tolerance and Resilience</vt:lpstr>
      <vt:lpstr> Fault Tolerance and Resilience</vt:lpstr>
      <vt:lpstr> Fault Tolerance and Resilience</vt:lpstr>
      <vt:lpstr> Fault Tolerance and Resilience</vt:lpstr>
      <vt:lpstr> Fault Tolerance and Resilience</vt:lpstr>
      <vt:lpstr> Fault Tolerance and Resilience</vt:lpstr>
      <vt:lpstr>Timeout</vt:lpstr>
      <vt:lpstr>Circuit Breaker</vt:lpstr>
      <vt:lpstr>Retry</vt:lpstr>
      <vt:lpstr>Retry</vt:lpstr>
      <vt:lpstr>Retry – Not a great idea always</vt:lpstr>
      <vt:lpstr>Deadlines/distributed timeouts</vt:lpstr>
      <vt:lpstr>Externalize Configurations</vt:lpstr>
      <vt:lpstr>Externalize Configurations</vt:lpstr>
      <vt:lpstr>Externalize Configurations</vt:lpstr>
      <vt:lpstr>Project Lombok</vt:lpstr>
      <vt:lpstr>Project Lombok</vt:lpstr>
      <vt:lpstr>MVC</vt:lpstr>
      <vt:lpstr>MVC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bring your attention</dc:title>
  <dc:creator>nevin</dc:creator>
  <cp:lastModifiedBy>Vilas Varghese</cp:lastModifiedBy>
  <cp:revision>1063</cp:revision>
  <dcterms:created xsi:type="dcterms:W3CDTF">2019-09-14T09:29:44Z</dcterms:created>
  <dcterms:modified xsi:type="dcterms:W3CDTF">2020-05-01T13:05:41Z</dcterms:modified>
</cp:coreProperties>
</file>