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3" r:id="rId2"/>
    <p:sldId id="416" r:id="rId3"/>
    <p:sldId id="462" r:id="rId4"/>
    <p:sldId id="463" r:id="rId5"/>
    <p:sldId id="464" r:id="rId6"/>
    <p:sldId id="414" r:id="rId7"/>
    <p:sldId id="461" r:id="rId8"/>
    <p:sldId id="415" r:id="rId9"/>
    <p:sldId id="417" r:id="rId10"/>
    <p:sldId id="418" r:id="rId11"/>
    <p:sldId id="419" r:id="rId12"/>
    <p:sldId id="420" r:id="rId13"/>
    <p:sldId id="465" r:id="rId14"/>
    <p:sldId id="466" r:id="rId15"/>
    <p:sldId id="423" r:id="rId16"/>
    <p:sldId id="424" r:id="rId17"/>
    <p:sldId id="421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https://docs.spring.io/spring-framework/docs/3.0.0.M4/reference/html/ch01s02.html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Container and bean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does 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Bean life cycle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Post 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 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in JNDI like manner.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on top of Core and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Spring-context-support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integrate common third-party libraries into a Spring application context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Caching (</a:t>
            </a:r>
            <a:r>
              <a:rPr lang="en-US" b="1" dirty="0" err="1">
                <a:solidFill>
                  <a:schemeClr val="bg1"/>
                </a:solidFill>
              </a:rPr>
              <a:t>EhCache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JCache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(</a:t>
            </a:r>
            <a:r>
              <a:rPr lang="en-US" b="1" dirty="0" err="1">
                <a:solidFill>
                  <a:schemeClr val="bg1"/>
                </a:solidFill>
              </a:rPr>
              <a:t>CommonJ</a:t>
            </a:r>
            <a:r>
              <a:rPr lang="en-US" b="1" dirty="0">
                <a:solidFill>
                  <a:schemeClr val="bg1"/>
                </a:solidFill>
              </a:rPr>
              <a:t>, Quartz).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Spring-expression (Spring Expression Language) modules.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Querying and manipulating objects during execution.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Induce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AOP: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Separates business logic from system services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Logging, Transaction management, Persistence, Application resources(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: connection pooling).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integration with AspectJ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Web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web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spring-web, 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spring-web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Basic web-oriented integration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multipart file upload functionality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Initialization of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using Servlet listeners 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web-oriented application context.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Contains an HTTP client and web-related parts of Spring’s remoting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 Web Services implementation for web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 separation between domain model code and web forms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Integrates with all of the other features of the Spring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socket abstraction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client-server comm.</a:t>
            </a:r>
          </a:p>
        </p:txBody>
      </p:sp>
    </p:spTree>
    <p:extLst>
      <p:ext uri="{BB962C8B-B14F-4D97-AF65-F5344CB8AC3E}">
        <p14:creationId xmlns:p14="http://schemas.microsoft.com/office/powerpoint/2010/main" val="4310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 layer 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 (spring-</a:t>
            </a:r>
            <a:r>
              <a:rPr lang="en-US" b="1" dirty="0" err="1">
                <a:solidFill>
                  <a:schemeClr val="bg1"/>
                </a:solidFill>
              </a:rPr>
              <a:t>jdbc</a:t>
            </a:r>
            <a:r>
              <a:rPr lang="en-US" b="1" dirty="0">
                <a:solidFill>
                  <a:schemeClr val="bg1"/>
                </a:solidFill>
              </a:rPr>
              <a:t>) modules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JDBC-abstraction layer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Ease JDBC coding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Parsing of database-vendor specific error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ORM (spring-</a:t>
            </a:r>
            <a:r>
              <a:rPr lang="en-US" b="1" dirty="0" err="1">
                <a:solidFill>
                  <a:schemeClr val="bg1"/>
                </a:solidFill>
              </a:rPr>
              <a:t>orm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layers for popular object-relational mapping APIs,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including JPA and Hibernate.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like O/R-mapping frameworks in combination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Simple declarative transaction management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OXM (spring-</a:t>
            </a:r>
            <a:r>
              <a:rPr lang="en-US" b="1" dirty="0" err="1">
                <a:solidFill>
                  <a:schemeClr val="bg1"/>
                </a:solidFill>
              </a:rPr>
              <a:t>oxm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Object/XML mapping implementations like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JAXB, Castor, </a:t>
            </a:r>
            <a:r>
              <a:rPr lang="en-US" b="1" dirty="0" err="1">
                <a:solidFill>
                  <a:schemeClr val="bg1"/>
                </a:solidFill>
              </a:rPr>
              <a:t>JiBX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XStream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JMS (spring-</a:t>
            </a:r>
            <a:r>
              <a:rPr lang="en-US" b="1" dirty="0" err="1">
                <a:solidFill>
                  <a:schemeClr val="bg1"/>
                </a:solidFill>
              </a:rPr>
              <a:t>jms</a:t>
            </a:r>
            <a:r>
              <a:rPr lang="en-US" b="1" dirty="0">
                <a:solidFill>
                  <a:schemeClr val="bg1"/>
                </a:solidFill>
              </a:rPr>
              <a:t>) module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(Java Messaging Service) contains features for producing and consuming messages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Transaction (spring-</a:t>
            </a:r>
            <a:r>
              <a:rPr lang="en-US" b="1" dirty="0" err="1">
                <a:solidFill>
                  <a:schemeClr val="bg1"/>
                </a:solidFill>
              </a:rPr>
              <a:t>tx</a:t>
            </a:r>
            <a:r>
              <a:rPr lang="en-US" b="1" dirty="0">
                <a:solidFill>
                  <a:schemeClr val="bg1"/>
                </a:solidFill>
              </a:rPr>
              <a:t>) modules.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Programmatic and declarative transaction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4.1 support integration with spring-messaging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096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 (spring-messaging)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STOMP: Simple Text Oriented Message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abstractions from the Spring Integration project like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MessageChannel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MessageHandler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others to serve as a foundation for messaging-based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of annotations for mapping messages to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loader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in server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TestNG or Junit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testing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of Spring components with JUnit or TestNG.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consistent loading of Spring </a:t>
            </a:r>
            <a:r>
              <a:rPr lang="en-US" b="1" dirty="0" err="1">
                <a:solidFill>
                  <a:schemeClr val="bg1"/>
                </a:solidFill>
              </a:rPr>
              <a:t>ApplicationContexts</a:t>
            </a:r>
            <a:r>
              <a:rPr lang="en-US" b="1" dirty="0">
                <a:solidFill>
                  <a:schemeClr val="bg1"/>
                </a:solidFill>
              </a:rPr>
              <a:t> and caching of those contexts.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Provides </a:t>
            </a:r>
            <a:r>
              <a:rPr lang="en-US" b="1" dirty="0">
                <a:solidFill>
                  <a:schemeClr val="bg1"/>
                </a:solidFill>
              </a:rPr>
              <a:t>mock objects that you can use to test your code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and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</a:t>
            </a:r>
            <a:r>
              <a:rPr lang="en-US" b="1">
                <a:solidFill>
                  <a:schemeClr val="bg1"/>
                </a:solidFill>
              </a:rPr>
              <a:t>@RequestMapping </a:t>
            </a:r>
            <a:r>
              <a:rPr lang="en-US" b="1" dirty="0">
                <a:solidFill>
                  <a:schemeClr val="bg1"/>
                </a:solidFill>
              </a:rPr>
              <a:t>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</a:t>
            </a:r>
          </a:p>
          <a:p>
            <a:r>
              <a:rPr lang="en-US" b="1" dirty="0">
                <a:solidFill>
                  <a:schemeClr val="bg1"/>
                </a:solidFill>
              </a:rPr>
              <a:t>		i.e. 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Simplifies the complexity of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Uses Java beans to implement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previously possible only with enterprise beans.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Spring Framework is a 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comprehensive infrastructure support 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handles the infrastructure so application developer can focus on your application.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As an application developer how can I benefit from the Spring platform: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method execute in a database transaction without dealing with transaction APIs.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an HTTP endpoint without dealing with Servlet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 message handler without dealing with JMS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 Convert Java method to a management operation without dealing with JMX API.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6725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Goals of Spring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Lightweight development with POJO's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Dependency injection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promote loose coupling</a:t>
            </a:r>
          </a:p>
          <a:p>
            <a:r>
              <a:rPr lang="en-US" b="1" dirty="0">
                <a:solidFill>
                  <a:schemeClr val="bg1"/>
                </a:solidFill>
              </a:rPr>
              <a:t>Declarative programming with AOP (Aspect oriented programming)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Miniminze</a:t>
            </a:r>
            <a:r>
              <a:rPr lang="en-US" b="1" dirty="0">
                <a:solidFill>
                  <a:schemeClr val="bg1"/>
                </a:solidFill>
              </a:rPr>
              <a:t> boilerplate Java code.</a:t>
            </a:r>
          </a:p>
        </p:txBody>
      </p:sp>
    </p:spTree>
    <p:extLst>
      <p:ext uri="{BB962C8B-B14F-4D97-AF65-F5344CB8AC3E}">
        <p14:creationId xmlns:p14="http://schemas.microsoft.com/office/powerpoint/2010/main" val="97875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class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for accessing a third-party REST service inside a Spring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All such templates provides a simplified approach with default behaviors for performing complex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Few Similar templates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JdbcTemplate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JmsTemplate</a:t>
            </a:r>
            <a:r>
              <a:rPr lang="en-US" b="1" dirty="0">
                <a:solidFill>
                  <a:schemeClr val="bg1"/>
                </a:solidFill>
              </a:rPr>
              <a:t>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methods are closely tied to REST’s methods, 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GET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methods are: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by doing a GET on the URL.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response (if any) is unmarshalled to given class type and returned.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 by doing a GET on the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exchange(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specified request and return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 to the given URI template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preparing the request with the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Reading the response with a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- Get with XML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MediaType.APPLICATION_XML_VALUE</a:t>
            </a:r>
            <a:r>
              <a:rPr lang="en-US" b="1" dirty="0">
                <a:solidFill>
                  <a:schemeClr val="bg1"/>
                </a:solidFill>
              </a:rPr>
              <a:t>, 	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getAllEmployeesXML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xmlTemplate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Spring REST client using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to access HTTP GET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 requests.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/employees.xml";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</a:t>
            </a:r>
            <a:r>
              <a:rPr lang="en-US" b="1" dirty="0" err="1">
                <a:solidFill>
                  <a:srgbClr val="FF0000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- JSON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4350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employees.json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Http Headers with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RestTmplate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 headers = new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headers.setAccept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Arrays.asList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MediaType.APPLICATION_JSON</a:t>
            </a:r>
            <a:r>
              <a:rPr lang="en-US" b="1" dirty="0">
                <a:solidFill>
                  <a:schemeClr val="bg1"/>
                </a:solidFill>
              </a:rPr>
              <a:t>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 entity = new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&lt;String&gt;("parameters", headers);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&lt;String&gt; result = </a:t>
            </a:r>
            <a:r>
              <a:rPr lang="en-US" b="1" dirty="0" err="1">
                <a:solidFill>
                  <a:schemeClr val="bg1"/>
                </a:solidFill>
              </a:rPr>
              <a:t>restTemplate.exchange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HttpMethod.GET</a:t>
            </a:r>
            <a:r>
              <a:rPr lang="en-US" b="1" dirty="0">
                <a:solidFill>
                  <a:schemeClr val="bg1"/>
                </a:solidFill>
              </a:rPr>
              <a:t>, entity,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Get response as 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produces = </a:t>
            </a:r>
            <a:r>
              <a:rPr lang="en-US" dirty="0" err="1">
                <a:solidFill>
                  <a:schemeClr val="bg1"/>
                </a:solidFill>
              </a:rPr>
              <a:t>MediaType.APPLICATION_XML_VALUE</a:t>
            </a:r>
            <a:r>
              <a:rPr lang="en-US" dirty="0">
                <a:solidFill>
                  <a:schemeClr val="bg1"/>
                </a:solidFill>
              </a:rPr>
              <a:t>, method = </a:t>
            </a:r>
            <a:r>
              <a:rPr lang="en-US" dirty="0" err="1">
                <a:solidFill>
                  <a:schemeClr val="bg1"/>
                </a:solidFill>
              </a:rPr>
              <a:t>RequestMethod.GET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String </a:t>
            </a:r>
            <a:r>
              <a:rPr lang="en-US" dirty="0" err="1">
                <a:solidFill>
                  <a:schemeClr val="bg1"/>
                </a:solidFill>
              </a:rPr>
              <a:t>getAllEmployeesXML</a:t>
            </a:r>
            <a:r>
              <a:rPr lang="en-US" dirty="0">
                <a:solidFill>
                  <a:schemeClr val="bg1"/>
                </a:solidFill>
              </a:rPr>
              <a:t>(Model model)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model.addAttribute</a:t>
            </a:r>
            <a:r>
              <a:rPr lang="en-US" dirty="0">
                <a:solidFill>
                  <a:schemeClr val="bg1"/>
                </a:solidFill>
              </a:rPr>
              <a:t>("employees", </a:t>
            </a:r>
            <a:r>
              <a:rPr lang="en-US" dirty="0" err="1">
                <a:solidFill>
                  <a:schemeClr val="bg1"/>
                </a:solidFill>
              </a:rPr>
              <a:t>getEmployeesCollection</a:t>
            </a:r>
            <a:r>
              <a:rPr lang="en-US" dirty="0">
                <a:solidFill>
                  <a:schemeClr val="bg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"</a:t>
            </a:r>
            <a:r>
              <a:rPr lang="en-US" dirty="0" err="1">
                <a:solidFill>
                  <a:schemeClr val="bg1"/>
                </a:solidFill>
              </a:rPr>
              <a:t>xmlTemplate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EmployeeListVO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EmployeeListVO.class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URL Parameter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 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if (id &lt;= 3)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(1,"Lokesh","Gupta","howtodoinjava@gmail.com");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HttpStatus.NOT_FOUND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"1");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POST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postForObject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representation found in the response as given class type.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postForLocation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</a:t>
            </a:r>
            <a:r>
              <a:rPr lang="en-US" b="1" dirty="0" err="1">
                <a:solidFill>
                  <a:schemeClr val="bg1"/>
                </a:solidFill>
              </a:rPr>
              <a:t>returns</a:t>
            </a:r>
            <a:r>
              <a:rPr lang="en-US" b="1" dirty="0">
                <a:solidFill>
                  <a:schemeClr val="bg1"/>
                </a:solidFill>
              </a:rPr>
              <a:t> the value of the Location header.</a:t>
            </a:r>
          </a:p>
          <a:p>
            <a:r>
              <a:rPr lang="en-US" b="1" dirty="0">
                <a:solidFill>
                  <a:schemeClr val="bg1"/>
                </a:solidFill>
              </a:rPr>
              <a:t>exchange(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Ease Enterprise application development: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 Enterprise application development through POJOs:  </a:t>
            </a:r>
          </a:p>
          <a:p>
            <a:r>
              <a:rPr lang="en-US" b="1" dirty="0">
                <a:solidFill>
                  <a:schemeClr val="bg1"/>
                </a:solidFill>
              </a:rPr>
              <a:t>2. Easily integrate with other frameworks:</a:t>
            </a:r>
          </a:p>
          <a:p>
            <a:r>
              <a:rPr lang="en-US" b="1" dirty="0">
                <a:solidFill>
                  <a:schemeClr val="bg1"/>
                </a:solidFill>
              </a:rPr>
              <a:t>3. Ease application Testing: 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services can be used to develop and run test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makes testing much easier.</a:t>
            </a:r>
          </a:p>
          <a:p>
            <a:r>
              <a:rPr lang="en-US" b="1" dirty="0">
                <a:solidFill>
                  <a:schemeClr val="bg1"/>
                </a:solidFill>
              </a:rPr>
              <a:t>4. Modularity: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in-built modules such as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MVC,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ORM,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JDBC,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Transactions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Spring Transaction Management: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Flexible Spring Transaction Management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scaled to JTA for global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559156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Post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method = </a:t>
            </a:r>
            <a:r>
              <a:rPr lang="en-US" dirty="0" err="1">
                <a:solidFill>
                  <a:schemeClr val="bg1"/>
                </a:solidFill>
              </a:rPr>
              <a:t>RequestMethod.POST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HttpStatus.CREATED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POST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(-1, "Adam",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restTemplate.postForObject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"employee":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"name": "Vilas",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"salary": "10000"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	"rating":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"rating": "4"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  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PUT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RequestMethod.PUT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id, 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PUT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(2, "New Name",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restTemplate.put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DELETE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RequestMethod.DELETE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DELETE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deleteEmployee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restTemplate.delete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 params 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a Relationship?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Container,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AOP (Aspect Oriented Programming),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Test.  Etc.. (Refer to the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29521</TotalTime>
  <Words>4257</Words>
  <Application>Microsoft Office PowerPoint</Application>
  <PresentationFormat>Widescreen</PresentationFormat>
  <Paragraphs>688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 </vt:lpstr>
      <vt:lpstr>Spring Boot</vt:lpstr>
      <vt:lpstr>Spring framework</vt:lpstr>
      <vt:lpstr>Goals of Spring</vt:lpstr>
      <vt:lpstr>Advantages of Spring Framework</vt:lpstr>
      <vt:lpstr>What is a Relationship?</vt:lpstr>
      <vt:lpstr> Dependency Injection and Inversion of Control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RestTemplate class</vt:lpstr>
      <vt:lpstr>RestTemplate – HTTP GET Method</vt:lpstr>
      <vt:lpstr>RestTemplate - Get with XML Response</vt:lpstr>
      <vt:lpstr>RestTemplate - JSON Response</vt:lpstr>
      <vt:lpstr>Http Headers with RestTmplate</vt:lpstr>
      <vt:lpstr>Get response as object</vt:lpstr>
      <vt:lpstr>URL Parameter</vt:lpstr>
      <vt:lpstr>RestTemplate – HTTP POST Method</vt:lpstr>
      <vt:lpstr>RestTemplate – HTTP Post method</vt:lpstr>
      <vt:lpstr>Sample RequestBody</vt:lpstr>
      <vt:lpstr>RestTemplate – HTTP PUT Method</vt:lpstr>
      <vt:lpstr>RestTemplate – HTTP DELETE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1135</cp:revision>
  <dcterms:created xsi:type="dcterms:W3CDTF">2019-09-14T09:29:44Z</dcterms:created>
  <dcterms:modified xsi:type="dcterms:W3CDTF">2021-12-10T05:12:26Z</dcterms:modified>
</cp:coreProperties>
</file>