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14" r:id="rId2"/>
    <p:sldId id="416" r:id="rId3"/>
    <p:sldId id="417" r:id="rId4"/>
    <p:sldId id="418" r:id="rId5"/>
    <p:sldId id="429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38" r:id="rId25"/>
    <p:sldId id="439" r:id="rId26"/>
    <p:sldId id="440" r:id="rId27"/>
    <p:sldId id="441" r:id="rId28"/>
    <p:sldId id="442" r:id="rId29"/>
    <p:sldId id="44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Day 2 – Agenda – follows from Spring Boot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Implement the Customer-Employee-Rating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Decomposition patterns</a:t>
            </a:r>
          </a:p>
          <a:p>
            <a:r>
              <a:rPr lang="en-US" b="1" dirty="0">
                <a:solidFill>
                  <a:schemeClr val="bg1"/>
                </a:solidFill>
              </a:rPr>
              <a:t>	Decompose by business capability</a:t>
            </a:r>
          </a:p>
          <a:p>
            <a:r>
              <a:rPr lang="en-US" b="1" dirty="0">
                <a:solidFill>
                  <a:schemeClr val="bg1"/>
                </a:solidFill>
              </a:rPr>
              <a:t>	Decompose by subdomain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Implementation of seed data.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Implementing customized function in DAO.	</a:t>
            </a:r>
          </a:p>
          <a:p>
            <a:r>
              <a:rPr lang="en-US" b="1" dirty="0">
                <a:solidFill>
                  <a:schemeClr val="bg1"/>
                </a:solidFill>
              </a:rPr>
              <a:t>Introduction to JPA</a:t>
            </a:r>
          </a:p>
          <a:p>
            <a:r>
              <a:rPr lang="en-US" b="1" dirty="0">
                <a:solidFill>
                  <a:schemeClr val="bg1"/>
                </a:solidFill>
              </a:rPr>
              <a:t>How DI makes the process very simple.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 Actuator</a:t>
            </a:r>
          </a:p>
          <a:p>
            <a:r>
              <a:rPr lang="en-US" b="1" dirty="0">
                <a:solidFill>
                  <a:schemeClr val="bg1"/>
                </a:solidFill>
              </a:rPr>
              <a:t>Database per service pattern</a:t>
            </a:r>
          </a:p>
          <a:p>
            <a:r>
              <a:rPr lang="en-US" b="1" dirty="0">
                <a:solidFill>
                  <a:schemeClr val="bg1"/>
                </a:solidFill>
              </a:rPr>
              <a:t>Returning a custom object instead of List from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Why?</a:t>
            </a:r>
          </a:p>
          <a:p>
            <a:r>
              <a:rPr lang="en-US" b="1" dirty="0">
                <a:solidFill>
                  <a:schemeClr val="bg1"/>
                </a:solidFill>
              </a:rPr>
              <a:t>Richardson Maturity Model</a:t>
            </a:r>
          </a:p>
          <a:p>
            <a:r>
              <a:rPr lang="en-US" b="1" dirty="0">
                <a:solidFill>
                  <a:schemeClr val="bg1"/>
                </a:solidFill>
              </a:rPr>
              <a:t>12 Factor applications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How Docker can participate</a:t>
            </a:r>
          </a:p>
        </p:txBody>
      </p:sp>
    </p:spTree>
    <p:extLst>
      <p:ext uri="{BB962C8B-B14F-4D97-AF65-F5344CB8AC3E}">
        <p14:creationId xmlns:p14="http://schemas.microsoft.com/office/powerpoint/2010/main" val="3416074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VI. Processes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Execute the app as one or more stateless processes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Your application needs to be stateless. </a:t>
            </a:r>
          </a:p>
          <a:p>
            <a:r>
              <a:rPr lang="en-US" b="1" dirty="0">
                <a:solidFill>
                  <a:schemeClr val="bg1"/>
                </a:solidFill>
              </a:rPr>
              <a:t>	Adv. </a:t>
            </a:r>
          </a:p>
          <a:p>
            <a:r>
              <a:rPr lang="en-US" b="1" dirty="0">
                <a:solidFill>
                  <a:schemeClr val="bg1"/>
                </a:solidFill>
              </a:rPr>
              <a:t>		Scale out. </a:t>
            </a:r>
          </a:p>
          <a:p>
            <a:r>
              <a:rPr lang="en-US" b="1" dirty="0">
                <a:solidFill>
                  <a:schemeClr val="bg1"/>
                </a:solidFill>
              </a:rPr>
              <a:t>	Store sharable data in a backing service.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286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VII. Port binding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Export services via port binding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allow access to the persistent data owned by a service only via the service’s API. </a:t>
            </a:r>
          </a:p>
          <a:p>
            <a:r>
              <a:rPr lang="en-US" b="1" dirty="0">
                <a:solidFill>
                  <a:schemeClr val="bg1"/>
                </a:solidFill>
              </a:rPr>
              <a:t>	Prevents implicit service contracts between microservices and ensures that microservices can’t become tightly coupled. </a:t>
            </a:r>
          </a:p>
          <a:p>
            <a:r>
              <a:rPr lang="en-US" b="1" dirty="0">
                <a:solidFill>
                  <a:schemeClr val="bg1"/>
                </a:solidFill>
              </a:rPr>
              <a:t>	Data isolation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	allows developer to choose right data store for each service.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333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VIII. Concurrency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Scale out via the process model</a:t>
            </a:r>
          </a:p>
          <a:p>
            <a:r>
              <a:rPr lang="en-US" b="1" dirty="0">
                <a:solidFill>
                  <a:schemeClr val="bg1"/>
                </a:solidFill>
              </a:rPr>
              <a:t>	The Unix process model: almost predecessor to true microservices architecture, </a:t>
            </a:r>
          </a:p>
          <a:p>
            <a:r>
              <a:rPr lang="en-US" b="1" dirty="0">
                <a:solidFill>
                  <a:schemeClr val="bg1"/>
                </a:solidFill>
              </a:rPr>
              <a:t>	Scale out each service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246541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IX. Disposability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Maximize robustness with fast startup and graceful shutdown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instances need to be disposable </a:t>
            </a:r>
          </a:p>
          <a:p>
            <a:r>
              <a:rPr lang="en-US" b="1" dirty="0">
                <a:solidFill>
                  <a:schemeClr val="bg1"/>
                </a:solidFill>
              </a:rPr>
              <a:t>		For this:</a:t>
            </a:r>
          </a:p>
          <a:p>
            <a:r>
              <a:rPr lang="en-US" b="1" dirty="0">
                <a:solidFill>
                  <a:schemeClr val="bg1"/>
                </a:solidFill>
              </a:rPr>
              <a:t>			They can be </a:t>
            </a:r>
          </a:p>
          <a:p>
            <a:r>
              <a:rPr lang="en-US" b="1" dirty="0">
                <a:solidFill>
                  <a:schemeClr val="bg1"/>
                </a:solidFill>
              </a:rPr>
              <a:t>				started, stopped, and redeployed quickly, </a:t>
            </a:r>
          </a:p>
          <a:p>
            <a:r>
              <a:rPr lang="en-US" b="1" dirty="0">
                <a:solidFill>
                  <a:schemeClr val="bg1"/>
                </a:solidFill>
              </a:rPr>
              <a:t>				with no loss of data. </a:t>
            </a:r>
          </a:p>
          <a:p>
            <a:r>
              <a:rPr lang="en-US" b="1" dirty="0">
                <a:solidFill>
                  <a:schemeClr val="bg1"/>
                </a:solidFill>
              </a:rPr>
              <a:t>	Docker by default satisfies this</a:t>
            </a:r>
          </a:p>
          <a:p>
            <a:r>
              <a:rPr lang="en-US" b="1" dirty="0">
                <a:solidFill>
                  <a:schemeClr val="bg1"/>
                </a:solidFill>
              </a:rPr>
              <a:t>	Store state or session data in other backing services </a:t>
            </a:r>
          </a:p>
          <a:p>
            <a:r>
              <a:rPr lang="en-US" b="1" dirty="0">
                <a:solidFill>
                  <a:schemeClr val="bg1"/>
                </a:solidFill>
              </a:rPr>
              <a:t>		So request are handled seamlessly. </a:t>
            </a:r>
          </a:p>
          <a:p>
            <a:r>
              <a:rPr lang="en-US" b="1" dirty="0">
                <a:solidFill>
                  <a:schemeClr val="bg1"/>
                </a:solidFill>
              </a:rPr>
              <a:t>	Preferably use a backing store to support crash only design.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1586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X. Dev/prod parity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	Keep development, staging, and production as similar as possible</a:t>
            </a:r>
          </a:p>
          <a:p>
            <a:r>
              <a:rPr lang="en-US" b="1" dirty="0">
                <a:solidFill>
                  <a:schemeClr val="bg1"/>
                </a:solidFill>
              </a:rPr>
              <a:t>	Maintain diff. env. as identical as possible</a:t>
            </a:r>
          </a:p>
          <a:p>
            <a:r>
              <a:rPr lang="en-US" b="1" dirty="0">
                <a:solidFill>
                  <a:schemeClr val="bg1"/>
                </a:solidFill>
              </a:rPr>
              <a:t>		development, staging, production,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.. </a:t>
            </a:r>
          </a:p>
          <a:p>
            <a:r>
              <a:rPr lang="en-US" b="1" dirty="0">
                <a:solidFill>
                  <a:schemeClr val="bg1"/>
                </a:solidFill>
              </a:rPr>
              <a:t>Adv.</a:t>
            </a:r>
          </a:p>
          <a:p>
            <a:r>
              <a:rPr lang="en-US" b="1" dirty="0">
                <a:solidFill>
                  <a:schemeClr val="bg1"/>
                </a:solidFill>
              </a:rPr>
              <a:t>	Env. specific issues/bugs are mitigated</a:t>
            </a:r>
          </a:p>
          <a:p>
            <a:r>
              <a:rPr lang="en-US" b="1" dirty="0">
                <a:solidFill>
                  <a:schemeClr val="bg1"/>
                </a:solidFill>
              </a:rPr>
              <a:t>Preferably use Docker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76696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XI. Logs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Treat logs as event streams</a:t>
            </a:r>
          </a:p>
          <a:p>
            <a:r>
              <a:rPr lang="en-US" b="1" dirty="0">
                <a:solidFill>
                  <a:schemeClr val="bg1"/>
                </a:solidFill>
              </a:rPr>
              <a:t>	Microservices apps shouldn't include code for routing/storing logs</a:t>
            </a:r>
          </a:p>
          <a:p>
            <a:r>
              <a:rPr lang="en-US" b="1" dirty="0">
                <a:solidFill>
                  <a:schemeClr val="bg1"/>
                </a:solidFill>
              </a:rPr>
              <a:t>	Use good log management solutions from market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6979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XII. Admin processes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Run admin/management tasks as one-off processes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Run administrative and maintenance tasks separately from the app. </a:t>
            </a:r>
          </a:p>
          <a:p>
            <a:r>
              <a:rPr lang="en-US" b="1" dirty="0">
                <a:solidFill>
                  <a:schemeClr val="bg1"/>
                </a:solidFill>
              </a:rPr>
              <a:t>	Containers make this very easy, </a:t>
            </a:r>
          </a:p>
          <a:p>
            <a:r>
              <a:rPr lang="en-US" b="1" dirty="0">
                <a:solidFill>
                  <a:schemeClr val="bg1"/>
                </a:solidFill>
              </a:rPr>
              <a:t>		spin up a container just to run a task and then shut it down.</a:t>
            </a: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81215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68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020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9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Richardson Maturity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Need to measure the quality of Microservices implementation.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Richardson Maturity Model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One way to measure the quality of microservices implementation.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Level 0</a:t>
            </a:r>
          </a:p>
          <a:p>
            <a:r>
              <a:rPr lang="en-US" b="1" dirty="0">
                <a:solidFill>
                  <a:schemeClr val="bg1"/>
                </a:solidFill>
              </a:rPr>
              <a:t>	Not a restful API</a:t>
            </a:r>
          </a:p>
          <a:p>
            <a:r>
              <a:rPr lang="en-US" b="1" dirty="0">
                <a:solidFill>
                  <a:schemeClr val="bg1"/>
                </a:solidFill>
              </a:rPr>
              <a:t>	URL where the REST is exposed</a:t>
            </a:r>
          </a:p>
          <a:p>
            <a:r>
              <a:rPr lang="en-US" b="1" dirty="0">
                <a:solidFill>
                  <a:schemeClr val="bg1"/>
                </a:solidFill>
              </a:rPr>
              <a:t>	Request body contains all details about what should happen</a:t>
            </a:r>
          </a:p>
          <a:p>
            <a:r>
              <a:rPr lang="en-US" b="1" dirty="0">
                <a:solidFill>
                  <a:schemeClr val="bg1"/>
                </a:solidFill>
              </a:rPr>
              <a:t>	Get, Post, Put, Delete</a:t>
            </a:r>
          </a:p>
          <a:p>
            <a:r>
              <a:rPr lang="en-US" b="1" dirty="0">
                <a:solidFill>
                  <a:schemeClr val="bg1"/>
                </a:solidFill>
              </a:rPr>
              <a:t>	Called Swamp of POX (Plain old xml)</a:t>
            </a:r>
          </a:p>
          <a:p>
            <a:r>
              <a:rPr lang="en-US" b="1" dirty="0">
                <a:solidFill>
                  <a:schemeClr val="bg1"/>
                </a:solidFill>
              </a:rPr>
              <a:t>	Everything is mentioned in xml.</a:t>
            </a:r>
          </a:p>
          <a:p>
            <a:r>
              <a:rPr lang="en-US" b="1" dirty="0">
                <a:solidFill>
                  <a:schemeClr val="bg1"/>
                </a:solidFill>
              </a:rPr>
              <a:t>	No http concept is used in this.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6972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44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957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581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057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228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17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810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31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67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Richardson Maturity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Level 1</a:t>
            </a:r>
          </a:p>
          <a:p>
            <a:r>
              <a:rPr lang="en-US" b="1" dirty="0">
                <a:solidFill>
                  <a:schemeClr val="bg1"/>
                </a:solidFill>
              </a:rPr>
              <a:t>	Refine above with Resource URI's</a:t>
            </a:r>
          </a:p>
          <a:p>
            <a:r>
              <a:rPr lang="en-US" b="1" dirty="0">
                <a:solidFill>
                  <a:schemeClr val="bg1"/>
                </a:solidFill>
              </a:rPr>
              <a:t>	Message request to one URI</a:t>
            </a:r>
          </a:p>
          <a:p>
            <a:r>
              <a:rPr lang="en-US" b="1" dirty="0">
                <a:solidFill>
                  <a:schemeClr val="bg1"/>
                </a:solidFill>
              </a:rPr>
              <a:t>	Common to another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...</a:t>
            </a:r>
          </a:p>
          <a:p>
            <a:r>
              <a:rPr lang="en-US" b="1" dirty="0">
                <a:solidFill>
                  <a:schemeClr val="bg1"/>
                </a:solidFill>
              </a:rPr>
              <a:t>	All information about what should happen is a part of Request Body.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Level 2</a:t>
            </a:r>
          </a:p>
          <a:p>
            <a:r>
              <a:rPr lang="en-US" b="1" dirty="0">
                <a:solidFill>
                  <a:schemeClr val="bg1"/>
                </a:solidFill>
              </a:rPr>
              <a:t>	Different http methods for above requests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Level 3</a:t>
            </a:r>
          </a:p>
          <a:p>
            <a:r>
              <a:rPr lang="en-US" b="1" dirty="0">
                <a:solidFill>
                  <a:schemeClr val="bg1"/>
                </a:solidFill>
              </a:rPr>
              <a:t>	HATEOAS</a:t>
            </a:r>
          </a:p>
          <a:p>
            <a:r>
              <a:rPr lang="en-US" b="1" dirty="0">
                <a:solidFill>
                  <a:schemeClr val="bg1"/>
                </a:solidFill>
              </a:rPr>
              <a:t>		Response have links that the client can use.</a:t>
            </a:r>
          </a:p>
          <a:p>
            <a:r>
              <a:rPr lang="en-US" b="1" dirty="0">
                <a:solidFill>
                  <a:schemeClr val="bg1"/>
                </a:solidFill>
              </a:rPr>
              <a:t>		Similar to real websites. </a:t>
            </a:r>
          </a:p>
          <a:p>
            <a:r>
              <a:rPr lang="en-US" b="1" dirty="0">
                <a:solidFill>
                  <a:schemeClr val="bg1"/>
                </a:solidFill>
              </a:rPr>
              <a:t>		We just know the homepage everything else is followed through links/buttons.</a:t>
            </a:r>
          </a:p>
          <a:p>
            <a:r>
              <a:rPr lang="en-US" b="1" dirty="0">
                <a:solidFill>
                  <a:schemeClr val="bg1"/>
                </a:solidFill>
              </a:rPr>
              <a:t>		Client doesn't need to remember what the </a:t>
            </a:r>
            <a:r>
              <a:rPr lang="en-US" b="1" dirty="0" err="1">
                <a:solidFill>
                  <a:schemeClr val="bg1"/>
                </a:solidFill>
              </a:rPr>
              <a:t>url's</a:t>
            </a:r>
            <a:r>
              <a:rPr lang="en-US" b="1" dirty="0">
                <a:solidFill>
                  <a:schemeClr val="bg1"/>
                </a:solidFill>
              </a:rPr>
              <a:t> are.</a:t>
            </a:r>
          </a:p>
        </p:txBody>
      </p:sp>
    </p:spTree>
    <p:extLst>
      <p:ext uri="{BB962C8B-B14F-4D97-AF65-F5344CB8AC3E}">
        <p14:creationId xmlns:p14="http://schemas.microsoft.com/office/powerpoint/2010/main" val="105021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12 Factor 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 recommendations widely accepted and popular among microservices community</a:t>
            </a:r>
          </a:p>
        </p:txBody>
      </p:sp>
    </p:spTree>
    <p:extLst>
      <p:ext uri="{BB962C8B-B14F-4D97-AF65-F5344CB8AC3E}">
        <p14:creationId xmlns:p14="http://schemas.microsoft.com/office/powerpoint/2010/main" val="267420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I. Codebase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One codebase tracked in revision control, many deploys</a:t>
            </a:r>
          </a:p>
          <a:p>
            <a:r>
              <a:rPr lang="en-US" b="1" dirty="0">
                <a:solidFill>
                  <a:schemeClr val="bg1"/>
                </a:solidFill>
              </a:rPr>
              <a:t>	Recommends one codebase per app. </a:t>
            </a:r>
          </a:p>
          <a:p>
            <a:r>
              <a:rPr lang="en-US" b="1" dirty="0">
                <a:solidFill>
                  <a:schemeClr val="bg1"/>
                </a:solidFill>
              </a:rPr>
              <a:t>	Microservices architecture, </a:t>
            </a:r>
          </a:p>
          <a:p>
            <a:r>
              <a:rPr lang="en-US" b="1" dirty="0">
                <a:solidFill>
                  <a:schemeClr val="bg1"/>
                </a:solidFill>
              </a:rPr>
              <a:t>		one codebase per service. </a:t>
            </a:r>
          </a:p>
          <a:p>
            <a:r>
              <a:rPr lang="en-US" b="1" dirty="0">
                <a:solidFill>
                  <a:schemeClr val="bg1"/>
                </a:solidFill>
              </a:rPr>
              <a:t>	Generally (kind of a recommendation)</a:t>
            </a:r>
          </a:p>
          <a:p>
            <a:r>
              <a:rPr lang="en-US" b="1" dirty="0">
                <a:solidFill>
                  <a:schemeClr val="bg1"/>
                </a:solidFill>
              </a:rPr>
              <a:t>		Git as a repository, </a:t>
            </a:r>
          </a:p>
          <a:p>
            <a:r>
              <a:rPr lang="en-US" b="1" dirty="0">
                <a:solidFill>
                  <a:schemeClr val="bg1"/>
                </a:solidFill>
              </a:rPr>
              <a:t>		rich feature set and enormous ecosystem. </a:t>
            </a:r>
          </a:p>
          <a:p>
            <a:r>
              <a:rPr lang="en-US" b="1" dirty="0">
                <a:solidFill>
                  <a:schemeClr val="bg1"/>
                </a:solidFill>
              </a:rPr>
              <a:t>	GitHub </a:t>
            </a:r>
          </a:p>
          <a:p>
            <a:r>
              <a:rPr lang="en-US" b="1" dirty="0">
                <a:solidFill>
                  <a:schemeClr val="bg1"/>
                </a:solidFill>
              </a:rPr>
              <a:t>		default Git hosting platform in the open source community</a:t>
            </a:r>
          </a:p>
          <a:p>
            <a:r>
              <a:rPr lang="en-US" b="1" dirty="0">
                <a:solidFill>
                  <a:schemeClr val="bg1"/>
                </a:solidFill>
              </a:rPr>
              <a:t>		Similar other options are also acceptable.</a:t>
            </a:r>
          </a:p>
        </p:txBody>
      </p:sp>
    </p:spTree>
    <p:extLst>
      <p:ext uri="{BB962C8B-B14F-4D97-AF65-F5344CB8AC3E}">
        <p14:creationId xmlns:p14="http://schemas.microsoft.com/office/powerpoint/2010/main" val="902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II. Dependencies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Explicitly declare and isolate dependencies</a:t>
            </a:r>
          </a:p>
          <a:p>
            <a:r>
              <a:rPr lang="en-US" b="1" dirty="0">
                <a:solidFill>
                  <a:schemeClr val="bg1"/>
                </a:solidFill>
              </a:rPr>
              <a:t>	regardless of platform </a:t>
            </a:r>
          </a:p>
          <a:p>
            <a:r>
              <a:rPr lang="en-US" b="1" dirty="0">
                <a:solidFill>
                  <a:schemeClr val="bg1"/>
                </a:solidFill>
              </a:rPr>
              <a:t>		use the dependency manager.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Noncontainerized environments, </a:t>
            </a:r>
          </a:p>
          <a:p>
            <a:r>
              <a:rPr lang="en-US" b="1" dirty="0">
                <a:solidFill>
                  <a:schemeClr val="bg1"/>
                </a:solidFill>
              </a:rPr>
              <a:t>		use a configuration management tool </a:t>
            </a:r>
          </a:p>
          <a:p>
            <a:r>
              <a:rPr lang="en-US" b="1" dirty="0">
                <a:solidFill>
                  <a:schemeClr val="bg1"/>
                </a:solidFill>
              </a:rPr>
              <a:t>		e.g. Chef, Puppet, Ansible</a:t>
            </a:r>
          </a:p>
          <a:p>
            <a:r>
              <a:rPr lang="en-US" b="1" dirty="0">
                <a:solidFill>
                  <a:schemeClr val="bg1"/>
                </a:solidFill>
              </a:rPr>
              <a:t>	Containerized environment, </a:t>
            </a:r>
          </a:p>
          <a:p>
            <a:r>
              <a:rPr lang="en-US" b="1" dirty="0">
                <a:solidFill>
                  <a:schemeClr val="bg1"/>
                </a:solidFill>
              </a:rPr>
              <a:t>		do it in </a:t>
            </a:r>
            <a:r>
              <a:rPr lang="en-US" b="1" dirty="0" err="1">
                <a:solidFill>
                  <a:schemeClr val="bg1"/>
                </a:solidFill>
              </a:rPr>
              <a:t>Dockerfile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1953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III. Config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Store config in the environment</a:t>
            </a:r>
          </a:p>
          <a:p>
            <a:r>
              <a:rPr lang="en-US" b="1" dirty="0">
                <a:solidFill>
                  <a:schemeClr val="bg1"/>
                </a:solidFill>
              </a:rPr>
              <a:t>	configuration: Anything that varies between deployments</a:t>
            </a:r>
          </a:p>
          <a:p>
            <a:r>
              <a:rPr lang="en-US" b="1" dirty="0">
                <a:solidFill>
                  <a:schemeClr val="bg1"/>
                </a:solidFill>
              </a:rPr>
              <a:t>	Store all configuration in the environment</a:t>
            </a:r>
          </a:p>
          <a:p>
            <a:r>
              <a:rPr lang="en-US" b="1" dirty="0">
                <a:solidFill>
                  <a:schemeClr val="bg1"/>
                </a:solidFill>
              </a:rPr>
              <a:t>	Related standard and recommendation for Docker/Containers</a:t>
            </a:r>
          </a:p>
          <a:p>
            <a:r>
              <a:rPr lang="en-US" b="1" dirty="0">
                <a:solidFill>
                  <a:schemeClr val="bg1"/>
                </a:solidFill>
              </a:rPr>
              <a:t>		Use non version controlled .env files for local development. </a:t>
            </a:r>
          </a:p>
          <a:p>
            <a:r>
              <a:rPr lang="en-US" b="1" dirty="0">
                <a:solidFill>
                  <a:schemeClr val="bg1"/>
                </a:solidFill>
              </a:rPr>
              <a:t>		Docker supports the loading of these files at runtime.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5375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IV. Backing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Treat backing services as attached resources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backing service: “any service the app consumes over the network as part of its normal operation.” </a:t>
            </a:r>
          </a:p>
          <a:p>
            <a:r>
              <a:rPr lang="en-US" b="1" dirty="0">
                <a:solidFill>
                  <a:schemeClr val="bg1"/>
                </a:solidFill>
              </a:rPr>
              <a:t>	Implication: </a:t>
            </a:r>
          </a:p>
          <a:p>
            <a:r>
              <a:rPr lang="en-US" b="1" dirty="0">
                <a:solidFill>
                  <a:schemeClr val="bg1"/>
                </a:solidFill>
              </a:rPr>
              <a:t>		Anything external to a service is an attached resource, </a:t>
            </a:r>
          </a:p>
          <a:p>
            <a:r>
              <a:rPr lang="en-US" b="1" dirty="0">
                <a:solidFill>
                  <a:schemeClr val="bg1"/>
                </a:solidFill>
              </a:rPr>
              <a:t>			e.g. including other services. </a:t>
            </a:r>
          </a:p>
          <a:p>
            <a:r>
              <a:rPr lang="en-US" b="1" dirty="0">
                <a:solidFill>
                  <a:schemeClr val="bg1"/>
                </a:solidFill>
              </a:rPr>
              <a:t>Adv.</a:t>
            </a:r>
          </a:p>
          <a:p>
            <a:r>
              <a:rPr lang="en-US" b="1" dirty="0">
                <a:solidFill>
                  <a:schemeClr val="bg1"/>
                </a:solidFill>
              </a:rPr>
              <a:t>	every service is </a:t>
            </a:r>
          </a:p>
          <a:p>
            <a:r>
              <a:rPr lang="en-US" b="1" dirty="0">
                <a:solidFill>
                  <a:schemeClr val="bg1"/>
                </a:solidFill>
              </a:rPr>
              <a:t>		Completely portable </a:t>
            </a:r>
          </a:p>
          <a:p>
            <a:r>
              <a:rPr lang="en-US" b="1" dirty="0">
                <a:solidFill>
                  <a:schemeClr val="bg1"/>
                </a:solidFill>
              </a:rPr>
              <a:t>		Loosely coupled </a:t>
            </a:r>
          </a:p>
          <a:p>
            <a:r>
              <a:rPr lang="en-US" b="1" dirty="0">
                <a:solidFill>
                  <a:schemeClr val="bg1"/>
                </a:solidFill>
              </a:rPr>
              <a:t>		Strict separation increases flexibility </a:t>
            </a:r>
          </a:p>
          <a:p>
            <a:r>
              <a:rPr lang="en-US" b="1" dirty="0">
                <a:solidFill>
                  <a:schemeClr val="bg1"/>
                </a:solidFill>
              </a:rPr>
              <a:t>		dev. </a:t>
            </a:r>
            <a:r>
              <a:rPr lang="en-US" b="1" dirty="0" err="1">
                <a:solidFill>
                  <a:schemeClr val="bg1"/>
                </a:solidFill>
              </a:rPr>
              <a:t>engg</a:t>
            </a:r>
            <a:r>
              <a:rPr lang="en-US" b="1" dirty="0">
                <a:solidFill>
                  <a:schemeClr val="bg1"/>
                </a:solidFill>
              </a:rPr>
              <a:t>. only need to run the service(s) they are modifying, not others.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5979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V. Build, release,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Strictly separate build and run stages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Seperate</a:t>
            </a:r>
            <a:r>
              <a:rPr lang="en-US" b="1" dirty="0">
                <a:solidFill>
                  <a:schemeClr val="bg1"/>
                </a:solidFill>
              </a:rPr>
              <a:t> build, release, and run stages for each app</a:t>
            </a:r>
          </a:p>
          <a:p>
            <a:r>
              <a:rPr lang="en-US" b="1" dirty="0">
                <a:solidFill>
                  <a:schemeClr val="bg1"/>
                </a:solidFill>
              </a:rPr>
              <a:t>	Additional recommendation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Use CI/C (D)Delivery tool to automate builds. </a:t>
            </a:r>
          </a:p>
          <a:p>
            <a:r>
              <a:rPr lang="en-US" b="1" dirty="0">
                <a:solidFill>
                  <a:schemeClr val="bg1"/>
                </a:solidFill>
              </a:rPr>
              <a:t>		Docker images make it easy to separate the build and run stages.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0279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27265</TotalTime>
  <Words>983</Words>
  <Application>Microsoft Office PowerPoint</Application>
  <PresentationFormat>Widescreen</PresentationFormat>
  <Paragraphs>181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Day 2 – Agenda – follows from Spring Boot</vt:lpstr>
      <vt:lpstr>Richardson Maturity Model</vt:lpstr>
      <vt:lpstr>Richardson Maturity Model</vt:lpstr>
      <vt:lpstr>12 Factor applications</vt:lpstr>
      <vt:lpstr>I. Codebase</vt:lpstr>
      <vt:lpstr>II. Dependencies</vt:lpstr>
      <vt:lpstr>III. Config</vt:lpstr>
      <vt:lpstr>IV. Backing services</vt:lpstr>
      <vt:lpstr>V. Build, release, run</vt:lpstr>
      <vt:lpstr>VI. Processes</vt:lpstr>
      <vt:lpstr>VII. Port binding</vt:lpstr>
      <vt:lpstr>VIII. Concurrency</vt:lpstr>
      <vt:lpstr>IX. Disposability</vt:lpstr>
      <vt:lpstr>X. Dev/prod parity</vt:lpstr>
      <vt:lpstr>XI. Logs</vt:lpstr>
      <vt:lpstr>XII. Admin processes</vt:lpstr>
      <vt:lpstr>as</vt:lpstr>
      <vt:lpstr>as</vt:lpstr>
      <vt:lpstr>as</vt:lpstr>
      <vt:lpstr>as</vt:lpstr>
      <vt:lpstr>as</vt:lpstr>
      <vt:lpstr>as</vt:lpstr>
      <vt:lpstr>as</vt:lpstr>
      <vt:lpstr>as</vt:lpstr>
      <vt:lpstr>as</vt:lpstr>
      <vt:lpstr>as</vt:lpstr>
      <vt:lpstr>as</vt:lpstr>
      <vt:lpstr>as</vt:lpstr>
      <vt:lpstr>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1037</cp:revision>
  <dcterms:created xsi:type="dcterms:W3CDTF">2019-09-14T09:29:44Z</dcterms:created>
  <dcterms:modified xsi:type="dcterms:W3CDTF">2020-05-05T13:34:44Z</dcterms:modified>
</cp:coreProperties>
</file>