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7" r:id="rId9"/>
    <p:sldId id="440" r:id="rId10"/>
    <p:sldId id="439" r:id="rId11"/>
    <p:sldId id="438" r:id="rId12"/>
    <p:sldId id="445" r:id="rId13"/>
    <p:sldId id="441" r:id="rId14"/>
    <p:sldId id="442" r:id="rId15"/>
    <p:sldId id="450" r:id="rId16"/>
    <p:sldId id="449" r:id="rId17"/>
    <p:sldId id="451" r:id="rId18"/>
    <p:sldId id="452" r:id="rId19"/>
    <p:sldId id="446" r:id="rId20"/>
    <p:sldId id="447" r:id="rId21"/>
    <p:sldId id="448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7" r:id="rId32"/>
    <p:sldId id="464" r:id="rId33"/>
    <p:sldId id="465" r:id="rId34"/>
    <p:sldId id="466" r:id="rId35"/>
    <p:sldId id="468" r:id="rId36"/>
    <p:sldId id="470" r:id="rId37"/>
    <p:sldId id="471" r:id="rId38"/>
    <p:sldId id="472" r:id="rId39"/>
    <p:sldId id="473" r:id="rId40"/>
    <p:sldId id="474" r:id="rId41"/>
    <p:sldId id="475" r:id="rId42"/>
    <p:sldId id="4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5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779687"/>
            <a:ext cx="4381500" cy="32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instances of the same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spring.application.name will remain the same.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itself with Eureka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Update and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applications are designed for eventual consistency.</a:t>
            </a:r>
          </a:p>
          <a:p>
            <a:r>
              <a:rPr lang="en-US" b="1" dirty="0">
                <a:solidFill>
                  <a:schemeClr val="bg1"/>
                </a:solidFill>
              </a:rPr>
              <a:t>QE Vs QA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Simulators.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microservices is even more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Pay special attention to loosely coupled tests.</a:t>
            </a:r>
          </a:p>
          <a:p>
            <a:r>
              <a:rPr lang="en-US" b="1" dirty="0">
                <a:solidFill>
                  <a:schemeClr val="bg1"/>
                </a:solidFill>
              </a:rPr>
              <a:t>Isolate services for loosely coupled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Include tests that resemble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security testing a first-class citizen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share a single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 is going to very dynamic.</a:t>
            </a:r>
          </a:p>
          <a:p>
            <a:r>
              <a:rPr lang="en-US" b="1" dirty="0">
                <a:solidFill>
                  <a:schemeClr val="bg1"/>
                </a:solidFill>
              </a:rPr>
              <a:t>Some testing in Java, Scala, Python, </a:t>
            </a:r>
            <a:r>
              <a:rPr lang="en-US" b="1" dirty="0" err="1">
                <a:solidFill>
                  <a:schemeClr val="bg1"/>
                </a:solidFill>
              </a:rPr>
              <a:t>.Net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Full ecosystem unsuitable for local testing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control over third party dependencies.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Functional change impact needs to be analyzed in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calls could be asynchronous.</a:t>
            </a:r>
          </a:p>
          <a:p>
            <a:r>
              <a:rPr lang="en-US" b="1" dirty="0">
                <a:solidFill>
                  <a:schemeClr val="bg1"/>
                </a:solidFill>
              </a:rPr>
              <a:t>	Asynchronous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83595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Agile Testing Quadrants</a:t>
            </a:r>
          </a:p>
        </p:txBody>
      </p:sp>
      <p:pic>
        <p:nvPicPr>
          <p:cNvPr id="1026" name="Picture 2" descr="Using the Agile Testing Quadrants - Agile Testing with Lisa Crispin">
            <a:extLst>
              <a:ext uri="{FF2B5EF4-FFF2-40B4-BE49-F238E27FC236}">
                <a16:creationId xmlns:a16="http://schemas.microsoft.com/office/drawing/2014/main" id="{6F0DF3F7-5C59-4004-8F8E-EBA31AF1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1605643"/>
            <a:ext cx="917665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0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Dummy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passed around but never actually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Fake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working implementation not suitable for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Stubs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canned answers to calls made during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Spies</a:t>
            </a:r>
          </a:p>
          <a:p>
            <a:r>
              <a:rPr lang="en-US" b="1" dirty="0">
                <a:solidFill>
                  <a:schemeClr val="bg1"/>
                </a:solidFill>
              </a:rPr>
              <a:t>	Stubs that also record information based on how they were called.</a:t>
            </a:r>
          </a:p>
          <a:p>
            <a:r>
              <a:rPr lang="en-US" b="1" dirty="0">
                <a:solidFill>
                  <a:schemeClr val="bg1"/>
                </a:solidFill>
              </a:rPr>
              <a:t>Mocks</a:t>
            </a:r>
          </a:p>
          <a:p>
            <a:r>
              <a:rPr lang="en-US" b="1" dirty="0">
                <a:solidFill>
                  <a:schemeClr val="bg1"/>
                </a:solidFill>
              </a:rPr>
              <a:t>	Objects pre-programmed with exceptions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4 was there for a long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up-to date with the latest in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	Mindset how people approach has not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has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Monolithic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	Bugs and features requests piled up.</a:t>
            </a:r>
          </a:p>
          <a:p>
            <a:r>
              <a:rPr lang="en-US" b="1" dirty="0">
                <a:solidFill>
                  <a:schemeClr val="bg1"/>
                </a:solidFill>
              </a:rPr>
              <a:t>	Open source</a:t>
            </a:r>
          </a:p>
          <a:p>
            <a:r>
              <a:rPr lang="en-US" b="1" dirty="0">
                <a:solidFill>
                  <a:schemeClr val="bg1"/>
                </a:solidFill>
              </a:rPr>
              <a:t>	Crowd funding.</a:t>
            </a:r>
          </a:p>
          <a:p>
            <a:r>
              <a:rPr lang="en-US" b="1" dirty="0">
                <a:solidFill>
                  <a:schemeClr val="bg1"/>
                </a:solidFill>
              </a:rPr>
              <a:t>Junit 5 came up.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an update to Junit 4</a:t>
            </a:r>
          </a:p>
          <a:p>
            <a:r>
              <a:rPr lang="en-US" b="1" dirty="0">
                <a:solidFill>
                  <a:schemeClr val="bg1"/>
                </a:solidFill>
              </a:rPr>
              <a:t>	Cannot easily upgrade from Junit 4 to Junit 5</a:t>
            </a:r>
          </a:p>
        </p:txBody>
      </p:sp>
    </p:spTree>
    <p:extLst>
      <p:ext uri="{BB962C8B-B14F-4D97-AF65-F5344CB8AC3E}">
        <p14:creationId xmlns:p14="http://schemas.microsoft.com/office/powerpoint/2010/main" val="335736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Broken down </a:t>
            </a:r>
          </a:p>
          <a:p>
            <a:r>
              <a:rPr lang="en-US" b="1" dirty="0">
                <a:solidFill>
                  <a:schemeClr val="bg1"/>
                </a:solidFill>
              </a:rPr>
              <a:t>	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		library of Junit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Providing a way to run </a:t>
            </a:r>
            <a:r>
              <a:rPr lang="en-US" b="1" dirty="0" err="1">
                <a:solidFill>
                  <a:schemeClr val="bg1"/>
                </a:solidFill>
              </a:rPr>
              <a:t>TestRunner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Dev./We don't directly interact with.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API -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@Test, Assert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 are all part of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We interact with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using when you run older Junit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	Way to make it </a:t>
            </a:r>
            <a:r>
              <a:rPr lang="en-US" b="1" dirty="0" err="1">
                <a:solidFill>
                  <a:schemeClr val="bg1"/>
                </a:solidFill>
              </a:rPr>
              <a:t>backword</a:t>
            </a:r>
            <a:r>
              <a:rPr lang="en-US" b="1" dirty="0">
                <a:solidFill>
                  <a:schemeClr val="bg1"/>
                </a:solidFill>
              </a:rPr>
              <a:t> compatible with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		Old tests should use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	Extension</a:t>
            </a:r>
          </a:p>
          <a:p>
            <a:r>
              <a:rPr lang="en-US" b="1" dirty="0">
                <a:solidFill>
                  <a:schemeClr val="bg1"/>
                </a:solidFill>
              </a:rPr>
              <a:t>		Third party library plugin should be done through Extension.</a:t>
            </a:r>
          </a:p>
          <a:p>
            <a:r>
              <a:rPr lang="en-US" b="1" dirty="0">
                <a:solidFill>
                  <a:schemeClr val="bg1"/>
                </a:solidFill>
              </a:rPr>
              <a:t>	A test case that we write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	work with Jupiter or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r>
              <a:rPr lang="en-US" b="1" dirty="0">
                <a:solidFill>
                  <a:schemeClr val="bg1"/>
                </a:solidFill>
              </a:rPr>
              <a:t> or Extension.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200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Maven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maven</a:t>
            </a:r>
          </a:p>
          <a:p>
            <a:r>
              <a:rPr lang="en-US" b="1" dirty="0">
                <a:solidFill>
                  <a:schemeClr val="bg1"/>
                </a:solidFill>
              </a:rPr>
              <a:t>	two dependencies </a:t>
            </a:r>
            <a:r>
              <a:rPr lang="en-US" b="1" dirty="0" err="1">
                <a:solidFill>
                  <a:schemeClr val="bg1"/>
                </a:solidFill>
              </a:rPr>
              <a:t>atleast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Platform + what you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Platform 	+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+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or</a:t>
            </a:r>
          </a:p>
          <a:p>
            <a:r>
              <a:rPr lang="en-US" b="1" dirty="0">
                <a:solidFill>
                  <a:schemeClr val="bg1"/>
                </a:solidFill>
              </a:rPr>
              <a:t>			+ Extension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IDE based</a:t>
            </a:r>
          </a:p>
          <a:p>
            <a:r>
              <a:rPr lang="en-US" b="1" dirty="0">
                <a:solidFill>
                  <a:schemeClr val="bg1"/>
                </a:solidFill>
              </a:rPr>
              <a:t>	add dependency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jupiter</a:t>
            </a:r>
            <a:r>
              <a:rPr lang="en-US" b="1" dirty="0">
                <a:solidFill>
                  <a:schemeClr val="bg1"/>
                </a:solidFill>
              </a:rPr>
              <a:t>-engine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junit-jupiter-api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-platform-</a:t>
            </a:r>
            <a:r>
              <a:rPr lang="en-US" b="1" dirty="0" err="1">
                <a:solidFill>
                  <a:schemeClr val="bg1"/>
                </a:solidFill>
              </a:rPr>
              <a:t>runne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-vintage-</a:t>
            </a:r>
            <a:r>
              <a:rPr lang="en-US" b="1" dirty="0" err="1">
                <a:solidFill>
                  <a:schemeClr val="bg1"/>
                </a:solidFill>
              </a:rPr>
              <a:t>engin</a:t>
            </a:r>
            <a:r>
              <a:rPr lang="en-US" b="1" dirty="0">
                <a:solidFill>
                  <a:schemeClr val="bg1"/>
                </a:solidFill>
              </a:rPr>
              <a:t> # if you have old version test cases...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before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@Before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after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@After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@Test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test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TestMethodOrder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Define test method order</a:t>
            </a:r>
          </a:p>
        </p:txBody>
      </p:sp>
    </p:spTree>
    <p:extLst>
      <p:ext uri="{BB962C8B-B14F-4D97-AF65-F5344CB8AC3E}">
        <p14:creationId xmlns:p14="http://schemas.microsoft.com/office/powerpoint/2010/main" val="34720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 </a:t>
            </a:r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before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BeforeClass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after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AfterClass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@Tag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Define key value pair tags.</a:t>
            </a:r>
          </a:p>
          <a:p>
            <a:r>
              <a:rPr lang="en-US" b="1">
                <a:solidFill>
                  <a:schemeClr val="bg1"/>
                </a:solidFill>
              </a:rPr>
              <a:t>	Can </a:t>
            </a:r>
            <a:r>
              <a:rPr lang="en-US" b="1" dirty="0">
                <a:solidFill>
                  <a:schemeClr val="bg1"/>
                </a:solidFill>
              </a:rPr>
              <a:t>be used to filter and run specific set of test cases.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Documentation: </a:t>
            </a:r>
            <a:r>
              <a:rPr lang="en-IN" b="1" dirty="0">
                <a:hlinkClick r:id="rId2"/>
              </a:rPr>
              <a:t>https://junit.org/junit5/docs/current/user-guide/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5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Implement an Integration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training\day3\Testing\InstrcutionsForTesting.txt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 -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With Microservices we can soon end up with having so many different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all pointing to different IP.</a:t>
            </a:r>
          </a:p>
          <a:p>
            <a:r>
              <a:rPr lang="en-US" b="1" dirty="0">
                <a:solidFill>
                  <a:schemeClr val="bg1"/>
                </a:solidFill>
              </a:rPr>
              <a:t>User's need not be aware of the internal architecture and microservices design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Need to provide a unique gateway to the client applications of your 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Open-sourced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solves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Edge service that proxies requests to multiple backing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Provides a unified “front door” to your ecosystem hosted on different computers.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execute various functions during </a:t>
            </a:r>
            <a:r>
              <a:rPr lang="en-US" b="1">
                <a:solidFill>
                  <a:schemeClr val="bg1"/>
                </a:solidFill>
              </a:rPr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b="1" dirty="0">
                <a:solidFill>
                  <a:schemeClr val="bg1"/>
                </a:solidFill>
              </a:rPr>
              <a:t>		- Before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While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After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In case of an error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199" y="1779687"/>
            <a:ext cx="119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130D5-96AB-40A1-8378-62EB6498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646230" cy="45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7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Netflix Uses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for the following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a unified entry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microservice authentication and 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implement a single unified monitoring.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 Dynamic Routing can route requests to different backend clusters as needed.</a:t>
            </a:r>
          </a:p>
          <a:p>
            <a:r>
              <a:rPr lang="en-US" b="1" dirty="0">
                <a:solidFill>
                  <a:schemeClr val="bg1"/>
                </a:solidFill>
              </a:rPr>
              <a:t>	Do runtime stress testing by gradually increasing the traffic </a:t>
            </a:r>
          </a:p>
          <a:p>
            <a:r>
              <a:rPr lang="en-US" b="1" dirty="0">
                <a:solidFill>
                  <a:schemeClr val="bg1"/>
                </a:solidFill>
              </a:rPr>
              <a:t>	We can do dynamic load shedding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dropping requests that go over the limit.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static response handling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while upgrading the system.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enable dynamic routing, monitoring, resiliency, and security.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</a:t>
            </a:r>
            <a:r>
              <a:rPr lang="en-US" b="1" dirty="0" err="1">
                <a:solidFill>
                  <a:schemeClr val="bg1"/>
                </a:solidFill>
              </a:rPr>
              <a:t>APIGateway</a:t>
            </a:r>
            <a:r>
              <a:rPr lang="en-US" b="1" dirty="0">
                <a:solidFill>
                  <a:schemeClr val="bg1"/>
                </a:solidFill>
              </a:rPr>
              <a:t>\InstructionsForAPIGateway.txt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 Patterns for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Be Secure by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HTTPS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Access and Identity Tokens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and Protect Secrets</a:t>
            </a:r>
          </a:p>
          <a:p>
            <a:r>
              <a:rPr lang="en-US" b="1" dirty="0">
                <a:solidFill>
                  <a:schemeClr val="bg1"/>
                </a:solidFill>
              </a:rPr>
              <a:t>	Verify Security with Delivery Pipelines</a:t>
            </a:r>
          </a:p>
          <a:p>
            <a:r>
              <a:rPr lang="en-US" b="1" dirty="0">
                <a:solidFill>
                  <a:schemeClr val="bg1"/>
                </a:solidFill>
              </a:rPr>
              <a:t>	Slow Down Attackers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Docker Rootless Mode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Time-Based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Docker and Kubernetes Configuration for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Know Your Cloud and Cluster Security</a:t>
            </a:r>
          </a:p>
        </p:txBody>
      </p:sp>
    </p:spTree>
    <p:extLst>
      <p:ext uri="{BB962C8B-B14F-4D97-AF65-F5344CB8AC3E}">
        <p14:creationId xmlns:p14="http://schemas.microsoft.com/office/powerpoint/2010/main" val="2653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code for security. </a:t>
            </a:r>
          </a:p>
          <a:p>
            <a:r>
              <a:rPr lang="en-US" b="1" dirty="0">
                <a:solidFill>
                  <a:schemeClr val="bg1"/>
                </a:solidFill>
              </a:rPr>
              <a:t>Removing malicious characters is tricky </a:t>
            </a:r>
          </a:p>
          <a:p>
            <a:r>
              <a:rPr lang="en-US" b="1" dirty="0">
                <a:solidFill>
                  <a:schemeClr val="bg1"/>
                </a:solidFill>
              </a:rPr>
              <a:t>Malicious character depends on the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For e.g. Ensure no malicious characters in an HTML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could be other injection attacks (i.e. JavaScript, SQL,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). </a:t>
            </a:r>
          </a:p>
          <a:p>
            <a:r>
              <a:rPr lang="en-US" b="1" dirty="0">
                <a:solidFill>
                  <a:schemeClr val="bg1"/>
                </a:solidFill>
              </a:rPr>
              <a:t>Many time ' is a malicious character, </a:t>
            </a:r>
          </a:p>
          <a:p>
            <a:r>
              <a:rPr lang="en-US" b="1" dirty="0">
                <a:solidFill>
                  <a:schemeClr val="bg1"/>
                </a:solidFill>
              </a:rPr>
              <a:t>	but Business requires it. </a:t>
            </a:r>
          </a:p>
          <a:p>
            <a:r>
              <a:rPr lang="en-US" b="1" dirty="0">
                <a:solidFill>
                  <a:schemeClr val="bg1"/>
                </a:solidFill>
              </a:rPr>
              <a:t>	What should be done then?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Generally engineers concentrate on good design but not on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Fight back when security issues are raised.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OWASP top 10 hasn't changed much.</a:t>
            </a:r>
          </a:p>
        </p:txBody>
      </p:sp>
    </p:spTree>
    <p:extLst>
      <p:ext uri="{BB962C8B-B14F-4D97-AF65-F5344CB8AC3E}">
        <p14:creationId xmlns:p14="http://schemas.microsoft.com/office/powerpoint/2010/main" val="1928521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Developers need to </a:t>
            </a:r>
          </a:p>
          <a:p>
            <a:r>
              <a:rPr lang="en-US" b="1" dirty="0">
                <a:solidFill>
                  <a:schemeClr val="bg1"/>
                </a:solidFill>
              </a:rPr>
              <a:t>	Thinking about security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Have to be security experts and know to use </a:t>
            </a:r>
            <a:r>
              <a:rPr lang="en-US" b="1" dirty="0" err="1">
                <a:solidFill>
                  <a:schemeClr val="bg1"/>
                </a:solidFill>
              </a:rPr>
              <a:t>validateForXSS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	Person writing the code can identify potential weakness that might occur now or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36178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70858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Transitive dependencies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use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They use other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You may not be even aware of this dependency.</a:t>
            </a:r>
          </a:p>
          <a:p>
            <a:r>
              <a:rPr lang="en-US" b="1" dirty="0">
                <a:solidFill>
                  <a:schemeClr val="bg1"/>
                </a:solidFill>
              </a:rPr>
              <a:t>	Their could be vulnerabilities anywhere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aware of all dependencies.</a:t>
            </a:r>
          </a:p>
          <a:p>
            <a:r>
              <a:rPr lang="en-US" b="1" dirty="0">
                <a:solidFill>
                  <a:schemeClr val="bg1"/>
                </a:solidFill>
              </a:rPr>
              <a:t>Reduce dependencies to the extend possible.</a:t>
            </a:r>
          </a:p>
          <a:p>
            <a:r>
              <a:rPr lang="en-US" b="1" dirty="0">
                <a:solidFill>
                  <a:schemeClr val="bg1"/>
                </a:solidFill>
              </a:rPr>
              <a:t>	Use exclude where ever required.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Keep dependencies updated.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6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HTTPS Everywhere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 requires certificates for 2 way authentication.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offers free certificates, and you can use its API to automate renewing them. 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you use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to obtain and renew your certificates.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free, </a:t>
            </a:r>
          </a:p>
          <a:p>
            <a:r>
              <a:rPr lang="en-US" b="1" dirty="0">
                <a:solidFill>
                  <a:schemeClr val="bg1"/>
                </a:solidFill>
              </a:rPr>
              <a:t>	open-source software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Generate automatically using Let’s Encrypt certificates on manually-administrated websites 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Electronic Frontier Foundation (EFF) created and maintains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CertbotsThe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website lets you choose your web server and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then provides the instructions for automating certificate generation and renewal.</a:t>
            </a:r>
          </a:p>
          <a:p>
            <a:r>
              <a:rPr lang="en-US" b="1" dirty="0">
                <a:solidFill>
                  <a:schemeClr val="bg1"/>
                </a:solidFill>
              </a:rPr>
              <a:t>Force HTTPS.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Often, forcing HTTPS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Uses an HTTP Strict-Transport-Security response header </a:t>
            </a:r>
          </a:p>
          <a:p>
            <a:r>
              <a:rPr lang="en-US" b="1" dirty="0">
                <a:solidFill>
                  <a:schemeClr val="bg1"/>
                </a:solidFill>
              </a:rPr>
              <a:t>		Tell browsers they should only access a website using HTTPS.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Why HTTS inside our 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	Phishing and guessing people’s credentials are incredibly effective techniques to hack.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56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Access and Identity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and JWT are really famous token systems. Use them.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Tocken</a:t>
            </a:r>
            <a:r>
              <a:rPr lang="en-US" b="1" dirty="0">
                <a:solidFill>
                  <a:schemeClr val="bg1"/>
                </a:solidFill>
              </a:rPr>
              <a:t> based authorization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Delegate access without user/</a:t>
            </a:r>
            <a:r>
              <a:rPr lang="en-US" b="1" dirty="0" err="1">
                <a:solidFill>
                  <a:schemeClr val="bg1"/>
                </a:solidFill>
              </a:rPr>
              <a:t>pwd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Grant access to a client to perform certain operation on behalf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authentication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Only authorization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3rd party </a:t>
            </a:r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providers such as Google, fb,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JWTs are JSON data, encoded as a string, and cryptographically signed.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Unquely</a:t>
            </a:r>
            <a:r>
              <a:rPr lang="en-US" b="1" dirty="0">
                <a:solidFill>
                  <a:schemeClr val="bg1"/>
                </a:solidFill>
              </a:rPr>
              <a:t> identify a resource using JWT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I’m blind and hard of hearing.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Last week you bought me lunch, </a:t>
            </a:r>
          </a:p>
          <a:p>
            <a:r>
              <a:rPr lang="en-US" b="1" dirty="0">
                <a:solidFill>
                  <a:schemeClr val="bg1"/>
                </a:solidFill>
              </a:rPr>
              <a:t>	Now I need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to pay you back. </a:t>
            </a:r>
          </a:p>
          <a:p>
            <a:r>
              <a:rPr lang="en-US" b="1" dirty="0">
                <a:solidFill>
                  <a:schemeClr val="bg1"/>
                </a:solidFill>
              </a:rPr>
              <a:t>	If I ask you for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in person, 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someone else calls me and share their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address, </a:t>
            </a:r>
          </a:p>
          <a:p>
            <a:r>
              <a:rPr lang="en-US" b="1" dirty="0">
                <a:solidFill>
                  <a:schemeClr val="bg1"/>
                </a:solidFill>
              </a:rPr>
              <a:t>		I might accidentally send them the money I owe you.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if I gave you a unique number when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bought you lunch.</a:t>
            </a:r>
          </a:p>
          <a:p>
            <a:r>
              <a:rPr lang="en-US" b="1" dirty="0">
                <a:solidFill>
                  <a:schemeClr val="bg1"/>
                </a:solidFill>
              </a:rPr>
              <a:t>		Now you need to share the unique number along.</a:t>
            </a:r>
          </a:p>
        </p:txBody>
      </p:sp>
    </p:spTree>
    <p:extLst>
      <p:ext uri="{BB962C8B-B14F-4D97-AF65-F5344CB8AC3E}">
        <p14:creationId xmlns:p14="http://schemas.microsoft.com/office/powerpoint/2010/main" val="1131344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Encrypt and Protect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microservices authenticates using an API key / tokens (JWT, PASTEO)</a:t>
            </a:r>
          </a:p>
          <a:p>
            <a:r>
              <a:rPr lang="en-US" b="1" dirty="0">
                <a:solidFill>
                  <a:schemeClr val="bg1"/>
                </a:solidFill>
              </a:rPr>
              <a:t>Rule 1</a:t>
            </a:r>
          </a:p>
          <a:p>
            <a:r>
              <a:rPr lang="en-US" b="1" dirty="0">
                <a:solidFill>
                  <a:schemeClr val="bg1"/>
                </a:solidFill>
              </a:rPr>
              <a:t>	Don’t check key into even private source control. 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secrets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in </a:t>
            </a:r>
            <a:r>
              <a:rPr lang="en-US" b="1" dirty="0" err="1">
                <a:solidFill>
                  <a:schemeClr val="bg1"/>
                </a:solidFill>
              </a:rPr>
              <a:t>Hashicorp</a:t>
            </a:r>
            <a:r>
              <a:rPr lang="en-US" b="1" dirty="0">
                <a:solidFill>
                  <a:schemeClr val="bg1"/>
                </a:solidFill>
              </a:rPr>
              <a:t> Vault or Spring Vault or 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generate a master key using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want to encrypt data,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ask AWS to generate a new data key for you. </a:t>
            </a:r>
          </a:p>
          <a:p>
            <a:r>
              <a:rPr lang="en-US" b="1" dirty="0">
                <a:solidFill>
                  <a:schemeClr val="bg1"/>
                </a:solidFill>
              </a:rPr>
              <a:t>	A data key is a unique encryption key AWS generates for each piece of data you need to encrypt.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then encrypt your data using the data key</a:t>
            </a:r>
          </a:p>
          <a:p>
            <a:r>
              <a:rPr lang="en-US" b="1" dirty="0">
                <a:solidFill>
                  <a:schemeClr val="bg1"/>
                </a:solidFill>
              </a:rPr>
              <a:t>	Amazon will then encrypt your data key using the master key</a:t>
            </a:r>
          </a:p>
          <a:p>
            <a:r>
              <a:rPr lang="en-US" b="1" dirty="0">
                <a:solidFill>
                  <a:schemeClr val="bg1"/>
                </a:solidFill>
              </a:rPr>
              <a:t>	You merge the encrypted data key with the encrypted data to create an encrypted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encrypted message is your final output,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is what you would store as a file or in a database.</a:t>
            </a:r>
          </a:p>
          <a:p>
            <a:r>
              <a:rPr lang="en-US" b="1" dirty="0">
                <a:solidFill>
                  <a:schemeClr val="bg1"/>
                </a:solidFill>
              </a:rPr>
              <a:t>Alternatively you can use Azure Key Vaults</a:t>
            </a:r>
          </a:p>
        </p:txBody>
      </p:sp>
    </p:spTree>
    <p:extLst>
      <p:ext uri="{BB962C8B-B14F-4D97-AF65-F5344CB8AC3E}">
        <p14:creationId xmlns:p14="http://schemas.microsoft.com/office/powerpoint/2010/main" val="118816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Verify Security with Delivery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and container scanning should be part of your source control monitoring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 security tests when executing CI/CD.</a:t>
            </a:r>
          </a:p>
          <a:p>
            <a:r>
              <a:rPr lang="en-US" b="1" dirty="0">
                <a:solidFill>
                  <a:schemeClr val="bg1"/>
                </a:solidFill>
              </a:rPr>
              <a:t>	 security unit tests,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 static analysis security testing (SAST), </a:t>
            </a:r>
          </a:p>
          <a:p>
            <a:r>
              <a:rPr lang="en-US" b="1" dirty="0">
                <a:solidFill>
                  <a:schemeClr val="bg1"/>
                </a:solidFill>
              </a:rPr>
              <a:t>	 dynamic analysis security testing (DAST).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Slow Down Attackers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someone tries to attack your APIs with hundreds of gigs of username/password combinations, </a:t>
            </a:r>
          </a:p>
          <a:p>
            <a:r>
              <a:rPr lang="en-US" b="1" dirty="0">
                <a:solidFill>
                  <a:schemeClr val="bg1"/>
                </a:solidFill>
              </a:rPr>
              <a:t>It could take a while for them to authenticate successfully.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 this attack and slow down your 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likely the attacker will go away.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Simply not worth their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implement rate-limiting (API rate limiting, email rate limiting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)in your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(often with an open-source library) or </a:t>
            </a:r>
          </a:p>
          <a:p>
            <a:r>
              <a:rPr lang="en-US" b="1" dirty="0">
                <a:solidFill>
                  <a:schemeClr val="bg1"/>
                </a:solidFill>
              </a:rPr>
              <a:t>		your API Gateway or third party software.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6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Docker Rootless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1135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Time-Based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is never fully secure—</a:t>
            </a:r>
          </a:p>
          <a:p>
            <a:r>
              <a:rPr lang="en-US" b="1" dirty="0">
                <a:solidFill>
                  <a:schemeClr val="bg1"/>
                </a:solidFill>
              </a:rPr>
              <a:t>Someone will break in. </a:t>
            </a:r>
          </a:p>
          <a:p>
            <a:r>
              <a:rPr lang="en-US" b="1" dirty="0">
                <a:solidFill>
                  <a:schemeClr val="bg1"/>
                </a:solidFill>
              </a:rPr>
              <a:t>Preventing intruders is only one part of securing a system; 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Detection and reaction are essential, too.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Use multi-factor authentication to slow down intruders,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But also to help detect when someone with elevated privilege authenticates into a critical server </a:t>
            </a:r>
          </a:p>
          <a:p>
            <a:r>
              <a:rPr lang="en-US" b="1" dirty="0">
                <a:solidFill>
                  <a:schemeClr val="bg1"/>
                </a:solidFill>
              </a:rPr>
              <a:t>	Send an alert to your network administrator team whenever there’s a successful login.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solutions like the above.</a:t>
            </a:r>
          </a:p>
          <a:p>
            <a:r>
              <a:rPr lang="en-US" b="1" dirty="0">
                <a:solidFill>
                  <a:schemeClr val="bg1"/>
                </a:solidFill>
              </a:rPr>
              <a:t>	Another e.g. </a:t>
            </a:r>
            <a:r>
              <a:rPr lang="en-US" b="1" dirty="0" err="1">
                <a:solidFill>
                  <a:schemeClr val="bg1"/>
                </a:solidFill>
              </a:rPr>
              <a:t>extemely</a:t>
            </a:r>
            <a:r>
              <a:rPr lang="en-US" b="1" dirty="0">
                <a:solidFill>
                  <a:schemeClr val="bg1"/>
                </a:solidFill>
              </a:rPr>
              <a:t> critical login can happen only from a single machine.</a:t>
            </a:r>
          </a:p>
        </p:txBody>
      </p:sp>
    </p:spTree>
    <p:extLst>
      <p:ext uri="{BB962C8B-B14F-4D97-AF65-F5344CB8AC3E}">
        <p14:creationId xmlns:p14="http://schemas.microsoft.com/office/powerpoint/2010/main" val="422863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Docker and Kubernetes Configuration for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5933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Prefer minimal base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the USER directive to make sure the least privileged is used</a:t>
            </a:r>
          </a:p>
          <a:p>
            <a:r>
              <a:rPr lang="en-US" b="1" dirty="0">
                <a:solidFill>
                  <a:schemeClr val="bg1"/>
                </a:solidFill>
              </a:rPr>
              <a:t>Sign and verify images to mitigate attacks</a:t>
            </a:r>
          </a:p>
          <a:p>
            <a:r>
              <a:rPr lang="en-US" b="1" dirty="0">
                <a:solidFill>
                  <a:schemeClr val="bg1"/>
                </a:solidFill>
              </a:rPr>
              <a:t>Find, fix, and monitor for open-source vulnerabilities (</a:t>
            </a:r>
            <a:r>
              <a:rPr lang="en-US" b="1" dirty="0" err="1">
                <a:solidFill>
                  <a:schemeClr val="bg1"/>
                </a:solidFill>
              </a:rPr>
              <a:t>Snyk</a:t>
            </a:r>
            <a:r>
              <a:rPr lang="en-US" b="1" dirty="0">
                <a:solidFill>
                  <a:schemeClr val="bg1"/>
                </a:solidFill>
              </a:rPr>
              <a:t> offers a way to scan and monitor your Docker images too)</a:t>
            </a:r>
          </a:p>
          <a:p>
            <a:r>
              <a:rPr lang="en-US" b="1" dirty="0">
                <a:solidFill>
                  <a:schemeClr val="bg1"/>
                </a:solidFill>
              </a:rPr>
              <a:t>Don’t leak sensitive information to Docker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fixed tags for immutability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Use COPY instead of ADD</a:t>
            </a:r>
          </a:p>
          <a:p>
            <a:r>
              <a:rPr lang="en-US" b="1" dirty="0">
                <a:solidFill>
                  <a:schemeClr val="bg1"/>
                </a:solidFill>
              </a:rPr>
              <a:t>Use metadata labels like maintainer and </a:t>
            </a:r>
            <a:r>
              <a:rPr lang="en-US" b="1" dirty="0" err="1">
                <a:solidFill>
                  <a:schemeClr val="bg1"/>
                </a:solidFill>
              </a:rPr>
              <a:t>securitytxt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Use multi-stage builds for small and secure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linter like </a:t>
            </a:r>
            <a:r>
              <a:rPr lang="en-US" b="1" dirty="0" err="1">
                <a:solidFill>
                  <a:schemeClr val="bg1"/>
                </a:solidFill>
              </a:rPr>
              <a:t>hadolint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39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Know Your Cloud and Cluster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Use TLS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Enable RBAC with Least Privilege, Disable ABAC, and use Audit Logging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Third-Party Auth provider (like Google, GitHub - or Okta!)</a:t>
            </a:r>
          </a:p>
          <a:p>
            <a:r>
              <a:rPr lang="en-US" b="1" dirty="0">
                <a:solidFill>
                  <a:schemeClr val="bg1"/>
                </a:solidFill>
              </a:rPr>
              <a:t>Separate and Firewall your </a:t>
            </a:r>
            <a:r>
              <a:rPr lang="en-US" b="1" dirty="0" err="1">
                <a:solidFill>
                  <a:schemeClr val="bg1"/>
                </a:solidFill>
              </a:rPr>
              <a:t>etcd</a:t>
            </a:r>
            <a:r>
              <a:rPr lang="en-US" b="1" dirty="0">
                <a:solidFill>
                  <a:schemeClr val="bg1"/>
                </a:solidFill>
              </a:rPr>
              <a:t>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Rotate Encryption Keys</a:t>
            </a:r>
          </a:p>
          <a:p>
            <a:r>
              <a:rPr lang="en-US" b="1" dirty="0">
                <a:solidFill>
                  <a:schemeClr val="bg1"/>
                </a:solidFill>
              </a:rPr>
              <a:t>Use Linux Security Features and a restricted </a:t>
            </a:r>
            <a:r>
              <a:rPr lang="en-US" b="1" dirty="0" err="1">
                <a:solidFill>
                  <a:schemeClr val="bg1"/>
                </a:solidFill>
              </a:rPr>
              <a:t>PodSecurityPolicy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Statically </a:t>
            </a:r>
            <a:r>
              <a:rPr lang="en-US" b="1" dirty="0" err="1">
                <a:solidFill>
                  <a:schemeClr val="bg1"/>
                </a:solidFill>
              </a:rPr>
              <a:t>Analyse</a:t>
            </a:r>
            <a:r>
              <a:rPr lang="en-US" b="1" dirty="0">
                <a:solidFill>
                  <a:schemeClr val="bg1"/>
                </a:solidFill>
              </a:rPr>
              <a:t> YAML</a:t>
            </a:r>
          </a:p>
          <a:p>
            <a:r>
              <a:rPr lang="en-US" b="1" dirty="0">
                <a:solidFill>
                  <a:schemeClr val="bg1"/>
                </a:solidFill>
              </a:rPr>
              <a:t>Run Containers as a Non-Root User</a:t>
            </a:r>
          </a:p>
          <a:p>
            <a:r>
              <a:rPr lang="en-US" b="1" dirty="0">
                <a:solidFill>
                  <a:schemeClr val="bg1"/>
                </a:solidFill>
              </a:rPr>
              <a:t>Use Network Policies (to limit traffic between pods)</a:t>
            </a:r>
          </a:p>
          <a:p>
            <a:r>
              <a:rPr lang="en-US" b="1" dirty="0">
                <a:solidFill>
                  <a:schemeClr val="bg1"/>
                </a:solidFill>
              </a:rPr>
              <a:t>Scan Images and Run IDS (Intrusion Detection System)</a:t>
            </a:r>
          </a:p>
          <a:p>
            <a:r>
              <a:rPr lang="en-US" b="1" dirty="0">
                <a:solidFill>
                  <a:schemeClr val="bg1"/>
                </a:solidFill>
              </a:rPr>
              <a:t>Run a Service Mesh</a:t>
            </a:r>
          </a:p>
        </p:txBody>
      </p:sp>
    </p:spTree>
    <p:extLst>
      <p:ext uri="{BB962C8B-B14F-4D97-AF65-F5344CB8AC3E}">
        <p14:creationId xmlns:p14="http://schemas.microsoft.com/office/powerpoint/2010/main" val="2920852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JWT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training\day3\Security\JWT</a:t>
            </a:r>
            <a:r>
              <a:rPr lang="en-US" b="1">
                <a:solidFill>
                  <a:schemeClr val="bg1"/>
                </a:solidFill>
              </a:rPr>
              <a:t>\InstructionJWT.txt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2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Service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other Microservice,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28017</TotalTime>
  <Words>2857</Words>
  <Application>Microsoft Office PowerPoint</Application>
  <PresentationFormat>Widescreen</PresentationFormat>
  <Paragraphs>416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Architecture</vt:lpstr>
      <vt:lpstr>Architecture</vt:lpstr>
      <vt:lpstr>Client Registration</vt:lpstr>
      <vt:lpstr>Client Registration</vt:lpstr>
      <vt:lpstr>Client Update and removal</vt:lpstr>
      <vt:lpstr>Service Discovery</vt:lpstr>
      <vt:lpstr>Testing Microservices</vt:lpstr>
      <vt:lpstr>Testing Challenges</vt:lpstr>
      <vt:lpstr>Agile Testing Quadrants</vt:lpstr>
      <vt:lpstr>Testing Strategy</vt:lpstr>
      <vt:lpstr>Test Doubles</vt:lpstr>
      <vt:lpstr>Junit 5</vt:lpstr>
      <vt:lpstr>Junit 5</vt:lpstr>
      <vt:lpstr>Maven Setup</vt:lpstr>
      <vt:lpstr>Junit 5 methods</vt:lpstr>
      <vt:lpstr>Junit 5 methods cntd.</vt:lpstr>
      <vt:lpstr>Implement an Integration Test</vt:lpstr>
      <vt:lpstr>API Gateway - Zuul</vt:lpstr>
      <vt:lpstr>API Gateway</vt:lpstr>
      <vt:lpstr>Advantages of Zuul</vt:lpstr>
      <vt:lpstr>Zuul - lab</vt:lpstr>
      <vt:lpstr>Security</vt:lpstr>
      <vt:lpstr>Be secure by Design</vt:lpstr>
      <vt:lpstr>Be secure by Design</vt:lpstr>
      <vt:lpstr>Scan Dependencies</vt:lpstr>
      <vt:lpstr>Use HTTPS Everywhere</vt:lpstr>
      <vt:lpstr>Use Access and Identity Tokens</vt:lpstr>
      <vt:lpstr>Encrypt and Protect Secrets</vt:lpstr>
      <vt:lpstr>Verify Security with Delivery Pipelines</vt:lpstr>
      <vt:lpstr>Slow Down Attackers</vt:lpstr>
      <vt:lpstr>Use Docker Rootless Mode</vt:lpstr>
      <vt:lpstr>Use Time-Based Security</vt:lpstr>
      <vt:lpstr>Scan Docker and Kubernetes Configuration for Vulnerabilities</vt:lpstr>
      <vt:lpstr>Know Your Cloud and Cluster Security</vt:lpstr>
      <vt:lpstr>JWT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1116</cp:revision>
  <dcterms:created xsi:type="dcterms:W3CDTF">2019-09-14T09:29:44Z</dcterms:created>
  <dcterms:modified xsi:type="dcterms:W3CDTF">2020-05-07T04:49:58Z</dcterms:modified>
</cp:coreProperties>
</file>