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14" r:id="rId2"/>
    <p:sldId id="415" r:id="rId3"/>
    <p:sldId id="416" r:id="rId4"/>
    <p:sldId id="419" r:id="rId5"/>
    <p:sldId id="425" r:id="rId6"/>
    <p:sldId id="420" r:id="rId7"/>
    <p:sldId id="421" r:id="rId8"/>
    <p:sldId id="422" r:id="rId9"/>
    <p:sldId id="426" r:id="rId10"/>
    <p:sldId id="427" r:id="rId11"/>
    <p:sldId id="423" r:id="rId12"/>
    <p:sldId id="424" r:id="rId13"/>
    <p:sldId id="432" r:id="rId14"/>
    <p:sldId id="435" r:id="rId15"/>
    <p:sldId id="436" r:id="rId16"/>
    <p:sldId id="433" r:id="rId17"/>
    <p:sldId id="437" r:id="rId18"/>
    <p:sldId id="434" r:id="rId19"/>
    <p:sldId id="43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tnext.io/5-patterns-to-make-your-microservice-fault-tolerant-f3a1c73547b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4 -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to make your application fault tolerant</a:t>
            </a:r>
          </a:p>
          <a:p>
            <a:r>
              <a:rPr lang="en-US" b="1" dirty="0">
                <a:solidFill>
                  <a:schemeClr val="bg1"/>
                </a:solidFill>
              </a:rPr>
              <a:t>Difference between Fault tolerance and resilience</a:t>
            </a:r>
          </a:p>
          <a:p>
            <a:r>
              <a:rPr lang="en-US" b="1" dirty="0">
                <a:solidFill>
                  <a:schemeClr val="bg1"/>
                </a:solidFill>
              </a:rPr>
              <a:t>Fault tolerance related challenges with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Implementing Timeout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Implementing mimicked cached response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 Circuit breaker pattern using </a:t>
            </a:r>
            <a:r>
              <a:rPr lang="en-US" b="1" dirty="0" err="1">
                <a:solidFill>
                  <a:schemeClr val="bg1"/>
                </a:solidFill>
              </a:rPr>
              <a:t>Hystrix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Mimic fault tolerance and verify that it is working.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Externalizing the properties of 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Configuring your application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application.properties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Project  Lombok</a:t>
            </a:r>
          </a:p>
          <a:p>
            <a:r>
              <a:rPr lang="en-US" b="1" dirty="0">
                <a:solidFill>
                  <a:schemeClr val="bg1"/>
                </a:solidFill>
              </a:rPr>
              <a:t>	Overview of Project Lombok</a:t>
            </a:r>
          </a:p>
          <a:p>
            <a:r>
              <a:rPr lang="en-US" b="1" dirty="0">
                <a:solidFill>
                  <a:schemeClr val="bg1"/>
                </a:solidFill>
              </a:rPr>
              <a:t>	Project Lombok Configuration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Project Lombok Examples</a:t>
            </a:r>
          </a:p>
          <a:p>
            <a:r>
              <a:rPr lang="en-US" b="1">
                <a:solidFill>
                  <a:schemeClr val="bg1"/>
                </a:solidFill>
              </a:rPr>
              <a:t>Spring MVC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74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Retry – Not a great idea always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 -&gt; B -&gt; C -&gt; D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If each of them are configured for 3 retries and D fails consistently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so B will face 3x load, C — 9x and D — 27x!. </a:t>
            </a:r>
          </a:p>
          <a:p>
            <a:r>
              <a:rPr lang="en-US" b="1" dirty="0">
                <a:solidFill>
                  <a:schemeClr val="bg1"/>
                </a:solidFill>
              </a:rPr>
              <a:t>This will create a storm of requests.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Solution:</a:t>
            </a:r>
          </a:p>
          <a:p>
            <a:r>
              <a:rPr lang="en-US" b="1" dirty="0">
                <a:solidFill>
                  <a:schemeClr val="bg1"/>
                </a:solidFill>
              </a:rPr>
              <a:t>	Distinguish </a:t>
            </a:r>
            <a:r>
              <a:rPr lang="en-US" b="1" dirty="0" err="1">
                <a:solidFill>
                  <a:schemeClr val="bg1"/>
                </a:solidFill>
              </a:rPr>
              <a:t>retryable</a:t>
            </a:r>
            <a:r>
              <a:rPr lang="en-US" b="1" dirty="0">
                <a:solidFill>
                  <a:schemeClr val="bg1"/>
                </a:solidFill>
              </a:rPr>
              <a:t> errors from non-</a:t>
            </a:r>
            <a:r>
              <a:rPr lang="en-US" b="1" dirty="0" err="1">
                <a:solidFill>
                  <a:schemeClr val="bg1"/>
                </a:solidFill>
              </a:rPr>
              <a:t>retryable</a:t>
            </a:r>
            <a:r>
              <a:rPr lang="en-US" b="1" dirty="0">
                <a:solidFill>
                  <a:schemeClr val="bg1"/>
                </a:solidFill>
              </a:rPr>
              <a:t>. </a:t>
            </a:r>
          </a:p>
          <a:p>
            <a:r>
              <a:rPr lang="en-US" b="1" dirty="0">
                <a:solidFill>
                  <a:schemeClr val="bg1"/>
                </a:solidFill>
              </a:rPr>
              <a:t>	It’s pointless to retry all request, </a:t>
            </a:r>
          </a:p>
          <a:p>
            <a:r>
              <a:rPr lang="en-US" b="1" dirty="0">
                <a:solidFill>
                  <a:schemeClr val="bg1"/>
                </a:solidFill>
              </a:rPr>
              <a:t>		when user doesn’t have permissions or payload doesn’t structured properly. </a:t>
            </a:r>
          </a:p>
          <a:p>
            <a:r>
              <a:rPr lang="en-US" b="1" dirty="0">
                <a:solidFill>
                  <a:schemeClr val="bg1"/>
                </a:solidFill>
              </a:rPr>
              <a:t>	Adopt error budgeting — </a:t>
            </a:r>
          </a:p>
          <a:p>
            <a:r>
              <a:rPr lang="en-US" b="1" dirty="0">
                <a:solidFill>
                  <a:schemeClr val="bg1"/>
                </a:solidFill>
              </a:rPr>
              <a:t>		Say 3 retries in D fails, A should stop making request. This could be 2</a:t>
            </a:r>
            <a:r>
              <a:rPr lang="en-US" b="1" baseline="30000" dirty="0">
                <a:solidFill>
                  <a:schemeClr val="bg1"/>
                </a:solidFill>
              </a:rPr>
              <a:t>nd</a:t>
            </a:r>
            <a:r>
              <a:rPr lang="en-US" b="1" dirty="0">
                <a:solidFill>
                  <a:schemeClr val="bg1"/>
                </a:solidFill>
              </a:rPr>
              <a:t> request of A though.</a:t>
            </a:r>
          </a:p>
          <a:p>
            <a:r>
              <a:rPr lang="en-US" b="1" dirty="0">
                <a:solidFill>
                  <a:schemeClr val="bg1"/>
                </a:solidFill>
              </a:rPr>
              <a:t>	Isn’t that similar to Circuit breaker???</a:t>
            </a:r>
          </a:p>
        </p:txBody>
      </p:sp>
    </p:spTree>
    <p:extLst>
      <p:ext uri="{BB962C8B-B14F-4D97-AF65-F5344CB8AC3E}">
        <p14:creationId xmlns:p14="http://schemas.microsoft.com/office/powerpoint/2010/main" val="77080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Circuit Breaker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Refer microservices-employee-catalog service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D:\PraiseTheLord\HSBGInfotech\Others\vilas\microservices\training\4\CircuitBreaker</a:t>
            </a:r>
          </a:p>
          <a:p>
            <a:r>
              <a:rPr lang="en-US" b="1" dirty="0">
                <a:solidFill>
                  <a:schemeClr val="bg1"/>
                </a:solidFill>
              </a:rPr>
              <a:t>\Instructions.txt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2" descr="Image result for circuit breaker image">
            <a:extLst>
              <a:ext uri="{FF2B5EF4-FFF2-40B4-BE49-F238E27FC236}">
                <a16:creationId xmlns:a16="http://schemas.microsoft.com/office/drawing/2014/main" id="{4D7A8D73-5F37-46FE-ABCA-45198F1FE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772" y="3495326"/>
            <a:ext cx="3027589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97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Deadlines/distributed timeouts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 -&gt; B -&gt; C -&gt; D</a:t>
            </a:r>
          </a:p>
          <a:p>
            <a:r>
              <a:rPr lang="en-US" b="1" dirty="0">
                <a:solidFill>
                  <a:schemeClr val="bg1"/>
                </a:solidFill>
              </a:rPr>
              <a:t>If A and B are both waiting for 5 seconds.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If B has already completed waiting for 5 seconds, then there is no point for A to continue  waiting. A should exit in such a case.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This is very complex to implement.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More details can be found at </a:t>
            </a:r>
          </a:p>
          <a:p>
            <a:r>
              <a:rPr lang="en-IN">
                <a:hlinkClick r:id="rId2"/>
              </a:rPr>
              <a:t>https://itnext.io/5-patterns-to-make-your-microservice-fault-tolerant-f3a1c73547b3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12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Externalize Configurations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690688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configuration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Traditional best practices: 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Seperate</a:t>
            </a:r>
            <a:r>
              <a:rPr lang="en-US" b="1" dirty="0">
                <a:solidFill>
                  <a:schemeClr val="bg1"/>
                </a:solidFill>
              </a:rPr>
              <a:t> code and config</a:t>
            </a:r>
          </a:p>
          <a:p>
            <a:r>
              <a:rPr lang="en-US" b="1" dirty="0">
                <a:solidFill>
                  <a:schemeClr val="bg1"/>
                </a:solidFill>
              </a:rPr>
              <a:t>			</a:t>
            </a:r>
            <a:r>
              <a:rPr lang="en-US" b="1" dirty="0" err="1">
                <a:solidFill>
                  <a:schemeClr val="bg1"/>
                </a:solidFill>
              </a:rPr>
              <a:t>db</a:t>
            </a:r>
            <a:r>
              <a:rPr lang="en-US" b="1" dirty="0">
                <a:solidFill>
                  <a:schemeClr val="bg1"/>
                </a:solidFill>
              </a:rPr>
              <a:t> connection details.</a:t>
            </a:r>
          </a:p>
          <a:p>
            <a:r>
              <a:rPr lang="en-US" b="1" dirty="0">
                <a:solidFill>
                  <a:schemeClr val="bg1"/>
                </a:solidFill>
              </a:rPr>
              <a:t>			port, host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..</a:t>
            </a:r>
          </a:p>
          <a:p>
            <a:r>
              <a:rPr lang="en-US" b="1" dirty="0">
                <a:solidFill>
                  <a:schemeClr val="bg1"/>
                </a:solidFill>
              </a:rPr>
              <a:t>			File names </a:t>
            </a:r>
          </a:p>
          <a:p>
            <a:r>
              <a:rPr lang="en-US" b="1" dirty="0">
                <a:solidFill>
                  <a:schemeClr val="bg1"/>
                </a:solidFill>
              </a:rPr>
              <a:t>			profiles user details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..</a:t>
            </a:r>
          </a:p>
          <a:p>
            <a:r>
              <a:rPr lang="en-US" b="1" dirty="0">
                <a:solidFill>
                  <a:schemeClr val="bg1"/>
                </a:solidFill>
              </a:rPr>
              <a:t>			Feature flags.</a:t>
            </a:r>
          </a:p>
          <a:p>
            <a:r>
              <a:rPr lang="en-US" b="1" dirty="0">
                <a:solidFill>
                  <a:schemeClr val="bg1"/>
                </a:solidFill>
              </a:rPr>
              <a:t>			</a:t>
            </a:r>
          </a:p>
          <a:p>
            <a:r>
              <a:rPr lang="en-US" b="1" dirty="0">
                <a:solidFill>
                  <a:schemeClr val="bg1"/>
                </a:solidFill>
              </a:rPr>
              <a:t>Don't hard code it</a:t>
            </a:r>
          </a:p>
          <a:p>
            <a:r>
              <a:rPr lang="en-US" b="1" dirty="0">
                <a:solidFill>
                  <a:schemeClr val="bg1"/>
                </a:solidFill>
              </a:rPr>
              <a:t>	Move it to a configuration file.</a:t>
            </a:r>
          </a:p>
          <a:p>
            <a:r>
              <a:rPr lang="en-US" b="1" dirty="0">
                <a:solidFill>
                  <a:schemeClr val="bg1"/>
                </a:solidFill>
              </a:rPr>
              <a:t>Make a change</a:t>
            </a:r>
          </a:p>
          <a:p>
            <a:r>
              <a:rPr lang="en-US" b="1" dirty="0">
                <a:solidFill>
                  <a:schemeClr val="bg1"/>
                </a:solidFill>
              </a:rPr>
              <a:t>	Inject without building.</a:t>
            </a:r>
          </a:p>
          <a:p>
            <a:r>
              <a:rPr lang="en-US" b="1" dirty="0">
                <a:solidFill>
                  <a:schemeClr val="bg1"/>
                </a:solidFill>
              </a:rPr>
              <a:t>Files supported </a:t>
            </a:r>
          </a:p>
          <a:p>
            <a:r>
              <a:rPr lang="en-US" b="1" dirty="0">
                <a:solidFill>
                  <a:schemeClr val="bg1"/>
                </a:solidFill>
              </a:rPr>
              <a:t>	.properties</a:t>
            </a:r>
          </a:p>
          <a:p>
            <a:r>
              <a:rPr lang="en-US" b="1" dirty="0">
                <a:solidFill>
                  <a:schemeClr val="bg1"/>
                </a:solidFill>
              </a:rPr>
              <a:t>	.</a:t>
            </a:r>
            <a:r>
              <a:rPr lang="en-US" b="1" dirty="0" err="1">
                <a:solidFill>
                  <a:schemeClr val="bg1"/>
                </a:solidFill>
              </a:rPr>
              <a:t>yaml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.json for some configurations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40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Externalize Configurations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59972" y="1625372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Why do you need it?</a:t>
            </a:r>
          </a:p>
          <a:p>
            <a:r>
              <a:rPr lang="en-US" b="1" dirty="0">
                <a:solidFill>
                  <a:schemeClr val="bg1"/>
                </a:solidFill>
              </a:rPr>
              <a:t>	Generally why do you need property files?</a:t>
            </a:r>
          </a:p>
          <a:p>
            <a:r>
              <a:rPr lang="en-US" b="1" dirty="0">
                <a:solidFill>
                  <a:schemeClr val="bg1"/>
                </a:solidFill>
              </a:rPr>
              <a:t>Additionally in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Multiple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Multiple instances of same service running.</a:t>
            </a:r>
          </a:p>
          <a:p>
            <a:r>
              <a:rPr lang="en-US" b="1" dirty="0">
                <a:solidFill>
                  <a:schemeClr val="bg1"/>
                </a:solidFill>
              </a:rPr>
              <a:t>		Some created earlier and some latter.</a:t>
            </a:r>
          </a:p>
          <a:p>
            <a:r>
              <a:rPr lang="en-US" b="1" dirty="0">
                <a:solidFill>
                  <a:schemeClr val="bg1"/>
                </a:solidFill>
              </a:rPr>
              <a:t>Define your microservices externalization goals.</a:t>
            </a:r>
          </a:p>
          <a:p>
            <a:r>
              <a:rPr lang="en-US" b="1" dirty="0">
                <a:solidFill>
                  <a:schemeClr val="bg1"/>
                </a:solidFill>
              </a:rPr>
              <a:t>A template could be as follows</a:t>
            </a:r>
          </a:p>
          <a:p>
            <a:r>
              <a:rPr lang="en-US" b="1" dirty="0">
                <a:solidFill>
                  <a:schemeClr val="bg1"/>
                </a:solidFill>
              </a:rPr>
              <a:t>	Externalized</a:t>
            </a:r>
          </a:p>
          <a:p>
            <a:r>
              <a:rPr lang="en-US" b="1" dirty="0">
                <a:solidFill>
                  <a:schemeClr val="bg1"/>
                </a:solidFill>
              </a:rPr>
              <a:t>		Move the configuration out</a:t>
            </a:r>
          </a:p>
          <a:p>
            <a:r>
              <a:rPr lang="en-US" b="1" dirty="0">
                <a:solidFill>
                  <a:schemeClr val="bg1"/>
                </a:solidFill>
              </a:rPr>
              <a:t>	Environment specific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db</a:t>
            </a:r>
            <a:r>
              <a:rPr lang="en-US" b="1" dirty="0">
                <a:solidFill>
                  <a:schemeClr val="bg1"/>
                </a:solidFill>
              </a:rPr>
              <a:t> string can very in dev, test, stage, production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Consistent</a:t>
            </a:r>
          </a:p>
          <a:p>
            <a:r>
              <a:rPr lang="en-US" b="1" dirty="0">
                <a:solidFill>
                  <a:schemeClr val="bg1"/>
                </a:solidFill>
              </a:rPr>
              <a:t>		All instances should be referring to same configuring.</a:t>
            </a:r>
          </a:p>
          <a:p>
            <a:r>
              <a:rPr lang="en-US" b="1" dirty="0">
                <a:solidFill>
                  <a:schemeClr val="bg1"/>
                </a:solidFill>
              </a:rPr>
              <a:t>	Version history</a:t>
            </a:r>
          </a:p>
          <a:p>
            <a:r>
              <a:rPr lang="en-US" b="1" dirty="0">
                <a:solidFill>
                  <a:schemeClr val="bg1"/>
                </a:solidFill>
              </a:rPr>
              <a:t>		Should be able to track the changes</a:t>
            </a:r>
          </a:p>
          <a:p>
            <a:r>
              <a:rPr lang="en-US" b="1" dirty="0">
                <a:solidFill>
                  <a:schemeClr val="bg1"/>
                </a:solidFill>
              </a:rPr>
              <a:t>	Real-time management</a:t>
            </a:r>
          </a:p>
          <a:p>
            <a:r>
              <a:rPr lang="en-US" b="1" dirty="0">
                <a:solidFill>
                  <a:schemeClr val="bg1"/>
                </a:solidFill>
              </a:rPr>
              <a:t>		Say you want to modify the server listening port. </a:t>
            </a:r>
          </a:p>
          <a:p>
            <a:r>
              <a:rPr lang="en-US" b="1" dirty="0">
                <a:solidFill>
                  <a:schemeClr val="bg1"/>
                </a:solidFill>
              </a:rPr>
              <a:t>		Want to do this with Zero downtime. E.g. </a:t>
            </a:r>
            <a:r>
              <a:rPr lang="en-US" b="1" dirty="0" err="1">
                <a:solidFill>
                  <a:schemeClr val="bg1"/>
                </a:solidFill>
              </a:rPr>
              <a:t>threadCount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47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Externalize Configurations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59972" y="1625372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Property file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application.properties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		We have been using it.</a:t>
            </a:r>
          </a:p>
          <a:p>
            <a:r>
              <a:rPr lang="en-US" b="1" dirty="0">
                <a:solidFill>
                  <a:schemeClr val="bg1"/>
                </a:solidFill>
              </a:rPr>
              <a:t>		Could have been an </a:t>
            </a:r>
            <a:r>
              <a:rPr lang="en-US" b="1" dirty="0" err="1">
                <a:solidFill>
                  <a:schemeClr val="bg1"/>
                </a:solidFill>
              </a:rPr>
              <a:t>yaml</a:t>
            </a:r>
            <a:r>
              <a:rPr lang="en-US" b="1" dirty="0">
                <a:solidFill>
                  <a:schemeClr val="bg1"/>
                </a:solidFill>
              </a:rPr>
              <a:t> file as well.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Refer to training\day4\</a:t>
            </a:r>
            <a:r>
              <a:rPr lang="en-US" b="1" dirty="0" err="1">
                <a:solidFill>
                  <a:schemeClr val="bg1"/>
                </a:solidFill>
              </a:rPr>
              <a:t>ExternalizingConfiguration</a:t>
            </a:r>
            <a:r>
              <a:rPr lang="en-US" b="1" dirty="0">
                <a:solidFill>
                  <a:schemeClr val="bg1"/>
                </a:solidFill>
              </a:rPr>
              <a:t>\InstructionsForValues.txt</a:t>
            </a:r>
          </a:p>
        </p:txBody>
      </p:sp>
    </p:spTree>
    <p:extLst>
      <p:ext uri="{BB962C8B-B14F-4D97-AF65-F5344CB8AC3E}">
        <p14:creationId xmlns:p14="http://schemas.microsoft.com/office/powerpoint/2010/main" val="2944743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Project Lombok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Automatically generate </a:t>
            </a:r>
            <a:r>
              <a:rPr lang="en-US" b="1" dirty="0"/>
              <a:t>java bytecode </a:t>
            </a:r>
          </a:p>
          <a:p>
            <a:r>
              <a:rPr lang="en-US" b="1" dirty="0">
                <a:solidFill>
                  <a:schemeClr val="bg1"/>
                </a:solidFill>
              </a:rPr>
              <a:t>Based on some small configurations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Some of the important code that can be auto-generated</a:t>
            </a:r>
          </a:p>
          <a:p>
            <a:r>
              <a:rPr lang="en-US" b="1" dirty="0">
                <a:solidFill>
                  <a:schemeClr val="bg1"/>
                </a:solidFill>
              </a:rPr>
              <a:t>	@</a:t>
            </a:r>
            <a:r>
              <a:rPr lang="en-US" b="1" dirty="0" err="1">
                <a:solidFill>
                  <a:schemeClr val="bg1"/>
                </a:solidFill>
              </a:rPr>
              <a:t>NonNull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Ensure that code doesn't throw NPE.</a:t>
            </a:r>
          </a:p>
          <a:p>
            <a:r>
              <a:rPr lang="en-US" b="1" dirty="0">
                <a:solidFill>
                  <a:schemeClr val="bg1"/>
                </a:solidFill>
              </a:rPr>
              <a:t>	@Getter/@Setter</a:t>
            </a:r>
          </a:p>
          <a:p>
            <a:r>
              <a:rPr lang="en-US" b="1" dirty="0">
                <a:solidFill>
                  <a:schemeClr val="bg1"/>
                </a:solidFill>
              </a:rPr>
              <a:t>		Generate getter/setter methods.</a:t>
            </a:r>
          </a:p>
          <a:p>
            <a:r>
              <a:rPr lang="en-US" b="1" dirty="0">
                <a:solidFill>
                  <a:schemeClr val="bg1"/>
                </a:solidFill>
              </a:rPr>
              <a:t>	@</a:t>
            </a:r>
            <a:r>
              <a:rPr lang="en-US" b="1" dirty="0" err="1">
                <a:solidFill>
                  <a:schemeClr val="bg1"/>
                </a:solidFill>
              </a:rPr>
              <a:t>ToString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Generate to string </a:t>
            </a:r>
          </a:p>
          <a:p>
            <a:r>
              <a:rPr lang="en-US" b="1" dirty="0">
                <a:solidFill>
                  <a:schemeClr val="bg1"/>
                </a:solidFill>
              </a:rPr>
              <a:t>	@</a:t>
            </a:r>
            <a:r>
              <a:rPr lang="en-US" b="1" dirty="0" err="1">
                <a:solidFill>
                  <a:schemeClr val="bg1"/>
                </a:solidFill>
              </a:rPr>
              <a:t>EqualsAndHashCode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Generates </a:t>
            </a:r>
            <a:r>
              <a:rPr lang="en-US" b="1" dirty="0" err="1">
                <a:solidFill>
                  <a:schemeClr val="bg1"/>
                </a:solidFill>
              </a:rPr>
              <a:t>hashCode</a:t>
            </a:r>
            <a:r>
              <a:rPr lang="en-US" b="1" dirty="0">
                <a:solidFill>
                  <a:schemeClr val="bg1"/>
                </a:solidFill>
              </a:rPr>
              <a:t> and equals implementations from the fields of your object..</a:t>
            </a:r>
          </a:p>
          <a:p>
            <a:r>
              <a:rPr lang="en-US" b="1" dirty="0">
                <a:solidFill>
                  <a:schemeClr val="bg1"/>
                </a:solidFill>
              </a:rPr>
              <a:t>	@</a:t>
            </a:r>
            <a:r>
              <a:rPr lang="en-US" b="1" dirty="0" err="1">
                <a:solidFill>
                  <a:schemeClr val="bg1"/>
                </a:solidFill>
              </a:rPr>
              <a:t>NoArgsConstructor</a:t>
            </a:r>
            <a:r>
              <a:rPr lang="en-US" b="1" dirty="0">
                <a:solidFill>
                  <a:schemeClr val="bg1"/>
                </a:solidFill>
              </a:rPr>
              <a:t>, and @</a:t>
            </a:r>
            <a:r>
              <a:rPr lang="en-US" b="1" dirty="0" err="1">
                <a:solidFill>
                  <a:schemeClr val="bg1"/>
                </a:solidFill>
              </a:rPr>
              <a:t>AllArgsConstructor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Constructors made to order: </a:t>
            </a:r>
          </a:p>
          <a:p>
            <a:r>
              <a:rPr lang="en-US" b="1" dirty="0">
                <a:solidFill>
                  <a:schemeClr val="bg1"/>
                </a:solidFill>
              </a:rPr>
              <a:t>		Generates </a:t>
            </a:r>
          </a:p>
          <a:p>
            <a:r>
              <a:rPr lang="en-US" b="1" dirty="0">
                <a:solidFill>
                  <a:schemeClr val="bg1"/>
                </a:solidFill>
              </a:rPr>
              <a:t>			no 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 constructors </a:t>
            </a:r>
          </a:p>
          <a:p>
            <a:r>
              <a:rPr lang="en-US" b="1" dirty="0">
                <a:solidFill>
                  <a:schemeClr val="bg1"/>
                </a:solidFill>
              </a:rPr>
              <a:t>			one argument per final / non-</a:t>
            </a:r>
            <a:r>
              <a:rPr lang="en-US" b="1" dirty="0" err="1">
                <a:solidFill>
                  <a:schemeClr val="bg1"/>
                </a:solidFill>
              </a:rPr>
              <a:t>nullfield</a:t>
            </a:r>
            <a:r>
              <a:rPr lang="en-US" b="1" dirty="0">
                <a:solidFill>
                  <a:schemeClr val="bg1"/>
                </a:solidFill>
              </a:rPr>
              <a:t>, or one argument for every field.</a:t>
            </a:r>
          </a:p>
        </p:txBody>
      </p:sp>
    </p:spTree>
    <p:extLst>
      <p:ext uri="{BB962C8B-B14F-4D97-AF65-F5344CB8AC3E}">
        <p14:creationId xmlns:p14="http://schemas.microsoft.com/office/powerpoint/2010/main" val="1278523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Project Lombok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@Data</a:t>
            </a:r>
          </a:p>
          <a:p>
            <a:r>
              <a:rPr lang="en-US" b="1" dirty="0">
                <a:solidFill>
                  <a:schemeClr val="bg1"/>
                </a:solidFill>
              </a:rPr>
              <a:t>	A shortcut for </a:t>
            </a:r>
          </a:p>
          <a:p>
            <a:r>
              <a:rPr lang="en-US" b="1" dirty="0">
                <a:solidFill>
                  <a:schemeClr val="bg1"/>
                </a:solidFill>
              </a:rPr>
              <a:t>			@</a:t>
            </a:r>
            <a:r>
              <a:rPr lang="en-US" b="1" dirty="0" err="1">
                <a:solidFill>
                  <a:schemeClr val="bg1"/>
                </a:solidFill>
              </a:rPr>
              <a:t>ToString</a:t>
            </a:r>
            <a:r>
              <a:rPr lang="en-US" b="1" dirty="0">
                <a:solidFill>
                  <a:schemeClr val="bg1"/>
                </a:solidFill>
              </a:rPr>
              <a:t>, </a:t>
            </a:r>
          </a:p>
          <a:p>
            <a:r>
              <a:rPr lang="en-US" b="1" dirty="0">
                <a:solidFill>
                  <a:schemeClr val="bg1"/>
                </a:solidFill>
              </a:rPr>
              <a:t>			@</a:t>
            </a:r>
            <a:r>
              <a:rPr lang="en-US" b="1" dirty="0" err="1">
                <a:solidFill>
                  <a:schemeClr val="bg1"/>
                </a:solidFill>
              </a:rPr>
              <a:t>EqualsAndHashCode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</a:p>
          <a:p>
            <a:r>
              <a:rPr lang="en-US" b="1" dirty="0">
                <a:solidFill>
                  <a:schemeClr val="bg1"/>
                </a:solidFill>
              </a:rPr>
              <a:t>			@Getter on all fields, </a:t>
            </a:r>
          </a:p>
          <a:p>
            <a:r>
              <a:rPr lang="en-US" b="1" dirty="0">
                <a:solidFill>
                  <a:schemeClr val="bg1"/>
                </a:solidFill>
              </a:rPr>
              <a:t>			and @Setter on all non-final fields, and @</a:t>
            </a:r>
            <a:r>
              <a:rPr lang="en-US" b="1" dirty="0" err="1">
                <a:solidFill>
                  <a:schemeClr val="bg1"/>
                </a:solidFill>
              </a:rPr>
              <a:t>RequiredArgsConstructor</a:t>
            </a:r>
            <a:r>
              <a:rPr lang="en-US" b="1" dirty="0">
                <a:solidFill>
                  <a:schemeClr val="bg1"/>
                </a:solidFill>
              </a:rPr>
              <a:t>!</a:t>
            </a:r>
          </a:p>
          <a:p>
            <a:r>
              <a:rPr lang="en-US" b="1" dirty="0">
                <a:solidFill>
                  <a:schemeClr val="bg1"/>
                </a:solidFill>
              </a:rPr>
              <a:t>	@Value</a:t>
            </a:r>
          </a:p>
          <a:p>
            <a:r>
              <a:rPr lang="en-US" b="1" dirty="0">
                <a:solidFill>
                  <a:schemeClr val="bg1"/>
                </a:solidFill>
              </a:rPr>
              <a:t>		Immutable classes </a:t>
            </a:r>
          </a:p>
          <a:p>
            <a:r>
              <a:rPr lang="en-US" b="1" dirty="0">
                <a:solidFill>
                  <a:schemeClr val="bg1"/>
                </a:solidFill>
              </a:rPr>
              <a:t>	@Synchronized</a:t>
            </a:r>
          </a:p>
          <a:p>
            <a:r>
              <a:rPr lang="en-US" b="1" dirty="0">
                <a:solidFill>
                  <a:schemeClr val="bg1"/>
                </a:solidFill>
              </a:rPr>
              <a:t>		synchronized done right: Don't expose your locks.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Refer day4\</a:t>
            </a:r>
            <a:r>
              <a:rPr lang="en-US" b="1" dirty="0" err="1">
                <a:solidFill>
                  <a:schemeClr val="bg1"/>
                </a:solidFill>
              </a:rPr>
              <a:t>ProjectLombok</a:t>
            </a:r>
            <a:r>
              <a:rPr lang="en-US" b="1" dirty="0">
                <a:solidFill>
                  <a:schemeClr val="bg1"/>
                </a:solidFill>
              </a:rPr>
              <a:t>\InstructionsForLombok.txt</a:t>
            </a:r>
          </a:p>
        </p:txBody>
      </p:sp>
    </p:spTree>
    <p:extLst>
      <p:ext uri="{BB962C8B-B14F-4D97-AF65-F5344CB8AC3E}">
        <p14:creationId xmlns:p14="http://schemas.microsoft.com/office/powerpoint/2010/main" val="272930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MVC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91031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Model View Controller">
            <a:extLst>
              <a:ext uri="{FF2B5EF4-FFF2-40B4-BE49-F238E27FC236}">
                <a16:creationId xmlns:a16="http://schemas.microsoft.com/office/drawing/2014/main" id="{135C88FA-EA89-442A-8B97-B27E6BD5B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85" y="1690688"/>
            <a:ext cx="9851571" cy="462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563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MVC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729343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Model:</a:t>
            </a:r>
          </a:p>
          <a:p>
            <a:r>
              <a:rPr lang="en-US" b="1" dirty="0">
                <a:solidFill>
                  <a:schemeClr val="bg1"/>
                </a:solidFill>
              </a:rPr>
              <a:t>	Corresponds to all the data-related logic that the user works with. </a:t>
            </a:r>
          </a:p>
          <a:p>
            <a:r>
              <a:rPr lang="en-US" b="1" dirty="0">
                <a:solidFill>
                  <a:schemeClr val="bg1"/>
                </a:solidFill>
              </a:rPr>
              <a:t>		Can represent either the data that is being transferred </a:t>
            </a:r>
          </a:p>
          <a:p>
            <a:r>
              <a:rPr lang="en-US" b="1" dirty="0">
                <a:solidFill>
                  <a:schemeClr val="bg1"/>
                </a:solidFill>
              </a:rPr>
              <a:t>		between the View and Controller components </a:t>
            </a:r>
          </a:p>
          <a:p>
            <a:r>
              <a:rPr lang="en-US" b="1" dirty="0">
                <a:solidFill>
                  <a:schemeClr val="bg1"/>
                </a:solidFill>
              </a:rPr>
              <a:t>	or </a:t>
            </a:r>
          </a:p>
          <a:p>
            <a:r>
              <a:rPr lang="en-US" b="1" dirty="0">
                <a:solidFill>
                  <a:schemeClr val="bg1"/>
                </a:solidFill>
              </a:rPr>
              <a:t>		other business logic-related data.</a:t>
            </a:r>
          </a:p>
          <a:p>
            <a:r>
              <a:rPr lang="en-US" b="1" dirty="0">
                <a:solidFill>
                  <a:schemeClr val="bg1"/>
                </a:solidFill>
              </a:rPr>
              <a:t>View</a:t>
            </a:r>
          </a:p>
          <a:p>
            <a:r>
              <a:rPr lang="en-US" b="1" dirty="0">
                <a:solidFill>
                  <a:schemeClr val="bg1"/>
                </a:solidFill>
              </a:rPr>
              <a:t>	Used for all the UI logic of the application.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Controller</a:t>
            </a:r>
          </a:p>
          <a:p>
            <a:r>
              <a:rPr lang="en-US" b="1" dirty="0">
                <a:solidFill>
                  <a:schemeClr val="bg1"/>
                </a:solidFill>
              </a:rPr>
              <a:t>	Acts as an interface between Model and View components </a:t>
            </a:r>
          </a:p>
          <a:p>
            <a:r>
              <a:rPr lang="en-US" b="1" dirty="0">
                <a:solidFill>
                  <a:schemeClr val="bg1"/>
                </a:solidFill>
              </a:rPr>
              <a:t>	to process all the business logic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incoming requests, manipulate data using the Model component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interact with the Views to render the final output.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Refer training\day4\</a:t>
            </a:r>
            <a:r>
              <a:rPr lang="en-US" b="1" dirty="0" err="1">
                <a:solidFill>
                  <a:schemeClr val="bg1"/>
                </a:solidFill>
              </a:rPr>
              <a:t>mvc</a:t>
            </a:r>
            <a:r>
              <a:rPr lang="en-US" b="1" dirty="0">
                <a:solidFill>
                  <a:schemeClr val="bg1"/>
                </a:solidFill>
              </a:rPr>
              <a:t>\InstructionsMVC.txt</a:t>
            </a:r>
          </a:p>
        </p:txBody>
      </p:sp>
    </p:spTree>
    <p:extLst>
      <p:ext uri="{BB962C8B-B14F-4D97-AF65-F5344CB8AC3E}">
        <p14:creationId xmlns:p14="http://schemas.microsoft.com/office/powerpoint/2010/main" val="108944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Fault Tolerance and Resilience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Fault tolerance</a:t>
            </a:r>
          </a:p>
          <a:p>
            <a:r>
              <a:rPr lang="en-US" b="1" dirty="0">
                <a:solidFill>
                  <a:schemeClr val="bg1"/>
                </a:solidFill>
              </a:rPr>
              <a:t>	How much the system can tolerate the failure of a single service.</a:t>
            </a:r>
          </a:p>
          <a:p>
            <a:r>
              <a:rPr lang="en-US" b="1" dirty="0">
                <a:solidFill>
                  <a:schemeClr val="bg1"/>
                </a:solidFill>
              </a:rPr>
              <a:t>Resilience</a:t>
            </a:r>
          </a:p>
          <a:p>
            <a:r>
              <a:rPr lang="en-US" b="1" dirty="0">
                <a:solidFill>
                  <a:schemeClr val="bg1"/>
                </a:solidFill>
              </a:rPr>
              <a:t>	How much the system can resist the failure of various systems.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785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Fault Tolerance and Resilience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482735" y="1779687"/>
            <a:ext cx="10871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	How much the system can resist the failure of various systems.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60629C-FD16-4D2A-9E3A-70C3CDE8F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86" y="1357313"/>
            <a:ext cx="10363200" cy="480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85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Fault Tolerance and Resilience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Fault tolerance</a:t>
            </a:r>
          </a:p>
          <a:p>
            <a:r>
              <a:rPr lang="en-US" b="1" dirty="0">
                <a:solidFill>
                  <a:schemeClr val="bg1"/>
                </a:solidFill>
              </a:rPr>
              <a:t>	Property that enables a system to </a:t>
            </a:r>
          </a:p>
          <a:p>
            <a:r>
              <a:rPr lang="en-US" b="1" dirty="0">
                <a:solidFill>
                  <a:schemeClr val="bg1"/>
                </a:solidFill>
              </a:rPr>
              <a:t>	continue operating properly in the </a:t>
            </a:r>
          </a:p>
          <a:p>
            <a:r>
              <a:rPr lang="en-US" b="1" dirty="0">
                <a:solidFill>
                  <a:schemeClr val="bg1"/>
                </a:solidFill>
              </a:rPr>
              <a:t>	event of the failure of some of its components.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Resilience</a:t>
            </a:r>
          </a:p>
          <a:p>
            <a:r>
              <a:rPr lang="en-US" b="1" dirty="0">
                <a:solidFill>
                  <a:schemeClr val="bg1"/>
                </a:solidFill>
              </a:rPr>
              <a:t>	Ability of a system to rapidly recover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continue with operations even </a:t>
            </a:r>
          </a:p>
          <a:p>
            <a:r>
              <a:rPr lang="en-US" b="1" dirty="0">
                <a:solidFill>
                  <a:schemeClr val="bg1"/>
                </a:solidFill>
              </a:rPr>
              <a:t>	when certain failures or errors occur with </a:t>
            </a:r>
          </a:p>
          <a:p>
            <a:r>
              <a:rPr lang="en-US" b="1" dirty="0">
                <a:solidFill>
                  <a:schemeClr val="bg1"/>
                </a:solidFill>
              </a:rPr>
              <a:t>	limited disruption that </a:t>
            </a:r>
          </a:p>
          <a:p>
            <a:r>
              <a:rPr lang="en-US" b="1" dirty="0">
                <a:solidFill>
                  <a:schemeClr val="bg1"/>
                </a:solidFill>
              </a:rPr>
              <a:t>	could otherwise affect the progress	</a:t>
            </a:r>
          </a:p>
        </p:txBody>
      </p:sp>
    </p:spTree>
    <p:extLst>
      <p:ext uri="{BB962C8B-B14F-4D97-AF65-F5344CB8AC3E}">
        <p14:creationId xmlns:p14="http://schemas.microsoft.com/office/powerpoint/2010/main" val="32721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Fault Tolerance and Resilience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One or more service goes down.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One or more service becomes slow.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One service starts throwing specific error.</a:t>
            </a:r>
          </a:p>
        </p:txBody>
      </p:sp>
    </p:spTree>
    <p:extLst>
      <p:ext uri="{BB962C8B-B14F-4D97-AF65-F5344CB8AC3E}">
        <p14:creationId xmlns:p14="http://schemas.microsoft.com/office/powerpoint/2010/main" val="285542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Fault Tolerance and Resilience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Timeouts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Circuit Breaker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Hystrix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Rate limiters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Retries</a:t>
            </a:r>
          </a:p>
          <a:p>
            <a:r>
              <a:rPr lang="en-US" b="1" dirty="0">
                <a:solidFill>
                  <a:schemeClr val="bg1"/>
                </a:solidFill>
              </a:rPr>
              <a:t>	Spring Retry</a:t>
            </a:r>
          </a:p>
          <a:p>
            <a:r>
              <a:rPr lang="en-US" b="1" dirty="0">
                <a:solidFill>
                  <a:schemeClr val="bg1"/>
                </a:solidFill>
              </a:rPr>
              <a:t>Deadlines or Distributed timeout</a:t>
            </a:r>
          </a:p>
          <a:p>
            <a:r>
              <a:rPr lang="en-US" b="1" dirty="0">
                <a:solidFill>
                  <a:schemeClr val="bg1"/>
                </a:solidFill>
              </a:rPr>
              <a:t>	Waiting for an established solution	</a:t>
            </a:r>
          </a:p>
        </p:txBody>
      </p:sp>
    </p:spTree>
    <p:extLst>
      <p:ext uri="{BB962C8B-B14F-4D97-AF65-F5344CB8AC3E}">
        <p14:creationId xmlns:p14="http://schemas.microsoft.com/office/powerpoint/2010/main" val="230497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Timeout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Specified period of time which is allowed to wait for some event to occur.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Buses/Train waiting.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timeout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7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Retry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Similar to restart computer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Spring-retry </a:t>
            </a:r>
          </a:p>
          <a:p>
            <a:r>
              <a:rPr lang="en-US" b="1" dirty="0">
                <a:solidFill>
                  <a:schemeClr val="bg1"/>
                </a:solidFill>
              </a:rPr>
              <a:t>	from spring family is another utility module which can help us in handle the retry of any specific operation with standard fashion.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2.1. Spring retry annotations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	@</a:t>
            </a:r>
            <a:r>
              <a:rPr lang="en-US" b="1" dirty="0" err="1">
                <a:solidFill>
                  <a:schemeClr val="bg1"/>
                </a:solidFill>
              </a:rPr>
              <a:t>EnableRetry</a:t>
            </a:r>
            <a:r>
              <a:rPr lang="en-US" b="1" dirty="0">
                <a:solidFill>
                  <a:schemeClr val="bg1"/>
                </a:solidFill>
              </a:rPr>
              <a:t> – to enable spring retry in spring boot project</a:t>
            </a:r>
          </a:p>
          <a:p>
            <a:r>
              <a:rPr lang="en-US" b="1" dirty="0">
                <a:solidFill>
                  <a:schemeClr val="bg1"/>
                </a:solidFill>
              </a:rPr>
              <a:t>	@</a:t>
            </a:r>
            <a:r>
              <a:rPr lang="en-US" b="1" dirty="0" err="1">
                <a:solidFill>
                  <a:schemeClr val="bg1"/>
                </a:solidFill>
              </a:rPr>
              <a:t>Retryable</a:t>
            </a:r>
            <a:r>
              <a:rPr lang="en-US" b="1" dirty="0">
                <a:solidFill>
                  <a:schemeClr val="bg1"/>
                </a:solidFill>
              </a:rPr>
              <a:t> – to indicate any method to be a candidate of retry</a:t>
            </a:r>
          </a:p>
          <a:p>
            <a:r>
              <a:rPr lang="en-US" b="1" dirty="0">
                <a:solidFill>
                  <a:schemeClr val="bg1"/>
                </a:solidFill>
              </a:rPr>
              <a:t>	@Recover – to specify fallback method!</a:t>
            </a:r>
          </a:p>
        </p:txBody>
      </p:sp>
    </p:spTree>
    <p:extLst>
      <p:ext uri="{BB962C8B-B14F-4D97-AF65-F5344CB8AC3E}">
        <p14:creationId xmlns:p14="http://schemas.microsoft.com/office/powerpoint/2010/main" val="83885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Retry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D:\PraiseTheLord\HSBGInfotech\Others\vilas\microservices\training\4\Retries\Instructions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Or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https://howtodoinjava.com/spring-boot2/spring-retry-module/</a:t>
            </a:r>
          </a:p>
        </p:txBody>
      </p:sp>
    </p:spTree>
    <p:extLst>
      <p:ext uri="{BB962C8B-B14F-4D97-AF65-F5344CB8AC3E}">
        <p14:creationId xmlns:p14="http://schemas.microsoft.com/office/powerpoint/2010/main" val="315668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27004</TotalTime>
  <Words>1144</Words>
  <Application>Microsoft Office PowerPoint</Application>
  <PresentationFormat>Widescreen</PresentationFormat>
  <Paragraphs>203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 Day 4 - Agenda</vt:lpstr>
      <vt:lpstr> Fault Tolerance and Resilience</vt:lpstr>
      <vt:lpstr> Fault Tolerance and Resilience</vt:lpstr>
      <vt:lpstr> Fault Tolerance and Resilience</vt:lpstr>
      <vt:lpstr> Fault Tolerance and Resilience</vt:lpstr>
      <vt:lpstr> Fault Tolerance and Resilience</vt:lpstr>
      <vt:lpstr>Timeout</vt:lpstr>
      <vt:lpstr>Retry</vt:lpstr>
      <vt:lpstr>Retry</vt:lpstr>
      <vt:lpstr>Retry – Not a great idea always</vt:lpstr>
      <vt:lpstr>Circuit Breaker</vt:lpstr>
      <vt:lpstr>Deadlines/distributed timeouts</vt:lpstr>
      <vt:lpstr>Externalize Configurations</vt:lpstr>
      <vt:lpstr>Externalize Configurations</vt:lpstr>
      <vt:lpstr>Externalize Configurations</vt:lpstr>
      <vt:lpstr>Project Lombok</vt:lpstr>
      <vt:lpstr>Project Lombok</vt:lpstr>
      <vt:lpstr>MVC</vt:lpstr>
      <vt:lpstr>MVC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1068</cp:revision>
  <dcterms:created xsi:type="dcterms:W3CDTF">2019-09-14T09:29:44Z</dcterms:created>
  <dcterms:modified xsi:type="dcterms:W3CDTF">2020-05-07T04:52:12Z</dcterms:modified>
</cp:coreProperties>
</file>