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414" r:id="rId2"/>
    <p:sldId id="431" r:id="rId3"/>
    <p:sldId id="444" r:id="rId4"/>
    <p:sldId id="432" r:id="rId5"/>
    <p:sldId id="433" r:id="rId6"/>
    <p:sldId id="434" r:id="rId7"/>
    <p:sldId id="436" r:id="rId8"/>
    <p:sldId id="435" r:id="rId9"/>
    <p:sldId id="437" r:id="rId10"/>
    <p:sldId id="440" r:id="rId11"/>
    <p:sldId id="439" r:id="rId12"/>
    <p:sldId id="438" r:id="rId13"/>
    <p:sldId id="445" r:id="rId14"/>
    <p:sldId id="441" r:id="rId15"/>
    <p:sldId id="442" r:id="rId16"/>
    <p:sldId id="450" r:id="rId17"/>
    <p:sldId id="449" r:id="rId18"/>
    <p:sldId id="446" r:id="rId19"/>
    <p:sldId id="451" r:id="rId20"/>
    <p:sldId id="452" r:id="rId21"/>
    <p:sldId id="453" r:id="rId22"/>
    <p:sldId id="454" r:id="rId23"/>
    <p:sldId id="447" r:id="rId24"/>
    <p:sldId id="448" r:id="rId25"/>
    <p:sldId id="44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9EDC"/>
    <a:srgbClr val="20E3E8"/>
    <a:srgbClr val="A28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50" autoAdjust="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3 - Agenda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451662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Introduction to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Client side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	Eureka service</a:t>
            </a:r>
          </a:p>
          <a:p>
            <a:r>
              <a:rPr lang="en-US" b="1" dirty="0">
                <a:solidFill>
                  <a:schemeClr val="bg1"/>
                </a:solidFill>
              </a:rPr>
              <a:t>			Implementing the service discovery with Eureka</a:t>
            </a:r>
          </a:p>
          <a:p>
            <a:r>
              <a:rPr lang="en-US" b="1" dirty="0">
                <a:solidFill>
                  <a:schemeClr val="bg1"/>
                </a:solidFill>
              </a:rPr>
              <a:t>			Client side load balancing</a:t>
            </a:r>
          </a:p>
          <a:p>
            <a:r>
              <a:rPr lang="en-US" b="1" dirty="0">
                <a:solidFill>
                  <a:schemeClr val="bg1"/>
                </a:solidFill>
              </a:rPr>
              <a:t>		server side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		Docker/Kubernetes</a:t>
            </a:r>
          </a:p>
          <a:p>
            <a:r>
              <a:rPr lang="en-US" b="1" dirty="0">
                <a:solidFill>
                  <a:schemeClr val="bg1"/>
                </a:solidFill>
              </a:rPr>
              <a:t>				How Docker/Kubernetes does server side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Testing patterns: Service Component Test and Service Integration Contract Test</a:t>
            </a:r>
          </a:p>
          <a:p>
            <a:r>
              <a:rPr lang="en-US" b="1" dirty="0">
                <a:solidFill>
                  <a:schemeClr val="bg1"/>
                </a:solidFill>
              </a:rPr>
              <a:t>	Junit with Mockito</a:t>
            </a:r>
          </a:p>
          <a:p>
            <a:r>
              <a:rPr lang="en-US" b="1" dirty="0">
                <a:solidFill>
                  <a:schemeClr val="bg1"/>
                </a:solidFill>
              </a:rPr>
              <a:t>	Write a simple test using Mockito			</a:t>
            </a:r>
          </a:p>
          <a:p>
            <a:r>
              <a:rPr lang="en-US" b="1" dirty="0">
                <a:solidFill>
                  <a:schemeClr val="bg1"/>
                </a:solidFill>
              </a:rPr>
              <a:t>API Gateway Pattern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Zuul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Security </a:t>
            </a:r>
          </a:p>
          <a:p>
            <a:r>
              <a:rPr lang="en-US" b="1" dirty="0">
                <a:solidFill>
                  <a:schemeClr val="bg1"/>
                </a:solidFill>
              </a:rPr>
              <a:t>	Discuss security best practices for Docker and Microservices</a:t>
            </a:r>
          </a:p>
        </p:txBody>
      </p:sp>
    </p:spTree>
    <p:extLst>
      <p:ext uri="{BB962C8B-B14F-4D97-AF65-F5344CB8AC3E}">
        <p14:creationId xmlns:p14="http://schemas.microsoft.com/office/powerpoint/2010/main" val="3416074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639662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Eureka system </a:t>
            </a:r>
          </a:p>
          <a:p>
            <a:r>
              <a:rPr lang="en-US" b="1" dirty="0">
                <a:solidFill>
                  <a:schemeClr val="bg1"/>
                </a:solidFill>
              </a:rPr>
              <a:t>	consists of a write and read cluster. </a:t>
            </a:r>
          </a:p>
          <a:p>
            <a:r>
              <a:rPr lang="en-US" b="1" dirty="0">
                <a:solidFill>
                  <a:schemeClr val="bg1"/>
                </a:solidFill>
              </a:rPr>
              <a:t>The write cluster </a:t>
            </a:r>
          </a:p>
          <a:p>
            <a:r>
              <a:rPr lang="en-US" b="1" dirty="0">
                <a:solidFill>
                  <a:schemeClr val="bg1"/>
                </a:solidFill>
              </a:rPr>
              <a:t>	stateful subsystem, </a:t>
            </a:r>
          </a:p>
          <a:p>
            <a:r>
              <a:rPr lang="en-US" b="1" dirty="0">
                <a:solidFill>
                  <a:schemeClr val="bg1"/>
                </a:solidFill>
              </a:rPr>
              <a:t>	which handles client registrations </a:t>
            </a:r>
          </a:p>
          <a:p>
            <a:r>
              <a:rPr lang="en-US" b="1" dirty="0">
                <a:solidFill>
                  <a:schemeClr val="bg1"/>
                </a:solidFill>
              </a:rPr>
              <a:t>	maintains internal service registry. </a:t>
            </a:r>
          </a:p>
          <a:p>
            <a:r>
              <a:rPr lang="en-US" b="1" dirty="0">
                <a:solidFill>
                  <a:schemeClr val="bg1"/>
                </a:solidFill>
              </a:rPr>
              <a:t>The registry content </a:t>
            </a:r>
          </a:p>
          <a:p>
            <a:r>
              <a:rPr lang="en-US" b="1" dirty="0">
                <a:solidFill>
                  <a:schemeClr val="bg1"/>
                </a:solidFill>
              </a:rPr>
              <a:t>	replicated between the all write server nodes in an eventually consistent manner. </a:t>
            </a:r>
          </a:p>
          <a:p>
            <a:r>
              <a:rPr lang="en-US" b="1" dirty="0">
                <a:solidFill>
                  <a:schemeClr val="bg1"/>
                </a:solidFill>
              </a:rPr>
              <a:t>The write cluster's registry content is read by the read cluster</a:t>
            </a:r>
          </a:p>
          <a:p>
            <a:r>
              <a:rPr lang="en-US" b="1" dirty="0">
                <a:solidFill>
                  <a:schemeClr val="bg1"/>
                </a:solidFill>
              </a:rPr>
              <a:t>	ultimately is used by the Eureka clients. </a:t>
            </a:r>
          </a:p>
          <a:p>
            <a:r>
              <a:rPr lang="en-US" b="1" dirty="0">
                <a:solidFill>
                  <a:schemeClr val="bg1"/>
                </a:solidFill>
              </a:rPr>
              <a:t>Read cluster </a:t>
            </a:r>
          </a:p>
          <a:p>
            <a:r>
              <a:rPr lang="en-US" b="1" dirty="0">
                <a:solidFill>
                  <a:schemeClr val="bg1"/>
                </a:solidFill>
              </a:rPr>
              <a:t>	is a cache layer, </a:t>
            </a:r>
          </a:p>
          <a:p>
            <a:r>
              <a:rPr lang="en-US" b="1" dirty="0">
                <a:solidFill>
                  <a:schemeClr val="bg1"/>
                </a:solidFill>
              </a:rPr>
              <a:t>	can be easily, and rapidly scaled out/in </a:t>
            </a:r>
          </a:p>
          <a:p>
            <a:r>
              <a:rPr lang="en-US" b="1" dirty="0">
                <a:solidFill>
                  <a:schemeClr val="bg1"/>
                </a:solidFill>
              </a:rPr>
              <a:t>The write cluster </a:t>
            </a:r>
          </a:p>
          <a:p>
            <a:r>
              <a:rPr lang="en-US" b="1" dirty="0">
                <a:solidFill>
                  <a:schemeClr val="bg1"/>
                </a:solidFill>
              </a:rPr>
              <a:t>	should be pre-scaled with a capacity enough to handle the peek/busy hour traffic. </a:t>
            </a:r>
          </a:p>
          <a:p>
            <a:r>
              <a:rPr lang="en-US" b="1" dirty="0">
                <a:solidFill>
                  <a:schemeClr val="bg1"/>
                </a:solidFill>
              </a:rPr>
              <a:t>	Scale out requires re-balancing (eventually balanced)</a:t>
            </a:r>
          </a:p>
          <a:p>
            <a:r>
              <a:rPr lang="en-US" b="1" dirty="0">
                <a:solidFill>
                  <a:schemeClr val="bg1"/>
                </a:solidFill>
              </a:rPr>
              <a:t>	Scale down will force terminated clients to re-register</a:t>
            </a:r>
          </a:p>
        </p:txBody>
      </p:sp>
    </p:spTree>
    <p:extLst>
      <p:ext uri="{BB962C8B-B14F-4D97-AF65-F5344CB8AC3E}">
        <p14:creationId xmlns:p14="http://schemas.microsoft.com/office/powerpoint/2010/main" val="3187117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Client Registration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asd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 descr="Figure 2. Client registration">
            <a:extLst>
              <a:ext uri="{FF2B5EF4-FFF2-40B4-BE49-F238E27FC236}">
                <a16:creationId xmlns:a16="http://schemas.microsoft.com/office/drawing/2014/main" id="{CEC19323-DBFF-480F-B823-285B67FED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2419350"/>
            <a:ext cx="43815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228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Client Registration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484222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Eureka clients </a:t>
            </a:r>
          </a:p>
          <a:p>
            <a:r>
              <a:rPr lang="en-US" b="1" dirty="0">
                <a:solidFill>
                  <a:schemeClr val="bg1"/>
                </a:solidFill>
              </a:rPr>
              <a:t>	register themselves to be discoverable. </a:t>
            </a:r>
          </a:p>
          <a:p>
            <a:r>
              <a:rPr lang="en-US" b="1" dirty="0">
                <a:solidFill>
                  <a:schemeClr val="bg1"/>
                </a:solidFill>
              </a:rPr>
              <a:t>Registrations include </a:t>
            </a:r>
          </a:p>
          <a:p>
            <a:r>
              <a:rPr lang="en-US" b="1" dirty="0">
                <a:solidFill>
                  <a:schemeClr val="bg1"/>
                </a:solidFill>
              </a:rPr>
              <a:t>	discoverable identifiers </a:t>
            </a:r>
          </a:p>
          <a:p>
            <a:r>
              <a:rPr lang="en-US" b="1" dirty="0">
                <a:solidFill>
                  <a:schemeClr val="bg1"/>
                </a:solidFill>
              </a:rPr>
              <a:t>	service status, </a:t>
            </a:r>
          </a:p>
          <a:p>
            <a:r>
              <a:rPr lang="en-US" b="1" dirty="0">
                <a:solidFill>
                  <a:schemeClr val="bg1"/>
                </a:solidFill>
              </a:rPr>
              <a:t>	optional freeform metadata. </a:t>
            </a:r>
          </a:p>
          <a:p>
            <a:r>
              <a:rPr lang="en-US" b="1" dirty="0">
                <a:solidFill>
                  <a:schemeClr val="bg1"/>
                </a:solidFill>
              </a:rPr>
              <a:t>A single client </a:t>
            </a:r>
          </a:p>
          <a:p>
            <a:r>
              <a:rPr lang="en-US" b="1" dirty="0">
                <a:solidFill>
                  <a:schemeClr val="bg1"/>
                </a:solidFill>
              </a:rPr>
              <a:t>	can register multiple service instances/times. </a:t>
            </a:r>
          </a:p>
          <a:p>
            <a:r>
              <a:rPr lang="en-US" b="1" dirty="0">
                <a:solidFill>
                  <a:schemeClr val="bg1"/>
                </a:solidFill>
              </a:rPr>
              <a:t>	Each registration is handled over a separate connection to the write server</a:t>
            </a:r>
          </a:p>
          <a:p>
            <a:r>
              <a:rPr lang="en-US" b="1" dirty="0">
                <a:solidFill>
                  <a:schemeClr val="bg1"/>
                </a:solidFill>
              </a:rPr>
              <a:t>	As the connection status itself denotes the service liveness. </a:t>
            </a:r>
          </a:p>
          <a:p>
            <a:r>
              <a:rPr lang="en-US" b="1" dirty="0">
                <a:solidFill>
                  <a:schemeClr val="bg1"/>
                </a:solidFill>
              </a:rPr>
              <a:t>	Software heartbeats at the Eureka level is used to determine connection liveness </a:t>
            </a:r>
          </a:p>
          <a:p>
            <a:r>
              <a:rPr lang="en-US" b="1" dirty="0">
                <a:solidFill>
                  <a:schemeClr val="bg1"/>
                </a:solidFill>
              </a:rPr>
              <a:t>	as network stacks in virtualized environments are not 100% trustworthy. </a:t>
            </a:r>
          </a:p>
        </p:txBody>
      </p:sp>
    </p:spTree>
    <p:extLst>
      <p:ext uri="{BB962C8B-B14F-4D97-AF65-F5344CB8AC3E}">
        <p14:creationId xmlns:p14="http://schemas.microsoft.com/office/powerpoint/2010/main" val="4139057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Client Registration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If </a:t>
            </a:r>
            <a:r>
              <a:rPr lang="en-US" b="1" dirty="0">
                <a:solidFill>
                  <a:schemeClr val="bg1"/>
                </a:solidFill>
              </a:rPr>
              <a:t>a connection is lost</a:t>
            </a:r>
          </a:p>
          <a:p>
            <a:r>
              <a:rPr lang="en-US" b="1" dirty="0">
                <a:solidFill>
                  <a:schemeClr val="bg1"/>
                </a:solidFill>
              </a:rPr>
              <a:t>	the registration entry in the write cluster registry is put into the eviction queue</a:t>
            </a:r>
          </a:p>
          <a:p>
            <a:r>
              <a:rPr lang="en-US" b="1" dirty="0">
                <a:solidFill>
                  <a:schemeClr val="bg1"/>
                </a:solidFill>
              </a:rPr>
              <a:t>	and ultimately remove from the registry. </a:t>
            </a:r>
          </a:p>
          <a:p>
            <a:r>
              <a:rPr lang="en-US" b="1" dirty="0">
                <a:solidFill>
                  <a:schemeClr val="bg1"/>
                </a:solidFill>
              </a:rPr>
              <a:t>	Well behaving clients should always send unregister request prior to disconnecting. </a:t>
            </a:r>
          </a:p>
          <a:p>
            <a:r>
              <a:rPr lang="en-US" b="1" dirty="0">
                <a:solidFill>
                  <a:schemeClr val="bg1"/>
                </a:solidFill>
              </a:rPr>
              <a:t>	This will result in immediate removal of the service from the registry. </a:t>
            </a:r>
          </a:p>
          <a:p>
            <a:r>
              <a:rPr lang="en-US" b="1" dirty="0">
                <a:solidFill>
                  <a:schemeClr val="bg1"/>
                </a:solidFill>
              </a:rPr>
              <a:t>After the registration, </a:t>
            </a:r>
          </a:p>
          <a:p>
            <a:r>
              <a:rPr lang="en-US" b="1" dirty="0">
                <a:solidFill>
                  <a:schemeClr val="bg1"/>
                </a:solidFill>
              </a:rPr>
              <a:t>	the client can send any number of update requests, </a:t>
            </a:r>
          </a:p>
          <a:p>
            <a:r>
              <a:rPr lang="en-US" b="1" dirty="0">
                <a:solidFill>
                  <a:schemeClr val="bg1"/>
                </a:solidFill>
              </a:rPr>
              <a:t>	changing its instance data. </a:t>
            </a:r>
          </a:p>
          <a:p>
            <a:r>
              <a:rPr lang="en-US" b="1" dirty="0">
                <a:solidFill>
                  <a:schemeClr val="bg1"/>
                </a:solidFill>
              </a:rPr>
              <a:t>	For e.g. scale out/in update requests.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824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Service Discovery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 descr="Figure 3. Client subscription">
            <a:extLst>
              <a:ext uri="{FF2B5EF4-FFF2-40B4-BE49-F238E27FC236}">
                <a16:creationId xmlns:a16="http://schemas.microsoft.com/office/drawing/2014/main" id="{2CDA8EFE-8DD3-4E78-BFBB-3243335DF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1585913"/>
            <a:ext cx="658177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810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Testing Microservices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Many applications are designed for eventual consistency.</a:t>
            </a:r>
          </a:p>
          <a:p>
            <a:r>
              <a:rPr lang="en-US" b="1" dirty="0">
                <a:solidFill>
                  <a:schemeClr val="bg1"/>
                </a:solidFill>
              </a:rPr>
              <a:t>QE Vs QA</a:t>
            </a:r>
          </a:p>
          <a:p>
            <a:r>
              <a:rPr lang="en-US" b="1" dirty="0">
                <a:solidFill>
                  <a:schemeClr val="bg1"/>
                </a:solidFill>
              </a:rPr>
              <a:t>	Build Simulators.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Testing microservices is even more challenging.</a:t>
            </a:r>
          </a:p>
          <a:p>
            <a:r>
              <a:rPr lang="en-US" b="1" dirty="0">
                <a:solidFill>
                  <a:schemeClr val="bg1"/>
                </a:solidFill>
              </a:rPr>
              <a:t>Pay special attention to loosely coupled tests.</a:t>
            </a:r>
          </a:p>
          <a:p>
            <a:r>
              <a:rPr lang="en-US" b="1" dirty="0">
                <a:solidFill>
                  <a:schemeClr val="bg1"/>
                </a:solidFill>
              </a:rPr>
              <a:t>Isolate services for loosely coupled tests</a:t>
            </a:r>
          </a:p>
          <a:p>
            <a:r>
              <a:rPr lang="en-US" b="1" dirty="0">
                <a:solidFill>
                  <a:schemeClr val="bg1"/>
                </a:solidFill>
              </a:rPr>
              <a:t>Include tests that resemble production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Make security testing a first-class citizen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731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Testing Challenges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Cannot share a single environment</a:t>
            </a:r>
          </a:p>
          <a:p>
            <a:r>
              <a:rPr lang="en-US" b="1" dirty="0">
                <a:solidFill>
                  <a:schemeClr val="bg1"/>
                </a:solidFill>
              </a:rPr>
              <a:t>Environment is going to very dynamic.</a:t>
            </a:r>
          </a:p>
          <a:p>
            <a:r>
              <a:rPr lang="en-US" b="1" dirty="0">
                <a:solidFill>
                  <a:schemeClr val="bg1"/>
                </a:solidFill>
              </a:rPr>
              <a:t>Some testing in Java, Scala, Python, </a:t>
            </a:r>
            <a:r>
              <a:rPr lang="en-US" b="1" dirty="0" err="1">
                <a:solidFill>
                  <a:schemeClr val="bg1"/>
                </a:solidFill>
              </a:rPr>
              <a:t>.Net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Full ecosystem unsuitable for local testing</a:t>
            </a:r>
          </a:p>
          <a:p>
            <a:r>
              <a:rPr lang="en-US" b="1" dirty="0">
                <a:solidFill>
                  <a:schemeClr val="bg1"/>
                </a:solidFill>
              </a:rPr>
              <a:t>Lack of control over third party dependencies.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Functional change impact needs to be analyzed in detail.</a:t>
            </a:r>
          </a:p>
          <a:p>
            <a:r>
              <a:rPr lang="en-US" b="1" dirty="0">
                <a:solidFill>
                  <a:schemeClr val="bg1"/>
                </a:solidFill>
              </a:rPr>
              <a:t>	Many calls could be asynchronous.</a:t>
            </a:r>
          </a:p>
          <a:p>
            <a:r>
              <a:rPr lang="en-US" b="1" dirty="0">
                <a:solidFill>
                  <a:schemeClr val="bg1"/>
                </a:solidFill>
              </a:rPr>
              <a:t>	Asynchronous exception handling.</a:t>
            </a:r>
          </a:p>
        </p:txBody>
      </p:sp>
    </p:spTree>
    <p:extLst>
      <p:ext uri="{BB962C8B-B14F-4D97-AF65-F5344CB8AC3E}">
        <p14:creationId xmlns:p14="http://schemas.microsoft.com/office/powerpoint/2010/main" val="2835953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Agile Testing Quadrants</a:t>
            </a:r>
          </a:p>
        </p:txBody>
      </p:sp>
      <p:pic>
        <p:nvPicPr>
          <p:cNvPr id="1026" name="Picture 2" descr="Using the Agile Testing Quadrants - Agile Testing with Lisa Crispin">
            <a:extLst>
              <a:ext uri="{FF2B5EF4-FFF2-40B4-BE49-F238E27FC236}">
                <a16:creationId xmlns:a16="http://schemas.microsoft.com/office/drawing/2014/main" id="{6F0DF3F7-5C59-4004-8F8E-EBA31AF14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654" y="1605643"/>
            <a:ext cx="9176657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008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Testing Microservices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Junit 5</a:t>
            </a:r>
          </a:p>
          <a:p>
            <a:r>
              <a:rPr lang="en-US" b="1" dirty="0">
                <a:solidFill>
                  <a:schemeClr val="bg1"/>
                </a:solidFill>
              </a:rPr>
              <a:t>	Junit 4 was there for a long time.</a:t>
            </a:r>
          </a:p>
          <a:p>
            <a:r>
              <a:rPr lang="en-US" b="1" dirty="0">
                <a:solidFill>
                  <a:schemeClr val="bg1"/>
                </a:solidFill>
              </a:rPr>
              <a:t>	Not up-to date with the latest in testing.</a:t>
            </a:r>
          </a:p>
          <a:p>
            <a:r>
              <a:rPr lang="en-US" b="1" dirty="0">
                <a:solidFill>
                  <a:schemeClr val="bg1"/>
                </a:solidFill>
              </a:rPr>
              <a:t>	Mindset how people approach has not evolved</a:t>
            </a:r>
          </a:p>
          <a:p>
            <a:r>
              <a:rPr lang="en-US" b="1" dirty="0">
                <a:solidFill>
                  <a:schemeClr val="bg1"/>
                </a:solidFill>
              </a:rPr>
              <a:t>	Java has evolved</a:t>
            </a:r>
          </a:p>
          <a:p>
            <a:r>
              <a:rPr lang="en-US" b="1" dirty="0">
                <a:solidFill>
                  <a:schemeClr val="bg1"/>
                </a:solidFill>
              </a:rPr>
              <a:t>	Monolithic architecture</a:t>
            </a:r>
          </a:p>
          <a:p>
            <a:r>
              <a:rPr lang="en-US" b="1" dirty="0">
                <a:solidFill>
                  <a:schemeClr val="bg1"/>
                </a:solidFill>
              </a:rPr>
              <a:t>	Bugs and features requests piled up.</a:t>
            </a:r>
          </a:p>
          <a:p>
            <a:r>
              <a:rPr lang="en-US" b="1" dirty="0">
                <a:solidFill>
                  <a:schemeClr val="bg1"/>
                </a:solidFill>
              </a:rPr>
              <a:t>	Open source</a:t>
            </a:r>
          </a:p>
          <a:p>
            <a:r>
              <a:rPr lang="en-US" b="1" dirty="0">
                <a:solidFill>
                  <a:schemeClr val="bg1"/>
                </a:solidFill>
              </a:rPr>
              <a:t>	Crowd funding.</a:t>
            </a:r>
          </a:p>
          <a:p>
            <a:r>
              <a:rPr lang="en-US" b="1" dirty="0">
                <a:solidFill>
                  <a:schemeClr val="bg1"/>
                </a:solidFill>
              </a:rPr>
              <a:t>Junit 5 came up.</a:t>
            </a:r>
          </a:p>
          <a:p>
            <a:r>
              <a:rPr lang="en-US" b="1" dirty="0">
                <a:solidFill>
                  <a:schemeClr val="bg1"/>
                </a:solidFill>
              </a:rPr>
              <a:t>	Not an update to Junit 4</a:t>
            </a:r>
          </a:p>
          <a:p>
            <a:r>
              <a:rPr lang="en-US" b="1" dirty="0">
                <a:solidFill>
                  <a:schemeClr val="bg1"/>
                </a:solidFill>
              </a:rPr>
              <a:t>	Cannot easily upgrade from Junit 4 to Junit 5</a:t>
            </a:r>
          </a:p>
        </p:txBody>
      </p:sp>
    </p:spTree>
    <p:extLst>
      <p:ext uri="{BB962C8B-B14F-4D97-AF65-F5344CB8AC3E}">
        <p14:creationId xmlns:p14="http://schemas.microsoft.com/office/powerpoint/2010/main" val="3357363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Testing Strategy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Isolate parts and ensure the contracts are not broken.</a:t>
            </a:r>
          </a:p>
          <a:p>
            <a:r>
              <a:rPr lang="en-US" b="1" dirty="0">
                <a:solidFill>
                  <a:schemeClr val="bg1"/>
                </a:solidFill>
              </a:rPr>
              <a:t>	Lot of automated testing should ensure the contracts are good.</a:t>
            </a:r>
          </a:p>
          <a:p>
            <a:r>
              <a:rPr lang="en-US" b="1" dirty="0">
                <a:solidFill>
                  <a:schemeClr val="bg1"/>
                </a:solidFill>
              </a:rPr>
              <a:t>No isolations</a:t>
            </a:r>
          </a:p>
          <a:p>
            <a:r>
              <a:rPr lang="en-US" b="1" dirty="0">
                <a:solidFill>
                  <a:schemeClr val="bg1"/>
                </a:solidFill>
              </a:rPr>
              <a:t>	Customer sees no isolations.</a:t>
            </a:r>
          </a:p>
          <a:p>
            <a:r>
              <a:rPr lang="en-US" b="1" dirty="0">
                <a:solidFill>
                  <a:schemeClr val="bg1"/>
                </a:solidFill>
              </a:rPr>
              <a:t>	Ensure what customer want works the way they want.</a:t>
            </a:r>
          </a:p>
          <a:p>
            <a:r>
              <a:rPr lang="en-US" b="1" dirty="0">
                <a:solidFill>
                  <a:schemeClr val="bg1"/>
                </a:solidFill>
              </a:rPr>
              <a:t>Unowned components.</a:t>
            </a:r>
          </a:p>
          <a:p>
            <a:r>
              <a:rPr lang="en-US" b="1" dirty="0">
                <a:solidFill>
                  <a:schemeClr val="bg1"/>
                </a:solidFill>
              </a:rPr>
              <a:t>	Isolate I own Vs. I don't own Vs Nobody owns.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26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Service Discovery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is Service Discovery and why do you need the same?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Without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Service URL changes require code changes</a:t>
            </a:r>
          </a:p>
          <a:p>
            <a:r>
              <a:rPr lang="en-US" b="1" dirty="0">
                <a:solidFill>
                  <a:schemeClr val="bg1"/>
                </a:solidFill>
              </a:rPr>
              <a:t>	Cloud - has dynamic URLs</a:t>
            </a:r>
          </a:p>
          <a:p>
            <a:r>
              <a:rPr lang="en-US" b="1" dirty="0">
                <a:solidFill>
                  <a:schemeClr val="bg1"/>
                </a:solidFill>
              </a:rPr>
              <a:t>	Load balancing</a:t>
            </a:r>
          </a:p>
          <a:p>
            <a:r>
              <a:rPr lang="en-US" b="1" dirty="0">
                <a:solidFill>
                  <a:schemeClr val="bg1"/>
                </a:solidFill>
              </a:rPr>
              <a:t>	Multiple instances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Service registration and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dedicated server is responsible to maintain the registry </a:t>
            </a:r>
          </a:p>
          <a:p>
            <a:r>
              <a:rPr lang="en-US" b="1" dirty="0">
                <a:solidFill>
                  <a:schemeClr val="bg1"/>
                </a:solidFill>
              </a:rPr>
              <a:t>	of all the Microservice that has been deployed and removed. </a:t>
            </a:r>
          </a:p>
          <a:p>
            <a:r>
              <a:rPr lang="en-US" b="1" dirty="0">
                <a:solidFill>
                  <a:schemeClr val="bg1"/>
                </a:solidFill>
              </a:rPr>
              <a:t>	Will act like a phone book of all other applications/microservices</a:t>
            </a:r>
          </a:p>
        </p:txBody>
      </p:sp>
    </p:spTree>
    <p:extLst>
      <p:ext uri="{BB962C8B-B14F-4D97-AF65-F5344CB8AC3E}">
        <p14:creationId xmlns:p14="http://schemas.microsoft.com/office/powerpoint/2010/main" val="1081268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Test Doubles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Dummy objects</a:t>
            </a:r>
          </a:p>
          <a:p>
            <a:r>
              <a:rPr lang="en-US" b="1" dirty="0">
                <a:solidFill>
                  <a:schemeClr val="bg1"/>
                </a:solidFill>
              </a:rPr>
              <a:t>	passed around but never actually used.</a:t>
            </a:r>
          </a:p>
          <a:p>
            <a:r>
              <a:rPr lang="en-US" b="1" dirty="0">
                <a:solidFill>
                  <a:schemeClr val="bg1"/>
                </a:solidFill>
              </a:rPr>
              <a:t>Fake objects</a:t>
            </a:r>
          </a:p>
          <a:p>
            <a:r>
              <a:rPr lang="en-US" b="1" dirty="0">
                <a:solidFill>
                  <a:schemeClr val="bg1"/>
                </a:solidFill>
              </a:rPr>
              <a:t>	working implementation not suitable for production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Stubs</a:t>
            </a:r>
          </a:p>
          <a:p>
            <a:r>
              <a:rPr lang="en-US" b="1" dirty="0">
                <a:solidFill>
                  <a:schemeClr val="bg1"/>
                </a:solidFill>
              </a:rPr>
              <a:t>	provide canned answers to calls made during tests</a:t>
            </a:r>
          </a:p>
          <a:p>
            <a:r>
              <a:rPr lang="en-US" b="1" dirty="0">
                <a:solidFill>
                  <a:schemeClr val="bg1"/>
                </a:solidFill>
              </a:rPr>
              <a:t>Spies</a:t>
            </a:r>
          </a:p>
          <a:p>
            <a:r>
              <a:rPr lang="en-US" b="1" dirty="0">
                <a:solidFill>
                  <a:schemeClr val="bg1"/>
                </a:solidFill>
              </a:rPr>
              <a:t>	Stubs that also record information based on how they were called.</a:t>
            </a:r>
          </a:p>
          <a:p>
            <a:r>
              <a:rPr lang="en-US" b="1" dirty="0">
                <a:solidFill>
                  <a:schemeClr val="bg1"/>
                </a:solidFill>
              </a:rPr>
              <a:t>Mocks</a:t>
            </a:r>
          </a:p>
          <a:p>
            <a:r>
              <a:rPr lang="en-US" b="1" dirty="0">
                <a:solidFill>
                  <a:schemeClr val="bg1"/>
                </a:solidFill>
              </a:rPr>
              <a:t>	Objects pre-programmed with exceptions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434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Testing Strategy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Isolate parts and ensure the contracts are not broken.</a:t>
            </a:r>
          </a:p>
          <a:p>
            <a:r>
              <a:rPr lang="en-US" b="1" dirty="0">
                <a:solidFill>
                  <a:schemeClr val="bg1"/>
                </a:solidFill>
              </a:rPr>
              <a:t>	Lot of automated testing should ensure the contracts are good.</a:t>
            </a:r>
          </a:p>
          <a:p>
            <a:r>
              <a:rPr lang="en-US" b="1" dirty="0">
                <a:solidFill>
                  <a:schemeClr val="bg1"/>
                </a:solidFill>
              </a:rPr>
              <a:t>No isolations</a:t>
            </a:r>
          </a:p>
          <a:p>
            <a:r>
              <a:rPr lang="en-US" b="1" dirty="0">
                <a:solidFill>
                  <a:schemeClr val="bg1"/>
                </a:solidFill>
              </a:rPr>
              <a:t>	Customer sees no isolations.</a:t>
            </a:r>
          </a:p>
          <a:p>
            <a:r>
              <a:rPr lang="en-US" b="1" dirty="0">
                <a:solidFill>
                  <a:schemeClr val="bg1"/>
                </a:solidFill>
              </a:rPr>
              <a:t>	Ensure what customer want works the way they want.</a:t>
            </a:r>
          </a:p>
          <a:p>
            <a:r>
              <a:rPr lang="en-US" b="1" dirty="0">
                <a:solidFill>
                  <a:schemeClr val="bg1"/>
                </a:solidFill>
              </a:rPr>
              <a:t>Unowned components.</a:t>
            </a:r>
          </a:p>
          <a:p>
            <a:r>
              <a:rPr lang="en-US" b="1" dirty="0">
                <a:solidFill>
                  <a:schemeClr val="bg1"/>
                </a:solidFill>
              </a:rPr>
              <a:t>	Isolate I own Vs. I don't own Vs Nobody owns.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3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Testing Strategy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Isolate parts and ensure the contracts are not broken.</a:t>
            </a:r>
          </a:p>
          <a:p>
            <a:r>
              <a:rPr lang="en-US" b="1" dirty="0">
                <a:solidFill>
                  <a:schemeClr val="bg1"/>
                </a:solidFill>
              </a:rPr>
              <a:t>	Lot of automated testing should ensure the contracts are good.</a:t>
            </a:r>
          </a:p>
          <a:p>
            <a:r>
              <a:rPr lang="en-US" b="1" dirty="0">
                <a:solidFill>
                  <a:schemeClr val="bg1"/>
                </a:solidFill>
              </a:rPr>
              <a:t>No isolations</a:t>
            </a:r>
          </a:p>
          <a:p>
            <a:r>
              <a:rPr lang="en-US" b="1" dirty="0">
                <a:solidFill>
                  <a:schemeClr val="bg1"/>
                </a:solidFill>
              </a:rPr>
              <a:t>	Customer sees no isolations.</a:t>
            </a:r>
          </a:p>
          <a:p>
            <a:r>
              <a:rPr lang="en-US" b="1" dirty="0">
                <a:solidFill>
                  <a:schemeClr val="bg1"/>
                </a:solidFill>
              </a:rPr>
              <a:t>	Ensure what customer want works the way they want.</a:t>
            </a:r>
          </a:p>
          <a:p>
            <a:r>
              <a:rPr lang="en-US" b="1" dirty="0">
                <a:solidFill>
                  <a:schemeClr val="bg1"/>
                </a:solidFill>
              </a:rPr>
              <a:t>Unowned components.</a:t>
            </a:r>
          </a:p>
          <a:p>
            <a:r>
              <a:rPr lang="en-US" b="1" dirty="0">
                <a:solidFill>
                  <a:schemeClr val="bg1"/>
                </a:solidFill>
              </a:rPr>
              <a:t>	Isolate I own Vs. I don't own Vs Nobody owns.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955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Testing Microservices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Broken down </a:t>
            </a:r>
          </a:p>
          <a:p>
            <a:r>
              <a:rPr lang="en-US" b="1" dirty="0">
                <a:solidFill>
                  <a:schemeClr val="bg1"/>
                </a:solidFill>
              </a:rPr>
              <a:t>	Platform</a:t>
            </a:r>
          </a:p>
          <a:p>
            <a:r>
              <a:rPr lang="en-US" b="1" dirty="0">
                <a:solidFill>
                  <a:schemeClr val="bg1"/>
                </a:solidFill>
              </a:rPr>
              <a:t>		library of Junit</a:t>
            </a:r>
          </a:p>
          <a:p>
            <a:r>
              <a:rPr lang="en-US" b="1" dirty="0">
                <a:solidFill>
                  <a:schemeClr val="bg1"/>
                </a:solidFill>
              </a:rPr>
              <a:t>		Running tests</a:t>
            </a:r>
          </a:p>
          <a:p>
            <a:r>
              <a:rPr lang="en-US" b="1" dirty="0">
                <a:solidFill>
                  <a:schemeClr val="bg1"/>
                </a:solidFill>
              </a:rPr>
              <a:t>		Providing a way to run </a:t>
            </a:r>
            <a:r>
              <a:rPr lang="en-US" b="1" dirty="0" err="1">
                <a:solidFill>
                  <a:schemeClr val="bg1"/>
                </a:solidFill>
              </a:rPr>
              <a:t>TestRunner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Dev./We don't directly interact with.</a:t>
            </a:r>
          </a:p>
          <a:p>
            <a:r>
              <a:rPr lang="en-US" b="1" dirty="0">
                <a:solidFill>
                  <a:schemeClr val="bg1"/>
                </a:solidFill>
              </a:rPr>
              <a:t>	Junit API - Jupiter</a:t>
            </a:r>
          </a:p>
          <a:p>
            <a:r>
              <a:rPr lang="en-US" b="1" dirty="0">
                <a:solidFill>
                  <a:schemeClr val="bg1"/>
                </a:solidFill>
              </a:rPr>
              <a:t>		@Test, Assert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 are all part of Jupiter</a:t>
            </a:r>
          </a:p>
          <a:p>
            <a:r>
              <a:rPr lang="en-US" b="1" dirty="0">
                <a:solidFill>
                  <a:schemeClr val="bg1"/>
                </a:solidFill>
              </a:rPr>
              <a:t>		We interact with Jupiter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Wintage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using when you run older Junit code.</a:t>
            </a:r>
          </a:p>
          <a:p>
            <a:r>
              <a:rPr lang="en-US" b="1" dirty="0">
                <a:solidFill>
                  <a:schemeClr val="bg1"/>
                </a:solidFill>
              </a:rPr>
              <a:t>		Way to make it </a:t>
            </a:r>
            <a:r>
              <a:rPr lang="en-US" b="1" dirty="0" err="1">
                <a:solidFill>
                  <a:schemeClr val="bg1"/>
                </a:solidFill>
              </a:rPr>
              <a:t>backword</a:t>
            </a:r>
            <a:r>
              <a:rPr lang="en-US" b="1" dirty="0">
                <a:solidFill>
                  <a:schemeClr val="bg1"/>
                </a:solidFill>
              </a:rPr>
              <a:t> compatible with Junit4</a:t>
            </a:r>
          </a:p>
          <a:p>
            <a:r>
              <a:rPr lang="en-US" b="1" dirty="0">
                <a:solidFill>
                  <a:schemeClr val="bg1"/>
                </a:solidFill>
              </a:rPr>
              <a:t>		Old tests should use this.</a:t>
            </a:r>
          </a:p>
          <a:p>
            <a:r>
              <a:rPr lang="en-US" b="1" dirty="0">
                <a:solidFill>
                  <a:schemeClr val="bg1"/>
                </a:solidFill>
              </a:rPr>
              <a:t>		Extension</a:t>
            </a:r>
          </a:p>
          <a:p>
            <a:r>
              <a:rPr lang="en-US" b="1" dirty="0">
                <a:solidFill>
                  <a:schemeClr val="bg1"/>
                </a:solidFill>
              </a:rPr>
              <a:t>		Third party library plugin should be done through Extension.</a:t>
            </a:r>
          </a:p>
          <a:p>
            <a:r>
              <a:rPr lang="en-US" b="1" dirty="0">
                <a:solidFill>
                  <a:schemeClr val="bg1"/>
                </a:solidFill>
              </a:rPr>
              <a:t>	A test case that we write can </a:t>
            </a:r>
          </a:p>
          <a:p>
            <a:r>
              <a:rPr lang="en-US" b="1" dirty="0">
                <a:solidFill>
                  <a:schemeClr val="bg1"/>
                </a:solidFill>
              </a:rPr>
              <a:t>		work with Jupiter or </a:t>
            </a:r>
            <a:r>
              <a:rPr lang="en-US" b="1" dirty="0" err="1">
                <a:solidFill>
                  <a:schemeClr val="bg1"/>
                </a:solidFill>
              </a:rPr>
              <a:t>Wintage</a:t>
            </a:r>
            <a:r>
              <a:rPr lang="en-US" b="1" dirty="0">
                <a:solidFill>
                  <a:schemeClr val="bg1"/>
                </a:solidFill>
              </a:rPr>
              <a:t> or Extension.</a:t>
            </a:r>
          </a:p>
          <a:p>
            <a:r>
              <a:rPr lang="en-US" dirty="0">
                <a:solidFill>
                  <a:schemeClr val="bg1"/>
                </a:solidFill>
              </a:rPr>
              <a:t>				</a:t>
            </a:r>
          </a:p>
          <a:p>
            <a:r>
              <a:rPr lang="en-US" dirty="0">
                <a:solidFill>
                  <a:schemeClr val="bg1"/>
                </a:solidFill>
              </a:rPr>
              <a:t>		maven</a:t>
            </a:r>
          </a:p>
          <a:p>
            <a:r>
              <a:rPr lang="en-US" dirty="0">
                <a:solidFill>
                  <a:schemeClr val="bg1"/>
                </a:solidFill>
              </a:rPr>
              <a:t>			two dependencies </a:t>
            </a:r>
            <a:r>
              <a:rPr lang="en-US" dirty="0" err="1">
                <a:solidFill>
                  <a:schemeClr val="bg1"/>
                </a:solidFill>
              </a:rPr>
              <a:t>atleast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			Platform + what you want.</a:t>
            </a:r>
          </a:p>
          <a:p>
            <a:r>
              <a:rPr lang="en-US" dirty="0">
                <a:solidFill>
                  <a:schemeClr val="bg1"/>
                </a:solidFill>
              </a:rPr>
              <a:t>				e.g. Platform + Jupiter</a:t>
            </a:r>
          </a:p>
          <a:p>
            <a:r>
              <a:rPr lang="en-US" dirty="0">
                <a:solidFill>
                  <a:schemeClr val="bg1"/>
                </a:solidFill>
              </a:rPr>
              <a:t>				or </a:t>
            </a:r>
          </a:p>
          <a:p>
            <a:r>
              <a:rPr lang="en-US" dirty="0">
                <a:solidFill>
                  <a:schemeClr val="bg1"/>
                </a:solidFill>
              </a:rPr>
              <a:t>								+ </a:t>
            </a:r>
            <a:r>
              <a:rPr lang="en-US" dirty="0" err="1">
                <a:solidFill>
                  <a:schemeClr val="bg1"/>
                </a:solidFill>
              </a:rPr>
              <a:t>Wintage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			or</a:t>
            </a:r>
          </a:p>
          <a:p>
            <a:r>
              <a:rPr lang="en-US" dirty="0">
                <a:solidFill>
                  <a:schemeClr val="bg1"/>
                </a:solidFill>
              </a:rPr>
              <a:t>								+ Extension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002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Testing Microservices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maven</a:t>
            </a:r>
          </a:p>
          <a:p>
            <a:r>
              <a:rPr lang="en-US" b="1" dirty="0">
                <a:solidFill>
                  <a:schemeClr val="bg1"/>
                </a:solidFill>
              </a:rPr>
              <a:t>	two dependencies </a:t>
            </a:r>
            <a:r>
              <a:rPr lang="en-US" b="1" dirty="0" err="1">
                <a:solidFill>
                  <a:schemeClr val="bg1"/>
                </a:solidFill>
              </a:rPr>
              <a:t>atleast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Platform + what you want.</a:t>
            </a:r>
          </a:p>
          <a:p>
            <a:r>
              <a:rPr lang="en-US" b="1" dirty="0">
                <a:solidFill>
                  <a:schemeClr val="bg1"/>
                </a:solidFill>
              </a:rPr>
              <a:t>	e.g. Platform 	+ Jupiter</a:t>
            </a:r>
          </a:p>
          <a:p>
            <a:r>
              <a:rPr lang="en-US" b="1" dirty="0">
                <a:solidFill>
                  <a:schemeClr val="bg1"/>
                </a:solidFill>
              </a:rPr>
              <a:t>	or </a:t>
            </a:r>
          </a:p>
          <a:p>
            <a:r>
              <a:rPr lang="en-US" b="1" dirty="0">
                <a:solidFill>
                  <a:schemeClr val="bg1"/>
                </a:solidFill>
              </a:rPr>
              <a:t>			+ </a:t>
            </a:r>
            <a:r>
              <a:rPr lang="en-US" b="1" dirty="0" err="1">
                <a:solidFill>
                  <a:schemeClr val="bg1"/>
                </a:solidFill>
              </a:rPr>
              <a:t>Wintage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or</a:t>
            </a:r>
          </a:p>
          <a:p>
            <a:r>
              <a:rPr lang="en-US" b="1" dirty="0">
                <a:solidFill>
                  <a:schemeClr val="bg1"/>
                </a:solidFill>
              </a:rPr>
              <a:t>			+ Extension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159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asd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67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Service Discovery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Client Side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Eureka</a:t>
            </a:r>
          </a:p>
          <a:p>
            <a:r>
              <a:rPr lang="en-US" b="1" dirty="0">
                <a:solidFill>
                  <a:schemeClr val="bg1"/>
                </a:solidFill>
              </a:rPr>
              <a:t>Server Side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Kubernetes</a:t>
            </a:r>
          </a:p>
        </p:txBody>
      </p:sp>
    </p:spTree>
    <p:extLst>
      <p:ext uri="{BB962C8B-B14F-4D97-AF65-F5344CB8AC3E}">
        <p14:creationId xmlns:p14="http://schemas.microsoft.com/office/powerpoint/2010/main" val="55093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Server Side Service Discovery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Kubernetes: Server side service discovery.</a:t>
            </a:r>
          </a:p>
          <a:p>
            <a:r>
              <a:rPr lang="en-US" b="1" dirty="0">
                <a:solidFill>
                  <a:schemeClr val="bg1"/>
                </a:solidFill>
              </a:rPr>
              <a:t>	Relatively less efficient</a:t>
            </a:r>
          </a:p>
          <a:p>
            <a:r>
              <a:rPr lang="en-US" b="1" dirty="0">
                <a:solidFill>
                  <a:schemeClr val="bg1"/>
                </a:solidFill>
              </a:rPr>
              <a:t>	But very reliable.</a:t>
            </a:r>
          </a:p>
          <a:p>
            <a:r>
              <a:rPr lang="en-US" b="1" dirty="0">
                <a:solidFill>
                  <a:schemeClr val="bg1"/>
                </a:solidFill>
              </a:rPr>
              <a:t>	When env. go down, the servers are always aware.	</a:t>
            </a:r>
          </a:p>
          <a:p>
            <a:r>
              <a:rPr lang="en-US" b="1" dirty="0">
                <a:solidFill>
                  <a:schemeClr val="bg1"/>
                </a:solidFill>
              </a:rPr>
              <a:t>	Client always gets the latest active service.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Both has it's own adv. and </a:t>
            </a:r>
            <a:r>
              <a:rPr lang="en-US" b="1" dirty="0" err="1">
                <a:solidFill>
                  <a:schemeClr val="bg1"/>
                </a:solidFill>
              </a:rPr>
              <a:t>disadv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802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Client Side Service Discovery - Eureka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Like a lookup service where </a:t>
            </a:r>
          </a:p>
          <a:p>
            <a:r>
              <a:rPr lang="en-US" b="1" dirty="0">
                <a:solidFill>
                  <a:schemeClr val="bg1"/>
                </a:solidFill>
              </a:rPr>
              <a:t>	microservices (clients) can register themselves </a:t>
            </a:r>
          </a:p>
          <a:p>
            <a:r>
              <a:rPr lang="en-US" b="1" dirty="0">
                <a:solidFill>
                  <a:schemeClr val="bg1"/>
                </a:solidFill>
              </a:rPr>
              <a:t>	discover other registered microservices.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When a client microservice registers with Eureka </a:t>
            </a:r>
          </a:p>
          <a:p>
            <a:r>
              <a:rPr lang="en-US" b="1" dirty="0">
                <a:solidFill>
                  <a:schemeClr val="bg1"/>
                </a:solidFill>
              </a:rPr>
              <a:t>	it provides metadata such as host, port, and health indicator </a:t>
            </a:r>
          </a:p>
          <a:p>
            <a:r>
              <a:rPr lang="en-US" b="1" dirty="0">
                <a:solidFill>
                  <a:schemeClr val="bg1"/>
                </a:solidFill>
              </a:rPr>
              <a:t>This allows other microservices to discover it. </a:t>
            </a:r>
          </a:p>
          <a:p>
            <a:r>
              <a:rPr lang="en-US" b="1" dirty="0">
                <a:solidFill>
                  <a:schemeClr val="bg1"/>
                </a:solidFill>
              </a:rPr>
              <a:t>The discovery server expects </a:t>
            </a:r>
          </a:p>
          <a:p>
            <a:r>
              <a:rPr lang="en-US" b="1" dirty="0">
                <a:solidFill>
                  <a:schemeClr val="bg1"/>
                </a:solidFill>
              </a:rPr>
              <a:t>	a regular heartbeat message from each microservice instance. </a:t>
            </a:r>
          </a:p>
          <a:p>
            <a:r>
              <a:rPr lang="en-US" b="1" dirty="0">
                <a:solidFill>
                  <a:schemeClr val="bg1"/>
                </a:solidFill>
              </a:rPr>
              <a:t>If an instance doesn't send heartbeat consistently, </a:t>
            </a:r>
          </a:p>
          <a:p>
            <a:r>
              <a:rPr lang="en-US" b="1" dirty="0">
                <a:solidFill>
                  <a:schemeClr val="bg1"/>
                </a:solidFill>
              </a:rPr>
              <a:t>	the discovery server will remove the instance from his registry.</a:t>
            </a:r>
          </a:p>
        </p:txBody>
      </p:sp>
    </p:spTree>
    <p:extLst>
      <p:ext uri="{BB962C8B-B14F-4D97-AF65-F5344CB8AC3E}">
        <p14:creationId xmlns:p14="http://schemas.microsoft.com/office/powerpoint/2010/main" val="363939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Advantages of Eureka Service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Disclaimer: Not in comparison with Service Side Service Discovery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Creates very stable ecosystem of Microservices collaborating among each other, </a:t>
            </a:r>
          </a:p>
          <a:p>
            <a:r>
              <a:rPr lang="en-US" b="1" dirty="0">
                <a:solidFill>
                  <a:schemeClr val="bg1"/>
                </a:solidFill>
              </a:rPr>
              <a:t>Clients doesn't need to maintain address of other Microservice, </a:t>
            </a:r>
          </a:p>
          <a:p>
            <a:r>
              <a:rPr lang="en-US" b="1" dirty="0">
                <a:solidFill>
                  <a:schemeClr val="bg1"/>
                </a:solidFill>
              </a:rPr>
              <a:t>Facilitate scale-out/scale-in</a:t>
            </a:r>
          </a:p>
          <a:p>
            <a:r>
              <a:rPr lang="en-US" b="1" dirty="0">
                <a:solidFill>
                  <a:schemeClr val="bg1"/>
                </a:solidFill>
              </a:rPr>
              <a:t>Does load balancing (</a:t>
            </a:r>
            <a:r>
              <a:rPr lang="en-US" b="1" dirty="0" err="1">
                <a:solidFill>
                  <a:schemeClr val="bg1"/>
                </a:solidFill>
              </a:rPr>
              <a:t>Kuberentes</a:t>
            </a:r>
            <a:r>
              <a:rPr lang="en-US" b="1" dirty="0">
                <a:solidFill>
                  <a:schemeClr val="bg1"/>
                </a:solidFill>
              </a:rPr>
              <a:t> is the master of this)..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Eureka 2.0 is a </a:t>
            </a:r>
          </a:p>
          <a:p>
            <a:r>
              <a:rPr lang="en-US" b="1" dirty="0">
                <a:solidFill>
                  <a:schemeClr val="bg1"/>
                </a:solidFill>
              </a:rPr>
              <a:t>	Service discovery framework </a:t>
            </a:r>
          </a:p>
          <a:p>
            <a:r>
              <a:rPr lang="en-US" b="1" dirty="0">
                <a:solidFill>
                  <a:schemeClr val="bg1"/>
                </a:solidFill>
              </a:rPr>
              <a:t>	Designed for cloud deployments. </a:t>
            </a:r>
          </a:p>
          <a:p>
            <a:r>
              <a:rPr lang="en-US" b="1" dirty="0">
                <a:solidFill>
                  <a:schemeClr val="bg1"/>
                </a:solidFill>
              </a:rPr>
              <a:t>	Evolution of the original 1.0 version, </a:t>
            </a:r>
          </a:p>
          <a:p>
            <a:r>
              <a:rPr lang="en-US" b="1" dirty="0">
                <a:solidFill>
                  <a:schemeClr val="bg1"/>
                </a:solidFill>
              </a:rPr>
              <a:t>	Aims to be much more scalable, </a:t>
            </a:r>
          </a:p>
          <a:p>
            <a:r>
              <a:rPr lang="en-US" b="1" dirty="0">
                <a:solidFill>
                  <a:schemeClr val="bg1"/>
                </a:solidFill>
              </a:rPr>
              <a:t>	Replace the pull based model with fine grain subscription model.</a:t>
            </a:r>
          </a:p>
        </p:txBody>
      </p:sp>
    </p:spTree>
    <p:extLst>
      <p:ext uri="{BB962C8B-B14F-4D97-AF65-F5344CB8AC3E}">
        <p14:creationId xmlns:p14="http://schemas.microsoft.com/office/powerpoint/2010/main" val="384624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Simple working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asd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Multi-version Service Discovery using Spring Cloud Netflix Eureka ...">
            <a:extLst>
              <a:ext uri="{FF2B5EF4-FFF2-40B4-BE49-F238E27FC236}">
                <a16:creationId xmlns:a16="http://schemas.microsoft.com/office/drawing/2014/main" id="{CBE4DEC5-3F11-4EAA-BF53-899A254E3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1752600"/>
            <a:ext cx="878205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581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026" name="Picture 2" descr="TSM - (Micro)Service Discovery using Netflix Eureka">
            <a:extLst>
              <a:ext uri="{FF2B5EF4-FFF2-40B4-BE49-F238E27FC236}">
                <a16:creationId xmlns:a16="http://schemas.microsoft.com/office/drawing/2014/main" id="{AA49C754-699D-4F19-963E-2A687CB92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1630"/>
            <a:ext cx="10657114" cy="588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957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Figure 1. Eureka 2.0 Architecture">
            <a:extLst>
              <a:ext uri="{FF2B5EF4-FFF2-40B4-BE49-F238E27FC236}">
                <a16:creationId xmlns:a16="http://schemas.microsoft.com/office/drawing/2014/main" id="{85B98369-E3D9-4FB3-AC89-E36381DED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6" y="1371600"/>
            <a:ext cx="9590314" cy="450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3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26629</TotalTime>
  <Words>1375</Words>
  <Application>Microsoft Office PowerPoint</Application>
  <PresentationFormat>Widescreen</PresentationFormat>
  <Paragraphs>226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 Day 3 - Agenda</vt:lpstr>
      <vt:lpstr>Service Discovery</vt:lpstr>
      <vt:lpstr>Service Discovery</vt:lpstr>
      <vt:lpstr>Server Side Service Discovery</vt:lpstr>
      <vt:lpstr>Client Side Service Discovery - Eureka</vt:lpstr>
      <vt:lpstr>Advantages of Eureka Service</vt:lpstr>
      <vt:lpstr>Simple working model</vt:lpstr>
      <vt:lpstr> </vt:lpstr>
      <vt:lpstr>Architecture</vt:lpstr>
      <vt:lpstr>Architecture</vt:lpstr>
      <vt:lpstr>Client Registration</vt:lpstr>
      <vt:lpstr>Client Registration</vt:lpstr>
      <vt:lpstr>Client Registration</vt:lpstr>
      <vt:lpstr>Service Discovery</vt:lpstr>
      <vt:lpstr>Testing Microservices</vt:lpstr>
      <vt:lpstr>Testing Challenges</vt:lpstr>
      <vt:lpstr>Agile Testing Quadrants</vt:lpstr>
      <vt:lpstr>Testing Microservices</vt:lpstr>
      <vt:lpstr>Testing Strategy</vt:lpstr>
      <vt:lpstr>Test Doubles</vt:lpstr>
      <vt:lpstr>Testing Strategy</vt:lpstr>
      <vt:lpstr>Testing Strategy</vt:lpstr>
      <vt:lpstr>Testing Microservices</vt:lpstr>
      <vt:lpstr>Testing Microservices</vt:lpstr>
      <vt:lpstr>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1060</cp:revision>
  <dcterms:created xsi:type="dcterms:W3CDTF">2019-09-14T09:29:44Z</dcterms:created>
  <dcterms:modified xsi:type="dcterms:W3CDTF">2020-05-02T07:19:12Z</dcterms:modified>
</cp:coreProperties>
</file>