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13" r:id="rId2"/>
    <p:sldId id="416" r:id="rId3"/>
    <p:sldId id="462" r:id="rId4"/>
    <p:sldId id="463" r:id="rId5"/>
    <p:sldId id="464" r:id="rId6"/>
    <p:sldId id="414" r:id="rId7"/>
    <p:sldId id="461" r:id="rId8"/>
    <p:sldId id="415" r:id="rId9"/>
    <p:sldId id="417" r:id="rId10"/>
    <p:sldId id="418" r:id="rId11"/>
    <p:sldId id="419" r:id="rId12"/>
    <p:sldId id="420" r:id="rId13"/>
    <p:sldId id="465" r:id="rId14"/>
    <p:sldId id="466" r:id="rId15"/>
    <p:sldId id="423" r:id="rId16"/>
    <p:sldId id="424" r:id="rId17"/>
    <p:sldId id="421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https://docs.spring.io/spring-framework/docs/3.0.0.M4/reference/html/ch01s02.html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5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Spring-boot-starter-web includes the following jar</a:t>
            </a:r>
          </a:p>
          <a:p>
            <a:r>
              <a:rPr lang="en-IN" dirty="0"/>
              <a:t>			spring-boot-starter-web</a:t>
            </a:r>
          </a:p>
          <a:p>
            <a:r>
              <a:rPr lang="en-IN" dirty="0"/>
              <a:t>			spring-boot-starter</a:t>
            </a:r>
          </a:p>
          <a:p>
            <a:r>
              <a:rPr lang="en-IN" dirty="0"/>
              <a:t>			spring-boot</a:t>
            </a:r>
          </a:p>
          <a:p>
            <a:r>
              <a:rPr lang="en-IN" dirty="0"/>
              <a:t>			spring-boot-autoconfigure</a:t>
            </a:r>
          </a:p>
          <a:p>
            <a:r>
              <a:rPr lang="en-IN" dirty="0"/>
              <a:t>			spring-boot-starter-logging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-classic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-core</a:t>
            </a:r>
          </a:p>
          <a:p>
            <a:r>
              <a:rPr lang="en-IN" dirty="0"/>
              <a:t>			slf4j-api</a:t>
            </a:r>
          </a:p>
          <a:p>
            <a:r>
              <a:rPr lang="en-IN" dirty="0"/>
              <a:t>			log4j-to-slf4j</a:t>
            </a:r>
          </a:p>
          <a:p>
            <a:r>
              <a:rPr lang="en-IN" dirty="0"/>
              <a:t>			log4j-api</a:t>
            </a:r>
          </a:p>
          <a:p>
            <a:r>
              <a:rPr lang="en-IN" dirty="0"/>
              <a:t>			jul-to-slf4j</a:t>
            </a:r>
          </a:p>
          <a:p>
            <a:r>
              <a:rPr lang="en-IN" dirty="0"/>
              <a:t>			</a:t>
            </a:r>
            <a:r>
              <a:rPr lang="en-IN" dirty="0" err="1"/>
              <a:t>jakartna.annotation</a:t>
            </a:r>
            <a:endParaRPr lang="en-IN" dirty="0"/>
          </a:p>
          <a:p>
            <a:r>
              <a:rPr lang="en-IN" dirty="0"/>
              <a:t>			spring-core</a:t>
            </a:r>
          </a:p>
          <a:p>
            <a:r>
              <a:rPr lang="en-IN" dirty="0"/>
              <a:t>			spring-</a:t>
            </a:r>
            <a:r>
              <a:rPr lang="en-IN" dirty="0" err="1"/>
              <a:t>jcl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snakeyami</a:t>
            </a:r>
            <a:endParaRPr lang="en-IN" dirty="0"/>
          </a:p>
          <a:p>
            <a:r>
              <a:rPr lang="en-IN" dirty="0"/>
              <a:t>			spring-boot-starter-tomcat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-annotation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-core</a:t>
            </a:r>
          </a:p>
          <a:p>
            <a:r>
              <a:rPr lang="en-IN" dirty="0"/>
              <a:t>			jackson-datatype-jdk8</a:t>
            </a:r>
          </a:p>
          <a:p>
            <a:r>
              <a:rPr lang="en-IN" dirty="0"/>
              <a:t>			jackson-datatype-jsr310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-module-parameter-names</a:t>
            </a:r>
          </a:p>
          <a:p>
            <a:r>
              <a:rPr lang="en-IN" dirty="0"/>
              <a:t>			spring-boot-starter-validation</a:t>
            </a:r>
          </a:p>
          <a:p>
            <a:r>
              <a:rPr lang="en-IN" dirty="0"/>
              <a:t>			</a:t>
            </a:r>
            <a:r>
              <a:rPr lang="en-IN" dirty="0" err="1"/>
              <a:t>jakarta.validation-api</a:t>
            </a:r>
            <a:endParaRPr lang="en-IN" dirty="0"/>
          </a:p>
          <a:p>
            <a:r>
              <a:rPr lang="en-IN" dirty="0"/>
              <a:t>			tomcat-embed-core</a:t>
            </a:r>
          </a:p>
          <a:p>
            <a:r>
              <a:rPr lang="en-IN" dirty="0"/>
              <a:t>			tomcat-embed-el</a:t>
            </a:r>
          </a:p>
          <a:p>
            <a:r>
              <a:rPr lang="en-IN" dirty="0"/>
              <a:t>			tomcat-embed-</a:t>
            </a:r>
            <a:r>
              <a:rPr lang="en-IN" dirty="0" err="1"/>
              <a:t>websocket</a:t>
            </a:r>
            <a:endParaRPr lang="en-IN" dirty="0"/>
          </a:p>
          <a:p>
            <a:r>
              <a:rPr lang="en-IN" dirty="0"/>
              <a:t>			hibernate-validator</a:t>
            </a:r>
          </a:p>
          <a:p>
            <a:r>
              <a:rPr lang="en-IN" dirty="0"/>
              <a:t>			validation-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jboss</a:t>
            </a:r>
            <a:r>
              <a:rPr lang="en-IN" dirty="0"/>
              <a:t>-logging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classmate</a:t>
            </a:r>
          </a:p>
          <a:p>
            <a:r>
              <a:rPr lang="en-IN" dirty="0"/>
              <a:t>			spring-web</a:t>
            </a:r>
          </a:p>
          <a:p>
            <a:r>
              <a:rPr lang="en-IN" dirty="0"/>
              <a:t>			spring-</a:t>
            </a:r>
            <a:r>
              <a:rPr lang="en-IN" dirty="0" err="1"/>
              <a:t>aop</a:t>
            </a:r>
            <a:endParaRPr lang="en-IN" dirty="0"/>
          </a:p>
          <a:p>
            <a:r>
              <a:rPr lang="en-IN" dirty="0"/>
              <a:t>			spring-context</a:t>
            </a:r>
          </a:p>
          <a:p>
            <a:r>
              <a:rPr lang="en-IN" dirty="0"/>
              <a:t>			spring-expression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	If we want to define a different name for Table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")</a:t>
            </a:r>
          </a:p>
          <a:p>
            <a:r>
              <a:rPr lang="en-US" dirty="0"/>
              <a:t>	If you want to define a different schema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", schema="Indian")</a:t>
            </a:r>
          </a:p>
          <a:p>
            <a:endParaRPr lang="en-IN" dirty="0"/>
          </a:p>
          <a:p>
            <a:r>
              <a:rPr lang="en-IN" dirty="0"/>
              <a:t>Similarly we can manage the Columns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and beans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Context works on top of core and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Expression language support manipulating values at runtime.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String in </a:t>
            </a:r>
            <a:r>
              <a:rPr lang="en-US" b="1" dirty="0" err="1">
                <a:solidFill>
                  <a:schemeClr val="bg1"/>
                </a:solidFill>
              </a:rPr>
              <a:t>app.prop</a:t>
            </a:r>
            <a:r>
              <a:rPr lang="en-US" b="1" dirty="0">
                <a:solidFill>
                  <a:schemeClr val="bg1"/>
                </a:solidFill>
              </a:rPr>
              <a:t> can be converted to List or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Spring-core,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IOC Container and bean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IOC does 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Spring-beans,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Bean life cycle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Post create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Execution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 destruction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destruction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Access objects in JNDI like manner.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Spring-context,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Built on top of Core and beans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Access objects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Spring-context-support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integrate common third-party libraries into a Spring application context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Caching (</a:t>
            </a:r>
            <a:r>
              <a:rPr lang="en-US" b="1" dirty="0" err="1">
                <a:solidFill>
                  <a:schemeClr val="bg1"/>
                </a:solidFill>
              </a:rPr>
              <a:t>EhCache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JCache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(</a:t>
            </a:r>
            <a:r>
              <a:rPr lang="en-US" b="1" dirty="0" err="1">
                <a:solidFill>
                  <a:schemeClr val="bg1"/>
                </a:solidFill>
              </a:rPr>
              <a:t>CommonJ</a:t>
            </a:r>
            <a:r>
              <a:rPr lang="en-US" b="1" dirty="0">
                <a:solidFill>
                  <a:schemeClr val="bg1"/>
                </a:solidFill>
              </a:rPr>
              <a:t>, Quartz).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Spring-expression (Spring Expression Language) modules.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Expression language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Querying and manipulating objects during execution.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Induce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 AOP: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Separates business logic from system services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Logging, Transaction management, Persistence, Application resources(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: connection pooling).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integration with AspectJ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 Web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web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Consists of spring-web, 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r>
              <a:rPr lang="en-US" b="1" dirty="0">
                <a:solidFill>
                  <a:schemeClr val="bg1"/>
                </a:solidFill>
              </a:rPr>
              <a:t> and 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spring-web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Basic web-oriented integration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multipart file upload functionality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Initialization of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using Servlet listeners and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web-oriented application context.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Contains an HTTP client and web-related parts of Spring’s remoting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 Web Services implementation for web applications.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Clean separation between domain model code and web forms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Integrates with all of the other features of the Spring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r>
              <a:rPr lang="en-US" b="1" dirty="0">
                <a:solidFill>
                  <a:schemeClr val="bg1"/>
                </a:solidFill>
              </a:rPr>
              <a:t> modules.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 socket abstraction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client-server comm.</a:t>
            </a:r>
          </a:p>
        </p:txBody>
      </p:sp>
    </p:spTree>
    <p:extLst>
      <p:ext uri="{BB962C8B-B14F-4D97-AF65-F5344CB8AC3E}">
        <p14:creationId xmlns:p14="http://schemas.microsoft.com/office/powerpoint/2010/main" val="43104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Access/Integration layer supports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JDBC (spring-</a:t>
            </a:r>
            <a:r>
              <a:rPr lang="en-US" b="1" dirty="0" err="1">
                <a:solidFill>
                  <a:schemeClr val="bg1"/>
                </a:solidFill>
              </a:rPr>
              <a:t>jdbc</a:t>
            </a:r>
            <a:r>
              <a:rPr lang="en-US" b="1" dirty="0">
                <a:solidFill>
                  <a:schemeClr val="bg1"/>
                </a:solidFill>
              </a:rPr>
              <a:t>) modules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JDBC-abstraction layer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Ease JDBC coding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Parsing of database-vendor specific error codes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ORM (spring-</a:t>
            </a:r>
            <a:r>
              <a:rPr lang="en-US" b="1" dirty="0" err="1">
                <a:solidFill>
                  <a:schemeClr val="bg1"/>
                </a:solidFill>
              </a:rPr>
              <a:t>orm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layers for popular object-relational mapping APIs,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including JPA and Hibernate.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like O/R-mapping frameworks in combination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Simple declarative transaction management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OXM (spring-</a:t>
            </a:r>
            <a:r>
              <a:rPr lang="en-US" b="1" dirty="0" err="1">
                <a:solidFill>
                  <a:schemeClr val="bg1"/>
                </a:solidFill>
              </a:rPr>
              <a:t>oxm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Object/XML mapping implementations like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JAXB, Castor, </a:t>
            </a:r>
            <a:r>
              <a:rPr lang="en-US" b="1" dirty="0" err="1">
                <a:solidFill>
                  <a:schemeClr val="bg1"/>
                </a:solidFill>
              </a:rPr>
              <a:t>JiBX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XStream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JMS (spring-</a:t>
            </a:r>
            <a:r>
              <a:rPr lang="en-US" b="1" dirty="0" err="1">
                <a:solidFill>
                  <a:schemeClr val="bg1"/>
                </a:solidFill>
              </a:rPr>
              <a:t>jms</a:t>
            </a:r>
            <a:r>
              <a:rPr lang="en-US" b="1" dirty="0">
                <a:solidFill>
                  <a:schemeClr val="bg1"/>
                </a:solidFill>
              </a:rPr>
              <a:t>) module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(Java Messaging Service) contains features for producing and consuming messages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Transaction (spring-</a:t>
            </a:r>
            <a:r>
              <a:rPr lang="en-US" b="1" dirty="0" err="1">
                <a:solidFill>
                  <a:schemeClr val="bg1"/>
                </a:solidFill>
              </a:rPr>
              <a:t>tx</a:t>
            </a:r>
            <a:r>
              <a:rPr lang="en-US" b="1" dirty="0">
                <a:solidFill>
                  <a:schemeClr val="bg1"/>
                </a:solidFill>
              </a:rPr>
              <a:t>) modules.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Programmatic and declarative transaction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Since 4.1 support integration with spring-messaging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4096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Messaging (spring-messaging)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STOMP: Simple Text Oriented Message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abstractions from the Spring Integration project like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MessageChannel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MessageHandler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others to serve as a foundation for messaging-based applications.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of annotations for mapping messages to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instrumentation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loader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Used in server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TestNG or Junit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Unit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testing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of Spring components with JUnit or TestNG.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consistent loading of Spring </a:t>
            </a:r>
            <a:r>
              <a:rPr lang="en-US" b="1" dirty="0" err="1">
                <a:solidFill>
                  <a:schemeClr val="bg1"/>
                </a:solidFill>
              </a:rPr>
              <a:t>ApplicationContexts</a:t>
            </a:r>
            <a:r>
              <a:rPr lang="en-US" b="1" dirty="0">
                <a:solidFill>
                  <a:schemeClr val="bg1"/>
                </a:solidFill>
              </a:rPr>
              <a:t> and caching of those contexts.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Provides </a:t>
            </a:r>
            <a:r>
              <a:rPr lang="en-US" b="1" dirty="0">
                <a:solidFill>
                  <a:schemeClr val="bg1"/>
                </a:solidFill>
              </a:rPr>
              <a:t>mock objects that you can use to test your code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93020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Spring Disadvantages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Setup is highly complicated.</a:t>
            </a:r>
          </a:p>
          <a:p>
            <a:r>
              <a:rPr lang="en-US" b="1" dirty="0">
                <a:solidFill>
                  <a:schemeClr val="bg1"/>
                </a:solidFill>
              </a:rPr>
              <a:t>Lot of jar's to get even with maven.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Huge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and complicated setup steps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configuration options makes it confusing.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Build and Deploy steps and options</a:t>
            </a:r>
          </a:p>
          <a:p>
            <a:r>
              <a:rPr lang="en-US" b="1" dirty="0">
                <a:solidFill>
                  <a:schemeClr val="bg1"/>
                </a:solidFill>
              </a:rPr>
              <a:t>Each individual/team has to solve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Abstracts the setup complexity</a:t>
            </a:r>
          </a:p>
          <a:p>
            <a:r>
              <a:rPr lang="en-US" b="1" dirty="0">
                <a:solidFill>
                  <a:schemeClr val="bg1"/>
                </a:solidFill>
              </a:rPr>
              <a:t>	80% 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20% make small changes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Opinionated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configures Tomcat by default.</a:t>
            </a:r>
          </a:p>
          <a:p>
            <a:r>
              <a:rPr lang="en-US" b="1" dirty="0">
                <a:solidFill>
                  <a:schemeClr val="bg1"/>
                </a:solidFill>
              </a:rPr>
              <a:t>Convention over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Stand alone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of the time: web app. dev.</a:t>
            </a:r>
          </a:p>
          <a:p>
            <a:r>
              <a:rPr lang="en-US" b="1" dirty="0">
                <a:solidFill>
                  <a:schemeClr val="bg1"/>
                </a:solidFill>
              </a:rPr>
              <a:t>	Embedded tomcat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Production ready</a:t>
            </a:r>
          </a:p>
          <a:p>
            <a:r>
              <a:rPr lang="en-US" b="1" dirty="0">
                <a:solidFill>
                  <a:schemeClr val="bg1"/>
                </a:solidFill>
              </a:rPr>
              <a:t>	Staging and Testing support available.</a:t>
            </a:r>
          </a:p>
        </p:txBody>
      </p:sp>
    </p:spTree>
    <p:extLst>
      <p:ext uri="{BB962C8B-B14F-4D97-AF65-F5344CB8AC3E}">
        <p14:creationId xmlns:p14="http://schemas.microsoft.com/office/powerpoint/2010/main" val="229507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Maven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 on to Maven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509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to POJOs.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\1SetupInstruction.txt</a:t>
            </a:r>
          </a:p>
        </p:txBody>
      </p:sp>
    </p:spTree>
    <p:extLst>
      <p:ext uri="{BB962C8B-B14F-4D97-AF65-F5344CB8AC3E}">
        <p14:creationId xmlns:p14="http://schemas.microsoft.com/office/powerpoint/2010/main" val="187354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First Spring Boot Project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\2FirstSpringBootProject.txt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Handy web sites</a:t>
            </a:r>
          </a:p>
          <a:p>
            <a:r>
              <a:rPr lang="en-IN" dirty="0">
                <a:hlinkClick r:id="rId2"/>
              </a:rPr>
              <a:t>https://mvnrepository.com/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hlinkClick r:id="rId3"/>
              </a:rPr>
              <a:t>https://start.spring.io/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Component and Component Scan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 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is found during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scanning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registered in the context as a Spring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Famous Specializations of @Components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	@Service,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@Repository,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@Controller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is a specialization of @Controller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Ensures 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is executed at startup.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are found and registered as Spring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	Automatically included with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4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  <a:latin typeface="+mn-lt"/>
              </a:rPr>
              <a:t>SpringBootApplication.run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SpringApplication.run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XXXXApplication.class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static method run</a:t>
            </a:r>
          </a:p>
          <a:p>
            <a:r>
              <a:rPr lang="en-US" b="1" dirty="0">
                <a:solidFill>
                  <a:schemeClr val="bg1"/>
                </a:solidFill>
              </a:rPr>
              <a:t>	Has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Sets up default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Creates and starts Spring application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Performs class path scan</a:t>
            </a:r>
          </a:p>
          <a:p>
            <a:r>
              <a:rPr lang="en-US" b="1" dirty="0">
                <a:solidFill>
                  <a:schemeClr val="bg1"/>
                </a:solidFill>
              </a:rPr>
              <a:t>		Starts Tomcat server</a:t>
            </a:r>
          </a:p>
        </p:txBody>
      </p:sp>
    </p:spTree>
    <p:extLst>
      <p:ext uri="{BB962C8B-B14F-4D97-AF65-F5344CB8AC3E}">
        <p14:creationId xmlns:p14="http://schemas.microsoft.com/office/powerpoint/2010/main" val="36870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POJO with required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Annotated with 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This annotation makes it a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Includes @Controller and 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Has </a:t>
            </a:r>
            <a:r>
              <a:rPr lang="en-US" b="1">
                <a:solidFill>
                  <a:schemeClr val="bg1"/>
                </a:solidFill>
              </a:rPr>
              <a:t>@RequestMapping </a:t>
            </a:r>
            <a:r>
              <a:rPr lang="en-US" b="1" dirty="0">
                <a:solidFill>
                  <a:schemeClr val="bg1"/>
                </a:solidFill>
              </a:rPr>
              <a:t>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binds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to the method.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Supports all the different HTTP methods.</a:t>
            </a:r>
          </a:p>
        </p:txBody>
      </p:sp>
    </p:spTree>
    <p:extLst>
      <p:ext uri="{BB962C8B-B14F-4D97-AF65-F5344CB8AC3E}">
        <p14:creationId xmlns:p14="http://schemas.microsoft.com/office/powerpoint/2010/main" val="404278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Bill of 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parent: spring-boot-starter-parent</a:t>
            </a:r>
          </a:p>
          <a:p>
            <a:r>
              <a:rPr lang="en-US" b="1" dirty="0">
                <a:solidFill>
                  <a:schemeClr val="bg1"/>
                </a:solidFill>
              </a:rPr>
              <a:t>		Manages the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Has the list of dependencies and versions.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dependency: spring-boot-starter-web</a:t>
            </a:r>
          </a:p>
          <a:p>
            <a:r>
              <a:rPr lang="en-US" b="1" dirty="0">
                <a:solidFill>
                  <a:schemeClr val="bg1"/>
                </a:solidFill>
              </a:rPr>
              <a:t>		Umbrella project for lot of different projects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	Find the list below</a:t>
            </a:r>
          </a:p>
        </p:txBody>
      </p:sp>
    </p:spTree>
    <p:extLst>
      <p:ext uri="{BB962C8B-B14F-4D97-AF65-F5344CB8AC3E}">
        <p14:creationId xmlns:p14="http://schemas.microsoft.com/office/powerpoint/2010/main" val="2023024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does it internally work?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code generated automatically.</a:t>
            </a:r>
          </a:p>
          <a:p>
            <a:r>
              <a:rPr lang="en-US" b="1" dirty="0">
                <a:solidFill>
                  <a:schemeClr val="bg1"/>
                </a:solidFill>
              </a:rPr>
              <a:t>Pre-configured jar's stored in </a:t>
            </a:r>
          </a:p>
          <a:p>
            <a:r>
              <a:rPr lang="en-US" b="1" dirty="0">
                <a:solidFill>
                  <a:schemeClr val="bg1"/>
                </a:solidFill>
              </a:rPr>
              <a:t>	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SpringBootAutoConfigure</a:t>
            </a:r>
            <a:r>
              <a:rPr lang="en-US" b="1" dirty="0">
                <a:solidFill>
                  <a:schemeClr val="bg1"/>
                </a:solidFill>
              </a:rPr>
              <a:t>.....jar</a:t>
            </a:r>
          </a:p>
          <a:p>
            <a:r>
              <a:rPr lang="en-US" b="1" dirty="0">
                <a:solidFill>
                  <a:schemeClr val="bg1"/>
                </a:solidFill>
              </a:rPr>
              <a:t>		- 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Condition			Description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OnBeanCondition</a:t>
            </a:r>
            <a:r>
              <a:rPr lang="en-US" b="1" dirty="0">
                <a:solidFill>
                  <a:schemeClr val="bg1"/>
                </a:solidFill>
              </a:rPr>
              <a:t>			Checks if a bean is in the Spring factory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OnClassCondition</a:t>
            </a:r>
            <a:r>
              <a:rPr lang="en-US" b="1" dirty="0">
                <a:solidFill>
                  <a:schemeClr val="bg1"/>
                </a:solidFill>
              </a:rPr>
              <a:t>			Checks if a class is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OnExpressionCondition</a:t>
            </a:r>
            <a:r>
              <a:rPr lang="en-US" b="1" dirty="0">
                <a:solidFill>
                  <a:schemeClr val="bg1"/>
                </a:solidFill>
              </a:rPr>
              <a:t>		Evaluates the </a:t>
            </a:r>
            <a:r>
              <a:rPr lang="en-US" b="1" dirty="0" err="1">
                <a:solidFill>
                  <a:schemeClr val="bg1"/>
                </a:solidFill>
              </a:rPr>
              <a:t>sPel</a:t>
            </a:r>
            <a:r>
              <a:rPr lang="en-US" b="1" dirty="0">
                <a:solidFill>
                  <a:schemeClr val="bg1"/>
                </a:solidFill>
              </a:rPr>
              <a:t> expression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OnJavaCondition</a:t>
            </a:r>
            <a:r>
              <a:rPr lang="en-US" b="1" dirty="0">
                <a:solidFill>
                  <a:schemeClr val="bg1"/>
                </a:solidFill>
              </a:rPr>
              <a:t>			Checks the version of java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OnJndiCondition</a:t>
            </a:r>
            <a:r>
              <a:rPr lang="en-US" b="1" dirty="0">
                <a:solidFill>
                  <a:schemeClr val="bg1"/>
                </a:solidFill>
              </a:rPr>
              <a:t>			Checks if a JNDI branch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OnPropertyCondition</a:t>
            </a:r>
            <a:r>
              <a:rPr lang="en-US" b="1" dirty="0">
                <a:solidFill>
                  <a:schemeClr val="bg1"/>
                </a:solidFill>
              </a:rPr>
              <a:t>		Checks if a property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OnResourceCondition</a:t>
            </a:r>
            <a:r>
              <a:rPr lang="en-US" b="1" dirty="0">
                <a:solidFill>
                  <a:schemeClr val="bg1"/>
                </a:solidFill>
              </a:rPr>
              <a:t>		Checks if a resource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OnWebApplicationCondition</a:t>
            </a:r>
            <a:r>
              <a:rPr lang="en-US" b="1" dirty="0">
                <a:solidFill>
                  <a:schemeClr val="bg1"/>
                </a:solidFill>
              </a:rPr>
              <a:t>		Checks if a it is a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478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@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Autowiring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works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964432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 annotation enables auto-configuration and component scanning.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1. All Spring beans are managed</a:t>
            </a:r>
          </a:p>
          <a:p>
            <a:r>
              <a:rPr lang="en-US" b="1" dirty="0">
                <a:solidFill>
                  <a:schemeClr val="bg1"/>
                </a:solidFill>
              </a:rPr>
              <a:t>	they "live" inside a container, called "application context".</a:t>
            </a:r>
          </a:p>
          <a:p>
            <a:r>
              <a:rPr lang="en-US" b="1" dirty="0">
                <a:solidFill>
                  <a:schemeClr val="bg1"/>
                </a:solidFill>
              </a:rPr>
              <a:t>2. Each application has an entry point to that context.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DispatcherServlet</a:t>
            </a:r>
            <a:r>
              <a:rPr lang="en-US" b="1" dirty="0">
                <a:solidFill>
                  <a:schemeClr val="bg1"/>
                </a:solidFill>
              </a:rPr>
              <a:t> is the entry point for Spring-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 Component scanning starts at this entry point.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applications have a Servlet, </a:t>
            </a:r>
          </a:p>
          <a:p>
            <a:r>
              <a:rPr lang="en-US" b="1" dirty="0">
                <a:solidFill>
                  <a:schemeClr val="bg1"/>
                </a:solidFill>
              </a:rPr>
              <a:t>	JSF uses a el-resolver,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context is bootstrapped and all beans - </a:t>
            </a:r>
            <a:r>
              <a:rPr lang="en-US" b="1" dirty="0" err="1">
                <a:solidFill>
                  <a:schemeClr val="bg1"/>
                </a:solidFill>
              </a:rPr>
              <a:t>autowired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web applications this can be a startup listener.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other projects there can be a different area of bootstrapping.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Autowiring</a:t>
            </a:r>
            <a:r>
              <a:rPr lang="en-US" b="1" dirty="0">
                <a:solidFill>
                  <a:schemeClr val="bg1"/>
                </a:solidFill>
              </a:rPr>
              <a:t> happens </a:t>
            </a:r>
          </a:p>
          <a:p>
            <a:r>
              <a:rPr lang="en-US" b="1" dirty="0">
                <a:solidFill>
                  <a:schemeClr val="bg1"/>
                </a:solidFill>
              </a:rPr>
              <a:t>	by injecting a bean into another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Both classes should be beans,</a:t>
            </a:r>
          </a:p>
          <a:p>
            <a:r>
              <a:rPr lang="en-US" b="1" dirty="0">
                <a:solidFill>
                  <a:schemeClr val="bg1"/>
                </a:solidFill>
              </a:rPr>
              <a:t>		i.e. both should be living in application context.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For e.g. in Controller we have @Controller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@Controller // Defines that this class is a spring bean</a:t>
            </a:r>
          </a:p>
          <a:p>
            <a:r>
              <a:rPr lang="en-US" b="1" dirty="0">
                <a:solidFill>
                  <a:schemeClr val="bg1"/>
                </a:solidFill>
              </a:rPr>
              <a:t>"living" in the application context?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Context instantiates the objects, </a:t>
            </a:r>
          </a:p>
          <a:p>
            <a:r>
              <a:rPr lang="en-US" b="1" dirty="0">
                <a:solidFill>
                  <a:schemeClr val="bg1"/>
                </a:solidFill>
              </a:rPr>
              <a:t>	we never make new Bean() -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 finds each injection point and sets an instance there.</a:t>
            </a:r>
          </a:p>
        </p:txBody>
      </p:sp>
    </p:spTree>
    <p:extLst>
      <p:ext uri="{BB962C8B-B14F-4D97-AF65-F5344CB8AC3E}">
        <p14:creationId xmlns:p14="http://schemas.microsoft.com/office/powerpoint/2010/main" val="146087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</a:t>
            </a:r>
            <a:r>
              <a:rPr lang="en-IN" dirty="0" err="1">
                <a:solidFill>
                  <a:schemeClr val="bg1"/>
                </a:solidFill>
                <a:latin typeface="+mn-lt"/>
              </a:rPr>
              <a:t>ApplicationContext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Corner stone of a Spring Boot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Represents the Spring 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Responsible for instantiating, configuring, and assembling the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container gets its instructions on what objects to instantiate, configure, and assemble by reading configuration metadata. The configuration metadata is represented in XML, Java annotations, or Java code.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provides the following: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factory methods for accessing application 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load file resources in a generic way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publish events to registered listeners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resolve messages, supporting internationalization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has several implementations.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ClassPathXmlApplicationContext</a:t>
            </a:r>
            <a:r>
              <a:rPr lang="en-US" b="1" dirty="0">
                <a:solidFill>
                  <a:schemeClr val="bg1"/>
                </a:solidFill>
              </a:rPr>
              <a:t> takes configuration from an XML file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AnnotationConfigApplicationContext</a:t>
            </a:r>
            <a:r>
              <a:rPr lang="en-US" b="1" dirty="0">
                <a:solidFill>
                  <a:schemeClr val="bg1"/>
                </a:solidFill>
              </a:rPr>
              <a:t>, reads configuration using annotations.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Getting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Access application 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Autowire</a:t>
            </a:r>
            <a:r>
              <a:rPr lang="en-US" b="1" dirty="0">
                <a:solidFill>
                  <a:schemeClr val="bg1"/>
                </a:solidFill>
              </a:rPr>
              <a:t> the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 or implement the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79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Extending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ApplicationContextAware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class </a:t>
            </a:r>
            <a:r>
              <a:rPr lang="en-US" b="1" dirty="0" err="1">
                <a:solidFill>
                  <a:schemeClr val="bg1"/>
                </a:solidFill>
              </a:rPr>
              <a:t>MyBean</a:t>
            </a:r>
            <a:r>
              <a:rPr lang="en-US" b="1" dirty="0">
                <a:solidFill>
                  <a:schemeClr val="bg1"/>
                </a:solidFill>
              </a:rPr>
              <a:t> implements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private String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b="1" dirty="0">
                <a:solidFill>
                  <a:schemeClr val="bg1"/>
                </a:solidFill>
              </a:rPr>
              <a:t>    public void </a:t>
            </a:r>
            <a:r>
              <a:rPr lang="en-US" b="1" dirty="0" err="1">
                <a:solidFill>
                  <a:schemeClr val="bg1"/>
                </a:solidFill>
              </a:rPr>
              <a:t>setApplicationContext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throws </a:t>
            </a:r>
            <a:r>
              <a:rPr lang="en-US" b="1" dirty="0" err="1">
                <a:solidFill>
                  <a:schemeClr val="bg1"/>
                </a:solidFill>
              </a:rPr>
              <a:t>BeansException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applicationContext.getId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public String </a:t>
            </a:r>
            <a:r>
              <a:rPr lang="en-US" b="1" dirty="0" err="1">
                <a:solidFill>
                  <a:schemeClr val="bg1"/>
                </a:solidFill>
              </a:rPr>
              <a:t>getApplicationId</a:t>
            </a:r>
            <a:r>
              <a:rPr lang="en-US" b="1" dirty="0">
                <a:solidFill>
                  <a:schemeClr val="bg1"/>
                </a:solidFill>
              </a:rPr>
              <a:t>()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return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77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Simplifies the complexity of enterprise applications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Uses Java beans to implement enterprise applications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previously possible only with enterprise beans.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Spring Framework is a 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Provides comprehensive infrastructure support 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handles the infrastructure so application developer can focus on your application.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As an application developer how can I benefit from the Spring platform: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method execute in a database transaction without dealing with transaction APIs.</a:t>
            </a:r>
          </a:p>
          <a:p>
            <a:r>
              <a:rPr lang="en-US" b="1" dirty="0">
                <a:solidFill>
                  <a:schemeClr val="bg1"/>
                </a:solidFill>
              </a:rPr>
              <a:t>	Convert Java method to an HTTP endpoint without dealing with Servlet API.</a:t>
            </a:r>
          </a:p>
          <a:p>
            <a:r>
              <a:rPr lang="en-US" b="1" dirty="0">
                <a:solidFill>
                  <a:schemeClr val="bg1"/>
                </a:solidFill>
              </a:rPr>
              <a:t>	Convert Java method to a message handler without dealing with JMS API.</a:t>
            </a:r>
          </a:p>
          <a:p>
            <a:r>
              <a:rPr lang="en-US" b="1" dirty="0">
                <a:solidFill>
                  <a:schemeClr val="bg1"/>
                </a:solidFill>
              </a:rPr>
              <a:t>	 Convert Java method to a management operation without dealing with JMX API.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2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Embedded Tomcat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Included for convenience</a:t>
            </a:r>
          </a:p>
          <a:p>
            <a:r>
              <a:rPr lang="en-US" b="1" dirty="0">
                <a:solidFill>
                  <a:schemeClr val="bg1"/>
                </a:solidFill>
              </a:rPr>
              <a:t>Servlet container config can now be driven from application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do it through 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Standalone application helps.</a:t>
            </a:r>
          </a:p>
          <a:p>
            <a:r>
              <a:rPr lang="en-US" b="1" dirty="0">
                <a:solidFill>
                  <a:schemeClr val="bg1"/>
                </a:solidFill>
              </a:rPr>
              <a:t>	Easy to develop, deploy and run</a:t>
            </a:r>
          </a:p>
          <a:p>
            <a:r>
              <a:rPr lang="en-US" b="1" dirty="0">
                <a:solidFill>
                  <a:schemeClr val="bg1"/>
                </a:solidFill>
              </a:rPr>
              <a:t>Useful for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Government’s demand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Days of Corona Virus</a:t>
            </a:r>
          </a:p>
          <a:p>
            <a:r>
              <a:rPr lang="en-US" b="1" dirty="0">
                <a:solidFill>
                  <a:schemeClr val="bg1"/>
                </a:solidFill>
              </a:rPr>
              <a:t>Government realizes it doesn’t have data of skillsets</a:t>
            </a:r>
          </a:p>
          <a:p>
            <a:r>
              <a:rPr lang="en-US" b="1" dirty="0">
                <a:solidFill>
                  <a:schemeClr val="bg1"/>
                </a:solidFill>
              </a:rPr>
              <a:t>Ask</a:t>
            </a:r>
          </a:p>
          <a:p>
            <a:r>
              <a:rPr lang="en-US" b="1" dirty="0">
                <a:solidFill>
                  <a:schemeClr val="bg1"/>
                </a:solidFill>
              </a:rPr>
              <a:t>	List of Companies</a:t>
            </a:r>
          </a:p>
          <a:p>
            <a:r>
              <a:rPr lang="en-US" b="1" dirty="0">
                <a:solidFill>
                  <a:schemeClr val="bg1"/>
                </a:solidFill>
              </a:rPr>
              <a:t>		List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			Rating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Business result: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 doctors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100 nurses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50 scientists</a:t>
            </a:r>
          </a:p>
          <a:p>
            <a:r>
              <a:rPr lang="en-US" b="1" dirty="0">
                <a:solidFill>
                  <a:schemeClr val="bg1"/>
                </a:solidFill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37141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Designing our Company end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05266C-7C46-4452-8DF1-CF92CF7A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56725"/>
              </p:ext>
            </p:extLst>
          </p:nvPr>
        </p:nvGraphicFramePr>
        <p:xfrm>
          <a:off x="2726268" y="1583267"/>
          <a:ext cx="6443133" cy="328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871">
                  <a:extLst>
                    <a:ext uri="{9D8B030D-6E8A-4147-A177-3AD203B41FA5}">
                      <a16:colId xmlns:a16="http://schemas.microsoft.com/office/drawing/2014/main" val="4178781696"/>
                    </a:ext>
                  </a:extLst>
                </a:gridCol>
                <a:gridCol w="2044478">
                  <a:extLst>
                    <a:ext uri="{9D8B030D-6E8A-4147-A177-3AD203B41FA5}">
                      <a16:colId xmlns:a16="http://schemas.microsoft.com/office/drawing/2014/main" val="3536675133"/>
                    </a:ext>
                  </a:extLst>
                </a:gridCol>
                <a:gridCol w="2645784">
                  <a:extLst>
                    <a:ext uri="{9D8B030D-6E8A-4147-A177-3AD203B41FA5}">
                      <a16:colId xmlns:a16="http://schemas.microsoft.com/office/drawing/2014/main" val="3708132247"/>
                    </a:ext>
                  </a:extLst>
                </a:gridCol>
              </a:tblGrid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HTTP method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252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all 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475463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 specific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886788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POST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 a new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379731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Update a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803976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DELETE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Delete a company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5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3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 – Service – Repository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1453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62000" y="14748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Place where you get request first</a:t>
            </a:r>
          </a:p>
          <a:p>
            <a:r>
              <a:rPr lang="en-US" b="1" dirty="0">
                <a:solidFill>
                  <a:schemeClr val="bg1"/>
                </a:solidFill>
              </a:rPr>
              <a:t>Never mix your domain classes(entity/document ) with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We always expect these two to behave in different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Use DTO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have any kind of business logic.</a:t>
            </a:r>
          </a:p>
          <a:p>
            <a:r>
              <a:rPr lang="en-US" b="1" dirty="0">
                <a:solidFill>
                  <a:schemeClr val="bg1"/>
                </a:solidFill>
              </a:rPr>
              <a:t>Building final response at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add status code,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multiple services from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have new service which invoke multiple services if required.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careful in terms of designing it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not throw NPE or any error without status code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</a:t>
            </a:r>
            <a:r>
              <a:rPr lang="en-US" b="1" dirty="0" err="1">
                <a:solidFill>
                  <a:schemeClr val="bg1"/>
                </a:solidFill>
              </a:rPr>
              <a:t>dao</a:t>
            </a:r>
            <a:r>
              <a:rPr lang="en-US" b="1" dirty="0">
                <a:solidFill>
                  <a:schemeClr val="bg1"/>
                </a:solidFill>
              </a:rPr>
              <a:t>/repository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66495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Service Layer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Break down Service into smaller modules according to the standard design practices.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do validation on input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throw custom exception with validation error code, and fields specific error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multiple fields need to be validated, 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outside of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Add validator class to write validation for all the fields.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Make your service methods small, and clean.</a:t>
            </a:r>
          </a:p>
          <a:p>
            <a:r>
              <a:rPr lang="en-US" b="1" dirty="0">
                <a:solidFill>
                  <a:schemeClr val="bg1"/>
                </a:solidFill>
              </a:rPr>
              <a:t>If service A needs to call Service B, then never call Service B repo. directly from Service A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call the Rest endpoint of Service B from the Service layer.</a:t>
            </a:r>
          </a:p>
          <a:p>
            <a:r>
              <a:rPr lang="en-US" b="1" dirty="0">
                <a:solidFill>
                  <a:schemeClr val="bg1"/>
                </a:solidFill>
              </a:rPr>
              <a:t>	Add enough logic to recognize the Primary service which is failing.	</a:t>
            </a:r>
          </a:p>
          <a:p>
            <a:r>
              <a:rPr lang="en-US" b="1" dirty="0">
                <a:solidFill>
                  <a:schemeClr val="bg1"/>
                </a:solidFill>
              </a:rPr>
              <a:t>We may handle multiple things in Service layer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Caching.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layer may throw custom exception which needs to be handled at controller layer.</a:t>
            </a:r>
          </a:p>
        </p:txBody>
      </p:sp>
    </p:spTree>
    <p:extLst>
      <p:ext uri="{BB962C8B-B14F-4D97-AF65-F5344CB8AC3E}">
        <p14:creationId xmlns:p14="http://schemas.microsoft.com/office/powerpoint/2010/main" val="2973930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Repository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  <a:p>
            <a:r>
              <a:rPr lang="en-US" b="1" dirty="0">
                <a:solidFill>
                  <a:schemeClr val="bg1"/>
                </a:solidFill>
              </a:rPr>
              <a:t>-----------</a:t>
            </a:r>
          </a:p>
          <a:p>
            <a:r>
              <a:rPr lang="en-US" b="1" dirty="0">
                <a:solidFill>
                  <a:schemeClr val="bg1"/>
                </a:solidFill>
              </a:rPr>
              <a:t>Repository/Dao :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Interacts with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in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indexing as and when appropriate.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 example : https://www.objectdb.com/java/jpa/entity/index</a:t>
            </a:r>
          </a:p>
        </p:txBody>
      </p:sp>
    </p:spTree>
    <p:extLst>
      <p:ext uri="{BB962C8B-B14F-4D97-AF65-F5344CB8AC3E}">
        <p14:creationId xmlns:p14="http://schemas.microsoft.com/office/powerpoint/2010/main" val="934013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81171"/>
            <a:ext cx="7377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uses Spring Data JPA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JPA: Java Persistence API</a:t>
            </a:r>
          </a:p>
          <a:p>
            <a:r>
              <a:rPr lang="en-US" b="1" dirty="0">
                <a:solidFill>
                  <a:schemeClr val="bg1"/>
                </a:solidFill>
              </a:rPr>
              <a:t>	A specification.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uses ORM</a:t>
            </a:r>
          </a:p>
          <a:p>
            <a:r>
              <a:rPr lang="en-US" b="1" dirty="0">
                <a:solidFill>
                  <a:schemeClr val="bg1"/>
                </a:solidFill>
              </a:rPr>
              <a:t>ORM: Object relational mapping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Normal application and database</a:t>
            </a:r>
          </a:p>
          <a:p>
            <a:r>
              <a:rPr lang="en-US" b="1" dirty="0">
                <a:solidFill>
                  <a:schemeClr val="bg1"/>
                </a:solidFill>
              </a:rPr>
              <a:t>	Connects to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Tables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Constraints (pk, </a:t>
            </a:r>
            <a:r>
              <a:rPr lang="en-US" b="1" dirty="0" err="1">
                <a:solidFill>
                  <a:schemeClr val="bg1"/>
                </a:solidFill>
              </a:rPr>
              <a:t>fk</a:t>
            </a:r>
            <a:r>
              <a:rPr lang="en-US" b="1" dirty="0">
                <a:solidFill>
                  <a:schemeClr val="bg1"/>
                </a:solidFill>
              </a:rPr>
              <a:t> etc.)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 Query</a:t>
            </a:r>
          </a:p>
        </p:txBody>
      </p:sp>
      <p:pic>
        <p:nvPicPr>
          <p:cNvPr id="5122" name="Picture 2" descr="JPA Object Relational Mapping">
            <a:extLst>
              <a:ext uri="{FF2B5EF4-FFF2-40B4-BE49-F238E27FC236}">
                <a16:creationId xmlns:a16="http://schemas.microsoft.com/office/drawing/2014/main" id="{206936E1-BB91-4939-BC90-3911CB65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4" y="1720769"/>
            <a:ext cx="42386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1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Relational Mapping (ORM) </a:t>
            </a:r>
          </a:p>
          <a:p>
            <a:r>
              <a:rPr lang="en-US" b="1" dirty="0">
                <a:solidFill>
                  <a:schemeClr val="bg1"/>
                </a:solidFill>
              </a:rPr>
              <a:t>	Functionality which is used to develop and maintain a relationship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an object and relational database </a:t>
            </a:r>
          </a:p>
          <a:p>
            <a:r>
              <a:rPr lang="en-US" b="1" dirty="0">
                <a:solidFill>
                  <a:schemeClr val="bg1"/>
                </a:solidFill>
              </a:rPr>
              <a:t>	Does this by mapping an object state to database tables and column. </a:t>
            </a:r>
          </a:p>
          <a:p>
            <a:r>
              <a:rPr lang="en-US" b="1" dirty="0">
                <a:solidFill>
                  <a:schemeClr val="bg1"/>
                </a:solidFill>
              </a:rPr>
              <a:t>	Capable to handle various database operations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create table, inserting, updating, deleting etc.	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ORM Frameworks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Hibernate</a:t>
            </a:r>
          </a:p>
          <a:p>
            <a:r>
              <a:rPr lang="en-US" b="1" dirty="0">
                <a:solidFill>
                  <a:schemeClr val="bg1"/>
                </a:solidFill>
              </a:rPr>
              <a:t>	TopLink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ORMLite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iBATIS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JPOX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11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Data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Provides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r>
              <a:rPr lang="en-US" b="1" dirty="0">
                <a:solidFill>
                  <a:schemeClr val="bg1"/>
                </a:solidFill>
              </a:rPr>
              <a:t> class to integrate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application with JPA.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 of Spring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Don't need to write the code for CRUD operations.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Works with an Entity which we have defined.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persistence of the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transaction of the Entity</a:t>
            </a:r>
          </a:p>
        </p:txBody>
      </p:sp>
    </p:spTree>
    <p:extLst>
      <p:ext uri="{BB962C8B-B14F-4D97-AF65-F5344CB8AC3E}">
        <p14:creationId xmlns:p14="http://schemas.microsoft.com/office/powerpoint/2010/main" val="409122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Goals of Spring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Lightweight development with POJO's</a:t>
            </a:r>
          </a:p>
          <a:p>
            <a:r>
              <a:rPr lang="en-US" b="1" dirty="0">
                <a:solidFill>
                  <a:schemeClr val="bg1"/>
                </a:solidFill>
              </a:rPr>
              <a:t>Dependency injection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promote loose coupling</a:t>
            </a:r>
          </a:p>
          <a:p>
            <a:r>
              <a:rPr lang="en-US" b="1" dirty="0">
                <a:solidFill>
                  <a:schemeClr val="bg1"/>
                </a:solidFill>
              </a:rPr>
              <a:t>Declarative programming with AOP (Aspect </a:t>
            </a:r>
            <a:r>
              <a:rPr lang="en-US" b="1" dirty="0" err="1">
                <a:solidFill>
                  <a:schemeClr val="bg1"/>
                </a:solidFill>
              </a:rPr>
              <a:t>orieiented</a:t>
            </a:r>
            <a:r>
              <a:rPr lang="en-US" b="1" dirty="0">
                <a:solidFill>
                  <a:schemeClr val="bg1"/>
                </a:solidFill>
              </a:rPr>
              <a:t> programming)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Miniminze</a:t>
            </a:r>
            <a:r>
              <a:rPr lang="en-US" b="1" dirty="0">
                <a:solidFill>
                  <a:schemeClr val="bg1"/>
                </a:solidFill>
              </a:rPr>
              <a:t> boilerplate Java code.</a:t>
            </a:r>
          </a:p>
        </p:txBody>
      </p:sp>
    </p:spTree>
    <p:extLst>
      <p:ext uri="{BB962C8B-B14F-4D97-AF65-F5344CB8AC3E}">
        <p14:creationId xmlns:p14="http://schemas.microsoft.com/office/powerpoint/2010/main" val="97875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Entity - JPA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02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Entities in JPA are nothing but POJOs representing data that can be persisted to the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An entity represents a table stored in a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instance of an entity represents a row in the table.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We have a Company object which we want to persist.</a:t>
            </a:r>
          </a:p>
          <a:p>
            <a:r>
              <a:rPr lang="en-US" b="1" dirty="0">
                <a:solidFill>
                  <a:schemeClr val="bg1"/>
                </a:solidFill>
              </a:rPr>
              <a:t>We should mark it as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Add class level @Entity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that Company entity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	a no-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constructor and</a:t>
            </a:r>
          </a:p>
          <a:p>
            <a:r>
              <a:rPr lang="en-US" b="1" dirty="0">
                <a:solidFill>
                  <a:schemeClr val="bg1"/>
                </a:solidFill>
              </a:rPr>
              <a:t>		a primary key: </a:t>
            </a:r>
          </a:p>
          <a:p>
            <a:r>
              <a:rPr lang="en-US" b="1" dirty="0">
                <a:solidFill>
                  <a:schemeClr val="bg1"/>
                </a:solidFill>
              </a:rPr>
              <a:t>			Add @Id </a:t>
            </a:r>
          </a:p>
          <a:p>
            <a:r>
              <a:rPr lang="en-US" b="1" dirty="0">
                <a:solidFill>
                  <a:schemeClr val="bg1"/>
                </a:solidFill>
              </a:rPr>
              <a:t>			If it needs to be autogenerated, then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(strategy=</a:t>
            </a:r>
            <a:r>
              <a:rPr lang="en-US" b="1" dirty="0" err="1">
                <a:solidFill>
                  <a:schemeClr val="bg1"/>
                </a:solidFill>
              </a:rPr>
              <a:t>GenerationType.AUTO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				JPA provider is free to use any strategy to generate unique id.	</a:t>
            </a:r>
          </a:p>
          <a:p>
            <a:r>
              <a:rPr lang="en-US" b="1" dirty="0">
                <a:solidFill>
                  <a:schemeClr val="bg1"/>
                </a:solidFill>
              </a:rPr>
              <a:t>Entity name </a:t>
            </a:r>
          </a:p>
          <a:p>
            <a:r>
              <a:rPr lang="en-US" b="1" dirty="0">
                <a:solidFill>
                  <a:schemeClr val="bg1"/>
                </a:solidFill>
              </a:rPr>
              <a:t>	defaults to name of the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modified as @Entity(name="</a:t>
            </a:r>
            <a:r>
              <a:rPr lang="en-US" b="1" dirty="0" err="1">
                <a:solidFill>
                  <a:schemeClr val="bg1"/>
                </a:solidFill>
              </a:rPr>
              <a:t>MyCompnay</a:t>
            </a:r>
            <a:r>
              <a:rPr lang="en-US" b="1" dirty="0">
                <a:solidFill>
                  <a:schemeClr val="bg1"/>
                </a:solidFill>
              </a:rPr>
              <a:t>")</a:t>
            </a:r>
          </a:p>
          <a:p>
            <a:r>
              <a:rPr lang="en-US" b="1" dirty="0">
                <a:solidFill>
                  <a:schemeClr val="bg1"/>
                </a:solidFill>
              </a:rPr>
              <a:t>More details: https://www.baeldung.com/jpa-entities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98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Taking variable inside the method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2312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PathVariable</a:t>
            </a:r>
            <a:r>
              <a:rPr lang="en-US" b="1" dirty="0">
                <a:solidFill>
                  <a:schemeClr val="bg1"/>
                </a:solidFill>
              </a:rPr>
              <a:t>: If the variable is passed in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. Generally for GET methods.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: If the variable(s) are passed in json body. Generally for POST, PUT methods.</a:t>
            </a:r>
          </a:p>
        </p:txBody>
      </p:sp>
    </p:spTree>
    <p:extLst>
      <p:ext uri="{BB962C8B-B14F-4D97-AF65-F5344CB8AC3E}">
        <p14:creationId xmlns:p14="http://schemas.microsoft.com/office/powerpoint/2010/main" val="423423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class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Used for accessing a third-party REST service inside a Spring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All such templates provides a simplified approach with default behaviors for performing complex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Few Similar templates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JdbcTemplate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JmsTemplate</a:t>
            </a:r>
            <a:r>
              <a:rPr lang="en-US" b="1" dirty="0">
                <a:solidFill>
                  <a:schemeClr val="bg1"/>
                </a:solidFill>
              </a:rPr>
              <a:t>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Main methods are closely tied to REST’s methods, </a:t>
            </a:r>
          </a:p>
          <a:p>
            <a:r>
              <a:rPr lang="en-US" b="1" dirty="0">
                <a:solidFill>
                  <a:schemeClr val="bg1"/>
                </a:solidFill>
              </a:rPr>
              <a:t>	GET, POST, PUT, DELETE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GET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Supported methods are: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classType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	retrieve a representation by doing a GET on the URL.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 response (if any) is unmarshalled to given class type and returned.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getForEntity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retrieve a representation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 by doing a GET on the URL.</a:t>
            </a:r>
          </a:p>
          <a:p>
            <a:r>
              <a:rPr lang="en-US" b="1" dirty="0">
                <a:solidFill>
                  <a:schemeClr val="bg1"/>
                </a:solidFill>
              </a:rPr>
              <a:t>	exchange(</a:t>
            </a:r>
            <a:r>
              <a:rPr lang="en-US" b="1" dirty="0" err="1">
                <a:solidFill>
                  <a:schemeClr val="bg1"/>
                </a:solidFill>
              </a:rPr>
              <a:t>requestEntity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execute the specified request and return the response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execute the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 to the given URI template</a:t>
            </a:r>
          </a:p>
          <a:p>
            <a:r>
              <a:rPr lang="en-US" b="1" dirty="0">
                <a:solidFill>
                  <a:schemeClr val="bg1"/>
                </a:solidFill>
              </a:rPr>
              <a:t>		preparing the request with the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Reading the response with a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1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- Get with XML Response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MediaType.APPLICATION_XML_VALUE</a:t>
            </a:r>
            <a:r>
              <a:rPr lang="en-US" b="1" dirty="0">
                <a:solidFill>
                  <a:schemeClr val="bg1"/>
                </a:solidFill>
              </a:rPr>
              <a:t>, 	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getAllEmployeesXML</a:t>
            </a:r>
            <a:r>
              <a:rPr lang="en-US" b="1" dirty="0">
                <a:solidFill>
                  <a:schemeClr val="bg1"/>
                </a:solidFill>
              </a:rPr>
              <a:t>(Model model) 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xmlTemplate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REST Client Code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Spring REST client using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to access HTTP GET </a:t>
            </a:r>
            <a:r>
              <a:rPr lang="en-US" b="1" dirty="0" err="1">
                <a:solidFill>
                  <a:schemeClr val="bg1"/>
                </a:solidFill>
              </a:rPr>
              <a:t>api</a:t>
            </a:r>
            <a:r>
              <a:rPr lang="en-US" b="1" dirty="0">
                <a:solidFill>
                  <a:schemeClr val="bg1"/>
                </a:solidFill>
              </a:rPr>
              <a:t> requests.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/employees.xml";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String result = </a:t>
            </a:r>
            <a:r>
              <a:rPr lang="en-US" b="1" dirty="0" err="1">
                <a:solidFill>
                  <a:schemeClr val="bg1"/>
                </a:solidFill>
              </a:rPr>
              <a:t>restTemplate.</a:t>
            </a:r>
            <a:r>
              <a:rPr lang="en-US" b="1" dirty="0" err="1">
                <a:solidFill>
                  <a:srgbClr val="FF0000"/>
                </a:solidFill>
              </a:rPr>
              <a:t>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56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- JSON Response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4350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MediaType.APPLICATION_JSON_VALUE</a:t>
            </a:r>
            <a:r>
              <a:rPr lang="en-US" b="1" dirty="0">
                <a:solidFill>
                  <a:schemeClr val="bg1"/>
                </a:solidFill>
              </a:rPr>
              <a:t>,  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getAllEmployeesJSON</a:t>
            </a:r>
            <a:r>
              <a:rPr lang="en-US" b="1" dirty="0">
                <a:solidFill>
                  <a:schemeClr val="bg1"/>
                </a:solidFill>
              </a:rPr>
              <a:t>(Model model)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jsonTemplate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employees.json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String result = </a:t>
            </a:r>
            <a:r>
              <a:rPr lang="en-US" b="1" dirty="0" err="1">
                <a:solidFill>
                  <a:schemeClr val="bg1"/>
                </a:solidFill>
              </a:rPr>
              <a:t>restTemplate.getForObject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 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60658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Http Headers with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RestTmplate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RequestMapping</a:t>
            </a:r>
            <a:r>
              <a:rPr lang="en-US" b="1" dirty="0">
                <a:solidFill>
                  <a:schemeClr val="bg1"/>
                </a:solidFill>
              </a:rPr>
              <a:t>(value = "/employees", produces = </a:t>
            </a:r>
            <a:r>
              <a:rPr lang="en-US" b="1" dirty="0" err="1">
                <a:solidFill>
                  <a:schemeClr val="bg1"/>
                </a:solidFill>
              </a:rPr>
              <a:t>MediaType.APPLICATION_JSON_VALUE</a:t>
            </a:r>
            <a:r>
              <a:rPr lang="en-US" b="1" dirty="0">
                <a:solidFill>
                  <a:schemeClr val="bg1"/>
                </a:solidFill>
              </a:rPr>
              <a:t>,  method = </a:t>
            </a:r>
            <a:r>
              <a:rPr lang="en-US" b="1" dirty="0" err="1">
                <a:solidFill>
                  <a:schemeClr val="bg1"/>
                </a:solidFill>
              </a:rPr>
              <a:t>RequestMethod.GET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String </a:t>
            </a:r>
            <a:r>
              <a:rPr lang="en-US" b="1" dirty="0" err="1">
                <a:solidFill>
                  <a:schemeClr val="bg1"/>
                </a:solidFill>
              </a:rPr>
              <a:t>getAllEmployeesJSON</a:t>
            </a:r>
            <a:r>
              <a:rPr lang="en-US" b="1" dirty="0">
                <a:solidFill>
                  <a:schemeClr val="bg1"/>
                </a:solidFill>
              </a:rPr>
              <a:t>(Model model)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model.addAttribute</a:t>
            </a:r>
            <a:r>
              <a:rPr lang="en-US" b="1" dirty="0">
                <a:solidFill>
                  <a:schemeClr val="bg1"/>
                </a:solidFill>
              </a:rPr>
              <a:t>("employees", </a:t>
            </a:r>
            <a:r>
              <a:rPr lang="en-US" b="1" dirty="0" err="1">
                <a:solidFill>
                  <a:schemeClr val="bg1"/>
                </a:solidFill>
              </a:rPr>
              <a:t>getEmployeesCollection</a:t>
            </a:r>
            <a:r>
              <a:rPr lang="en-US" b="1" dirty="0">
                <a:solidFill>
                  <a:schemeClr val="bg1"/>
                </a:solidFill>
              </a:rPr>
              <a:t>());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return "</a:t>
            </a:r>
            <a:r>
              <a:rPr lang="en-US" b="1" dirty="0" err="1">
                <a:solidFill>
                  <a:schemeClr val="bg1"/>
                </a:solidFill>
              </a:rPr>
              <a:t>jsonTemplate</a:t>
            </a:r>
            <a:r>
              <a:rPr lang="en-US" b="1" dirty="0">
                <a:solidFill>
                  <a:schemeClr val="bg1"/>
                </a:solidFill>
              </a:rPr>
              <a:t>";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r>
              <a:rPr lang="en-US" b="1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b="1" dirty="0">
                <a:solidFill>
                  <a:schemeClr val="bg1"/>
                </a:solidFill>
              </a:rPr>
              <a:t>private static void </a:t>
            </a:r>
            <a:r>
              <a:rPr lang="en-US" b="1" dirty="0" err="1">
                <a:solidFill>
                  <a:schemeClr val="bg1"/>
                </a:solidFill>
              </a:rPr>
              <a:t>getEmployees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final String 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 = "http://localhost:8080/</a:t>
            </a:r>
            <a:r>
              <a:rPr lang="en-US" b="1" dirty="0" err="1">
                <a:solidFill>
                  <a:schemeClr val="bg1"/>
                </a:solidFill>
              </a:rPr>
              <a:t>springrestexample</a:t>
            </a:r>
            <a:r>
              <a:rPr lang="en-US" b="1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= new 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HttpHeaders</a:t>
            </a:r>
            <a:r>
              <a:rPr lang="en-US" b="1" dirty="0">
                <a:solidFill>
                  <a:schemeClr val="bg1"/>
                </a:solidFill>
              </a:rPr>
              <a:t> headers = new </a:t>
            </a:r>
            <a:r>
              <a:rPr lang="en-US" b="1" dirty="0" err="1">
                <a:solidFill>
                  <a:schemeClr val="bg1"/>
                </a:solidFill>
              </a:rPr>
              <a:t>HttpHeaders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headers.setAccept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Arrays.asList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MediaType.APPLICATION_JSON</a:t>
            </a:r>
            <a:r>
              <a:rPr lang="en-US" b="1" dirty="0">
                <a:solidFill>
                  <a:schemeClr val="bg1"/>
                </a:solidFill>
              </a:rPr>
              <a:t>));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HttpEntity</a:t>
            </a:r>
            <a:r>
              <a:rPr lang="en-US" b="1" dirty="0">
                <a:solidFill>
                  <a:schemeClr val="bg1"/>
                </a:solidFill>
              </a:rPr>
              <a:t>&lt;String&gt; entity = new </a:t>
            </a:r>
            <a:r>
              <a:rPr lang="en-US" b="1" dirty="0" err="1">
                <a:solidFill>
                  <a:schemeClr val="bg1"/>
                </a:solidFill>
              </a:rPr>
              <a:t>HttpEntity</a:t>
            </a:r>
            <a:r>
              <a:rPr lang="en-US" b="1" dirty="0">
                <a:solidFill>
                  <a:schemeClr val="bg1"/>
                </a:solidFill>
              </a:rPr>
              <a:t>&lt;String&gt;("parameters", headers);   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&lt;String&gt; result = </a:t>
            </a:r>
            <a:r>
              <a:rPr lang="en-US" b="1" dirty="0" err="1">
                <a:solidFill>
                  <a:schemeClr val="bg1"/>
                </a:solidFill>
              </a:rPr>
              <a:t>restTemplate.exchange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uri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HttpMethod.GET</a:t>
            </a:r>
            <a:r>
              <a:rPr lang="en-US" b="1" dirty="0">
                <a:solidFill>
                  <a:schemeClr val="bg1"/>
                </a:solidFill>
              </a:rPr>
              <a:t>, entity, </a:t>
            </a:r>
            <a:r>
              <a:rPr lang="en-US" b="1" dirty="0" err="1">
                <a:solidFill>
                  <a:schemeClr val="bg1"/>
                </a:solidFill>
              </a:rPr>
              <a:t>String.class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</a:t>
            </a:r>
            <a:r>
              <a:rPr lang="en-US" b="1" dirty="0" err="1">
                <a:solidFill>
                  <a:schemeClr val="bg1"/>
                </a:solidFill>
              </a:rPr>
              <a:t>System.out.println</a:t>
            </a:r>
            <a:r>
              <a:rPr lang="en-US" b="1" dirty="0">
                <a:solidFill>
                  <a:schemeClr val="bg1"/>
                </a:solidFill>
              </a:rPr>
              <a:t>(result);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8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Get response as object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"/employees", produces = </a:t>
            </a:r>
            <a:r>
              <a:rPr lang="en-US" dirty="0" err="1">
                <a:solidFill>
                  <a:schemeClr val="bg1"/>
                </a:solidFill>
              </a:rPr>
              <a:t>MediaType.APPLICATION_XML_VALUE</a:t>
            </a:r>
            <a:r>
              <a:rPr lang="en-US" dirty="0">
                <a:solidFill>
                  <a:schemeClr val="bg1"/>
                </a:solidFill>
              </a:rPr>
              <a:t>, method = </a:t>
            </a:r>
            <a:r>
              <a:rPr lang="en-US" dirty="0" err="1">
                <a:solidFill>
                  <a:schemeClr val="bg1"/>
                </a:solidFill>
              </a:rPr>
              <a:t>RequestMethod.GET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String </a:t>
            </a:r>
            <a:r>
              <a:rPr lang="en-US" dirty="0" err="1">
                <a:solidFill>
                  <a:schemeClr val="bg1"/>
                </a:solidFill>
              </a:rPr>
              <a:t>getAllEmployeesXML</a:t>
            </a:r>
            <a:r>
              <a:rPr lang="en-US" dirty="0">
                <a:solidFill>
                  <a:schemeClr val="bg1"/>
                </a:solidFill>
              </a:rPr>
              <a:t>(Model model)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model.addAttribute</a:t>
            </a:r>
            <a:r>
              <a:rPr lang="en-US" dirty="0">
                <a:solidFill>
                  <a:schemeClr val="bg1"/>
                </a:solidFill>
              </a:rPr>
              <a:t>("employees", </a:t>
            </a:r>
            <a:r>
              <a:rPr lang="en-US" dirty="0" err="1">
                <a:solidFill>
                  <a:schemeClr val="bg1"/>
                </a:solidFill>
              </a:rPr>
              <a:t>getEmployeesCollection</a:t>
            </a:r>
            <a:r>
              <a:rPr lang="en-US" dirty="0">
                <a:solidFill>
                  <a:schemeClr val="bg1"/>
                </a:solidFill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"</a:t>
            </a:r>
            <a:r>
              <a:rPr lang="en-US" dirty="0" err="1">
                <a:solidFill>
                  <a:schemeClr val="bg1"/>
                </a:solidFill>
              </a:rPr>
              <a:t>xmlTemplate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getEmployees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EmployeeListVO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restTemplate.getForObject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EmployeeListVO.class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99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URL Parameter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getEmployeeById</a:t>
            </a:r>
            <a:r>
              <a:rPr lang="en-US" dirty="0">
                <a:solidFill>
                  <a:schemeClr val="bg1"/>
                </a:solidFill>
              </a:rPr>
              <a:t> 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if (id &lt;= 3)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(1,"Lokesh","Gupta","howtodoinjava@gmail.com");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&gt;(employee, 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HttpStatus.NOT_FOUND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getEmployeeById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"1");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restTemplate.getForObject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EmployeeVO.class</a:t>
            </a:r>
            <a:r>
              <a:rPr lang="en-US" dirty="0">
                <a:solidFill>
                  <a:schemeClr val="bg1"/>
                </a:solidFill>
              </a:rPr>
              <a:t>, params);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58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 – HTTP POST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postForObject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classType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the representation found in the response as given class type.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postForEntity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the response as </a:t>
            </a:r>
            <a:r>
              <a:rPr lang="en-US" b="1" dirty="0" err="1">
                <a:solidFill>
                  <a:schemeClr val="bg1"/>
                </a:solidFill>
              </a:rPr>
              <a:t>ResponseEntity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postForLocation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request,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 – </a:t>
            </a:r>
          </a:p>
          <a:p>
            <a:r>
              <a:rPr lang="en-US" b="1" dirty="0">
                <a:solidFill>
                  <a:schemeClr val="bg1"/>
                </a:solidFill>
              </a:rPr>
              <a:t>	POSTs the given object to the URL, </a:t>
            </a:r>
          </a:p>
          <a:p>
            <a:r>
              <a:rPr lang="en-US" b="1" dirty="0">
                <a:solidFill>
                  <a:schemeClr val="bg1"/>
                </a:solidFill>
              </a:rPr>
              <a:t>	returns </a:t>
            </a:r>
            <a:r>
              <a:rPr lang="en-US" b="1" dirty="0" err="1">
                <a:solidFill>
                  <a:schemeClr val="bg1"/>
                </a:solidFill>
              </a:rPr>
              <a:t>returns</a:t>
            </a:r>
            <a:r>
              <a:rPr lang="en-US" b="1" dirty="0">
                <a:solidFill>
                  <a:schemeClr val="bg1"/>
                </a:solidFill>
              </a:rPr>
              <a:t> the value of the Location header.</a:t>
            </a:r>
          </a:p>
          <a:p>
            <a:r>
              <a:rPr lang="en-US" b="1" dirty="0">
                <a:solidFill>
                  <a:schemeClr val="bg1"/>
                </a:solidFill>
              </a:rPr>
              <a:t>exchange(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requestEntity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responseType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execute(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httpMethod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requestCallback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responseExtractor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86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Ease Enterprise application development: 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 Enterprise application development through POJOs:  </a:t>
            </a:r>
          </a:p>
          <a:p>
            <a:r>
              <a:rPr lang="en-US" b="1" dirty="0">
                <a:solidFill>
                  <a:schemeClr val="bg1"/>
                </a:solidFill>
              </a:rPr>
              <a:t>2. Easily integrate with other frameworks:</a:t>
            </a:r>
          </a:p>
          <a:p>
            <a:r>
              <a:rPr lang="en-US" b="1" dirty="0">
                <a:solidFill>
                  <a:schemeClr val="bg1"/>
                </a:solidFill>
              </a:rPr>
              <a:t>3. Ease application Testing: 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services can be used to develop and run test </a:t>
            </a:r>
          </a:p>
          <a:p>
            <a:r>
              <a:rPr lang="en-US" b="1" dirty="0">
                <a:solidFill>
                  <a:schemeClr val="bg1"/>
                </a:solidFill>
              </a:rPr>
              <a:t>		makes testing much easier.</a:t>
            </a:r>
          </a:p>
          <a:p>
            <a:r>
              <a:rPr lang="en-US" b="1" dirty="0">
                <a:solidFill>
                  <a:schemeClr val="bg1"/>
                </a:solidFill>
              </a:rPr>
              <a:t>4. Modularity: 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in-built modules such as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MVC,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ORM,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JDBC,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Transactions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5. Spring Transaction Management: </a:t>
            </a:r>
          </a:p>
          <a:p>
            <a:r>
              <a:rPr lang="en-US" b="1" dirty="0">
                <a:solidFill>
                  <a:schemeClr val="bg1"/>
                </a:solidFill>
              </a:rPr>
              <a:t>	Flexible Spring Transaction Management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scaled to JTA for global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559156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Post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"/employees", method = </a:t>
            </a:r>
            <a:r>
              <a:rPr lang="en-US" dirty="0" err="1">
                <a:solidFill>
                  <a:schemeClr val="bg1"/>
                </a:solidFill>
              </a:rPr>
              <a:t>RequestMethod.POST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&lt;String&gt; </a:t>
            </a:r>
            <a:r>
              <a:rPr lang="en-US" dirty="0" err="1">
                <a:solidFill>
                  <a:schemeClr val="bg1"/>
                </a:solidFill>
              </a:rPr>
              <a:t>createEmployee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	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HttpStatus.CREATED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POST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createEmployee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/employees";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newEmployee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(-1, "Adam", "Gilly", "test@email.com");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result = </a:t>
            </a:r>
            <a:r>
              <a:rPr lang="en-US" dirty="0" err="1">
                <a:solidFill>
                  <a:schemeClr val="bg1"/>
                </a:solidFill>
              </a:rPr>
              <a:t>restTemplate.postForObject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newEmployee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EmployeeVO.class</a:t>
            </a:r>
            <a:r>
              <a:rPr lang="en-US" dirty="0">
                <a:solidFill>
                  <a:schemeClr val="bg1"/>
                </a:solidFill>
              </a:rPr>
              <a:t>);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(result);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10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Sample 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</a:rPr>
              <a:t>    "employee":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"id": "1",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"name": "Vilas",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"salary": "10000"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},</a:t>
            </a:r>
          </a:p>
          <a:p>
            <a:r>
              <a:rPr lang="en-US" b="1" dirty="0">
                <a:solidFill>
                  <a:schemeClr val="bg1"/>
                </a:solidFill>
              </a:rPr>
              <a:t>	"rating":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"id": "1",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"rating": "4"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}  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263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– HTTP PUT Method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"/employees/{id}", method = </a:t>
            </a:r>
            <a:r>
              <a:rPr lang="en-US" dirty="0" err="1">
                <a:solidFill>
                  <a:schemeClr val="bg1"/>
                </a:solidFill>
              </a:rPr>
              <a:t>RequestMethod.PUT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id, 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employee)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&gt;(employee, 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PUT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"2");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updatedEmployee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EmployeeVO</a:t>
            </a:r>
            <a:r>
              <a:rPr lang="en-US" dirty="0">
                <a:solidFill>
                  <a:schemeClr val="bg1"/>
                </a:solidFill>
              </a:rPr>
              <a:t>(2, "New Name", "Gilly", "test@email.com");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restTemplate.put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updatedEmployee</a:t>
            </a:r>
            <a:r>
              <a:rPr lang="en-US" dirty="0">
                <a:solidFill>
                  <a:schemeClr val="bg1"/>
                </a:solidFill>
              </a:rPr>
              <a:t>, params);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39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</a:rPr>
              <a:t>RestTemplate</a:t>
            </a:r>
            <a:r>
              <a:rPr lang="en-IN" b="1" dirty="0">
                <a:solidFill>
                  <a:schemeClr val="bg1"/>
                </a:solidFill>
                <a:latin typeface="+mn-lt"/>
              </a:rPr>
              <a:t> – HTTP DELETE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RequestMapping</a:t>
            </a:r>
            <a:r>
              <a:rPr lang="en-US" dirty="0">
                <a:solidFill>
                  <a:schemeClr val="bg1"/>
                </a:solidFill>
              </a:rPr>
              <a:t>(value = "/employees/{id}", method = </a:t>
            </a:r>
            <a:r>
              <a:rPr lang="en-US" dirty="0" err="1">
                <a:solidFill>
                  <a:schemeClr val="bg1"/>
                </a:solidFill>
              </a:rPr>
              <a:t>RequestMethod.DELETE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&lt;String&gt; </a:t>
            </a:r>
            <a:r>
              <a:rPr lang="en-US" dirty="0" err="1">
                <a:solidFill>
                  <a:schemeClr val="bg1"/>
                </a:solidFill>
              </a:rPr>
              <a:t>updateEmployee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PathVariable</a:t>
            </a:r>
            <a:r>
              <a:rPr lang="en-US" dirty="0">
                <a:solidFill>
                  <a:schemeClr val="bg1"/>
                </a:solidFill>
              </a:rPr>
              <a:t>("id") int id)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System.out.println</a:t>
            </a:r>
            <a:r>
              <a:rPr lang="en-US" dirty="0">
                <a:solidFill>
                  <a:schemeClr val="bg1"/>
                </a:solidFill>
              </a:rPr>
              <a:t>(id);</a:t>
            </a:r>
          </a:p>
          <a:p>
            <a:r>
              <a:rPr lang="en-US" dirty="0">
                <a:solidFill>
                  <a:schemeClr val="bg1"/>
                </a:solidFill>
              </a:rPr>
              <a:t>    return new </a:t>
            </a:r>
            <a:r>
              <a:rPr lang="en-US" dirty="0" err="1">
                <a:solidFill>
                  <a:schemeClr val="bg1"/>
                </a:solidFill>
              </a:rPr>
              <a:t>ResponseEntity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HttpStatus.OK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</a:rPr>
              <a:t>REST Client Code</a:t>
            </a:r>
          </a:p>
          <a:p>
            <a:r>
              <a:rPr lang="en-US" dirty="0">
                <a:solidFill>
                  <a:schemeClr val="bg1"/>
                </a:solidFill>
              </a:rPr>
              <a:t>Spring REST client using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to access HTTP DELETE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requests.</a:t>
            </a:r>
          </a:p>
          <a:p>
            <a:r>
              <a:rPr lang="en-US" dirty="0">
                <a:solidFill>
                  <a:schemeClr val="bg1"/>
                </a:solidFill>
              </a:rPr>
              <a:t>private static void </a:t>
            </a:r>
            <a:r>
              <a:rPr lang="en-US" dirty="0" err="1">
                <a:solidFill>
                  <a:schemeClr val="bg1"/>
                </a:solidFill>
              </a:rPr>
              <a:t>deleteEmployee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final String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 = "http://localhost:8080/</a:t>
            </a:r>
            <a:r>
              <a:rPr lang="en-US" dirty="0" err="1">
                <a:solidFill>
                  <a:schemeClr val="bg1"/>
                </a:solidFill>
              </a:rPr>
              <a:t>springrestexample</a:t>
            </a:r>
            <a:r>
              <a:rPr lang="en-US" dirty="0">
                <a:solidFill>
                  <a:schemeClr val="bg1"/>
                </a:solidFill>
              </a:rPr>
              <a:t>/employees/{id}";</a:t>
            </a:r>
          </a:p>
          <a:p>
            <a:r>
              <a:rPr lang="en-US" dirty="0">
                <a:solidFill>
                  <a:schemeClr val="bg1"/>
                </a:solidFill>
              </a:rPr>
              <a:t>    Map&lt;String, String&gt; params = new HashMap&lt;String, String&gt;();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params.put</a:t>
            </a:r>
            <a:r>
              <a:rPr lang="en-US" dirty="0">
                <a:solidFill>
                  <a:schemeClr val="bg1"/>
                </a:solidFill>
              </a:rPr>
              <a:t>("id", "2");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RestTemplate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restTemplate.delete</a:t>
            </a:r>
            <a:r>
              <a:rPr lang="en-US" dirty="0">
                <a:solidFill>
                  <a:schemeClr val="bg1"/>
                </a:solidFill>
              </a:rPr>
              <a:t> ( </a:t>
            </a:r>
            <a:r>
              <a:rPr lang="en-US" dirty="0" err="1">
                <a:solidFill>
                  <a:schemeClr val="bg1"/>
                </a:solidFill>
              </a:rPr>
              <a:t>uri</a:t>
            </a:r>
            <a:r>
              <a:rPr lang="en-US" dirty="0">
                <a:solidFill>
                  <a:schemeClr val="bg1"/>
                </a:solidFill>
              </a:rPr>
              <a:t>,  params 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85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What is a Relationship?</a:t>
            </a:r>
            <a:endParaRPr lang="en-IN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Few relationship images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smiling man and woman">
            <a:extLst>
              <a:ext uri="{FF2B5EF4-FFF2-40B4-BE49-F238E27FC236}">
                <a16:creationId xmlns:a16="http://schemas.microsoft.com/office/drawing/2014/main" id="{F5796774-913B-4D75-BB3B-4BE35FDE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5" y="1779687"/>
            <a:ext cx="4122964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ive focus photography of couple hugging">
            <a:extLst>
              <a:ext uri="{FF2B5EF4-FFF2-40B4-BE49-F238E27FC236}">
                <a16:creationId xmlns:a16="http://schemas.microsoft.com/office/drawing/2014/main" id="{0E8CB4A8-9340-47F5-853C-B1DA912B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79686"/>
            <a:ext cx="4572000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Dependency Injection and Inversion of Control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54516" y="5541464"/>
            <a:ext cx="1059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Dependency Injection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D:\PraiseTheLord\HSBGInfotech\Freshers\Edureka\SOLID\DIP.java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C74F-63CE-41C9-93F2-DAD20F93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6" y="1690688"/>
            <a:ext cx="4557713" cy="3828369"/>
          </a:xfrm>
          <a:prstGeom prst="rect">
            <a:avLst/>
          </a:prstGeom>
        </p:spPr>
      </p:pic>
      <p:pic>
        <p:nvPicPr>
          <p:cNvPr id="2050" name="Picture 2" descr="gray sports coupe parking during daytime">
            <a:extLst>
              <a:ext uri="{FF2B5EF4-FFF2-40B4-BE49-F238E27FC236}">
                <a16:creationId xmlns:a16="http://schemas.microsoft.com/office/drawing/2014/main" id="{47422BE5-9D79-4B48-A74D-35EBFC4F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800" cy="38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Consists of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Organized into about 20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Grouped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Container,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Access/Integration,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AOP (Aspect Oriented Programming),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Instrumentation,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Messaging,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Test.  Etc.. (Refer to the 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29483</TotalTime>
  <Words>4257</Words>
  <Application>Microsoft Office PowerPoint</Application>
  <PresentationFormat>Widescreen</PresentationFormat>
  <Paragraphs>688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 </vt:lpstr>
      <vt:lpstr>Spring Boot</vt:lpstr>
      <vt:lpstr>Spring framework</vt:lpstr>
      <vt:lpstr>Goals of Spring</vt:lpstr>
      <vt:lpstr>Advantages of Spring Framework</vt:lpstr>
      <vt:lpstr>What is a Relationship?</vt:lpstr>
      <vt:lpstr> Dependency Injection and Inversion of Control</vt:lpstr>
      <vt:lpstr>Spring Framework Architecture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 Spring Disadvantages</vt:lpstr>
      <vt:lpstr>Spring Boot</vt:lpstr>
      <vt:lpstr>Maven</vt:lpstr>
      <vt:lpstr>Setup</vt:lpstr>
      <vt:lpstr>First Spring Boot Project</vt:lpstr>
      <vt:lpstr>Component and Component Scan</vt:lpstr>
      <vt:lpstr>SpringBootApplication.run</vt:lpstr>
      <vt:lpstr>RestController</vt:lpstr>
      <vt:lpstr>Bill of Material</vt:lpstr>
      <vt:lpstr>How does it internally work?</vt:lpstr>
      <vt:lpstr>How @Autowiring works</vt:lpstr>
      <vt:lpstr>Spring ApplicationContext</vt:lpstr>
      <vt:lpstr> Extending ApplicationContextAware</vt:lpstr>
      <vt:lpstr>Embedded Tomcat Server</vt:lpstr>
      <vt:lpstr>Government’s demand</vt:lpstr>
      <vt:lpstr>Designing our Company end points</vt:lpstr>
      <vt:lpstr>Controller – Service – Repository Architecture</vt:lpstr>
      <vt:lpstr>Controller</vt:lpstr>
      <vt:lpstr>Service Layer</vt:lpstr>
      <vt:lpstr>Repository</vt:lpstr>
      <vt:lpstr>JPA - ORM</vt:lpstr>
      <vt:lpstr>JPA - ORM</vt:lpstr>
      <vt:lpstr>Spring Data JPA</vt:lpstr>
      <vt:lpstr>Entity - JPA</vt:lpstr>
      <vt:lpstr>Taking variable inside the method</vt:lpstr>
      <vt:lpstr>RestTemplate class</vt:lpstr>
      <vt:lpstr>RestTemplate – HTTP GET Method</vt:lpstr>
      <vt:lpstr>RestTemplate - Get with XML Response</vt:lpstr>
      <vt:lpstr>RestTemplate - JSON Response</vt:lpstr>
      <vt:lpstr>Http Headers with RestTmplate</vt:lpstr>
      <vt:lpstr>Get response as object</vt:lpstr>
      <vt:lpstr>URL Parameter</vt:lpstr>
      <vt:lpstr>RestTemplate – HTTP POST Method</vt:lpstr>
      <vt:lpstr>RestTemplate – HTTP Post method</vt:lpstr>
      <vt:lpstr>Sample RequestBody</vt:lpstr>
      <vt:lpstr>RestTemplate – HTTP PUT Method</vt:lpstr>
      <vt:lpstr>RestTemplate – HTTP DELETE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1134</cp:revision>
  <dcterms:created xsi:type="dcterms:W3CDTF">2019-09-14T09:29:44Z</dcterms:created>
  <dcterms:modified xsi:type="dcterms:W3CDTF">2021-04-28T11:53:23Z</dcterms:modified>
</cp:coreProperties>
</file>