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73AD"/>
    <a:srgbClr val="8D6EB1"/>
    <a:srgbClr val="577590"/>
    <a:srgbClr val="41A98B"/>
    <a:srgbClr val="90BE6D"/>
    <a:srgbClr val="F9C74F"/>
    <a:srgbClr val="F8961E"/>
    <a:srgbClr val="F3722C"/>
    <a:srgbClr val="F94144"/>
    <a:srgbClr val="F47D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F73E-6095-ADB8-D3D9-BDEFBD6024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E4BCA1-E0A2-671D-E189-60FE43C1E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7ABFBC-2A29-570E-2402-BDA01DCF021D}"/>
              </a:ext>
            </a:extLst>
          </p:cNvPr>
          <p:cNvSpPr>
            <a:spLocks noGrp="1"/>
          </p:cNvSpPr>
          <p:nvPr>
            <p:ph type="dt" sz="half" idx="10"/>
          </p:nvPr>
        </p:nvSpPr>
        <p:spPr/>
        <p:txBody>
          <a:bodyPr/>
          <a:lstStyle/>
          <a:p>
            <a:fld id="{AA477788-0465-42AD-B973-1ADC7AA1C31E}" type="datetimeFigureOut">
              <a:rPr lang="en-US" smtClean="0"/>
              <a:t>11/22/2022</a:t>
            </a:fld>
            <a:endParaRPr lang="en-US"/>
          </a:p>
        </p:txBody>
      </p:sp>
      <p:sp>
        <p:nvSpPr>
          <p:cNvPr id="5" name="Footer Placeholder 4">
            <a:extLst>
              <a:ext uri="{FF2B5EF4-FFF2-40B4-BE49-F238E27FC236}">
                <a16:creationId xmlns:a16="http://schemas.microsoft.com/office/drawing/2014/main" id="{8ED64D64-637C-84A3-3958-9261D25C7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10787-81CB-3379-3263-065F0874A7F7}"/>
              </a:ext>
            </a:extLst>
          </p:cNvPr>
          <p:cNvSpPr>
            <a:spLocks noGrp="1"/>
          </p:cNvSpPr>
          <p:nvPr>
            <p:ph type="sldNum" sz="quarter" idx="12"/>
          </p:nvPr>
        </p:nvSpPr>
        <p:spPr/>
        <p:txBody>
          <a:bodyPr/>
          <a:lstStyle/>
          <a:p>
            <a:fld id="{CC70D82F-7936-4930-B20B-B29D2E35358B}" type="slidenum">
              <a:rPr lang="en-US" smtClean="0"/>
              <a:t>‹#›</a:t>
            </a:fld>
            <a:endParaRPr lang="en-US"/>
          </a:p>
        </p:txBody>
      </p:sp>
    </p:spTree>
    <p:extLst>
      <p:ext uri="{BB962C8B-B14F-4D97-AF65-F5344CB8AC3E}">
        <p14:creationId xmlns:p14="http://schemas.microsoft.com/office/powerpoint/2010/main" val="36908002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4BBE-DE71-FE3F-8074-112E18B89D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CAE424-AA68-378B-B8DB-CA3517A6F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5FA04-AE38-F9E0-0D87-E7973496790F}"/>
              </a:ext>
            </a:extLst>
          </p:cNvPr>
          <p:cNvSpPr>
            <a:spLocks noGrp="1"/>
          </p:cNvSpPr>
          <p:nvPr>
            <p:ph type="dt" sz="half" idx="10"/>
          </p:nvPr>
        </p:nvSpPr>
        <p:spPr/>
        <p:txBody>
          <a:bodyPr/>
          <a:lstStyle/>
          <a:p>
            <a:fld id="{AA477788-0465-42AD-B973-1ADC7AA1C31E}" type="datetimeFigureOut">
              <a:rPr lang="en-US" smtClean="0"/>
              <a:t>11/22/2022</a:t>
            </a:fld>
            <a:endParaRPr lang="en-US"/>
          </a:p>
        </p:txBody>
      </p:sp>
      <p:sp>
        <p:nvSpPr>
          <p:cNvPr id="5" name="Footer Placeholder 4">
            <a:extLst>
              <a:ext uri="{FF2B5EF4-FFF2-40B4-BE49-F238E27FC236}">
                <a16:creationId xmlns:a16="http://schemas.microsoft.com/office/drawing/2014/main" id="{8D9E5107-A4FB-73A5-6737-C99141E45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722C4-E672-72B9-0AA0-9151B89C1D18}"/>
              </a:ext>
            </a:extLst>
          </p:cNvPr>
          <p:cNvSpPr>
            <a:spLocks noGrp="1"/>
          </p:cNvSpPr>
          <p:nvPr>
            <p:ph type="sldNum" sz="quarter" idx="12"/>
          </p:nvPr>
        </p:nvSpPr>
        <p:spPr/>
        <p:txBody>
          <a:bodyPr/>
          <a:lstStyle/>
          <a:p>
            <a:fld id="{CC70D82F-7936-4930-B20B-B29D2E35358B}" type="slidenum">
              <a:rPr lang="en-US" smtClean="0"/>
              <a:t>‹#›</a:t>
            </a:fld>
            <a:endParaRPr lang="en-US"/>
          </a:p>
        </p:txBody>
      </p:sp>
    </p:spTree>
    <p:extLst>
      <p:ext uri="{BB962C8B-B14F-4D97-AF65-F5344CB8AC3E}">
        <p14:creationId xmlns:p14="http://schemas.microsoft.com/office/powerpoint/2010/main" val="9548987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65AE16-1824-E3A4-821D-82419C21EE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DA8EE1-BEF9-DB6D-E953-CF8CE656FB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B69FA-0508-40E8-82E9-6ECDAFABB60E}"/>
              </a:ext>
            </a:extLst>
          </p:cNvPr>
          <p:cNvSpPr>
            <a:spLocks noGrp="1"/>
          </p:cNvSpPr>
          <p:nvPr>
            <p:ph type="dt" sz="half" idx="10"/>
          </p:nvPr>
        </p:nvSpPr>
        <p:spPr/>
        <p:txBody>
          <a:bodyPr/>
          <a:lstStyle/>
          <a:p>
            <a:fld id="{AA477788-0465-42AD-B973-1ADC7AA1C31E}" type="datetimeFigureOut">
              <a:rPr lang="en-US" smtClean="0"/>
              <a:t>11/22/2022</a:t>
            </a:fld>
            <a:endParaRPr lang="en-US"/>
          </a:p>
        </p:txBody>
      </p:sp>
      <p:sp>
        <p:nvSpPr>
          <p:cNvPr id="5" name="Footer Placeholder 4">
            <a:extLst>
              <a:ext uri="{FF2B5EF4-FFF2-40B4-BE49-F238E27FC236}">
                <a16:creationId xmlns:a16="http://schemas.microsoft.com/office/drawing/2014/main" id="{CB8FA58E-4A5F-EF34-B009-AB70A700D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BBFC4-D0FB-BA36-8C19-71E1A6734178}"/>
              </a:ext>
            </a:extLst>
          </p:cNvPr>
          <p:cNvSpPr>
            <a:spLocks noGrp="1"/>
          </p:cNvSpPr>
          <p:nvPr>
            <p:ph type="sldNum" sz="quarter" idx="12"/>
          </p:nvPr>
        </p:nvSpPr>
        <p:spPr/>
        <p:txBody>
          <a:bodyPr/>
          <a:lstStyle/>
          <a:p>
            <a:fld id="{CC70D82F-7936-4930-B20B-B29D2E35358B}" type="slidenum">
              <a:rPr lang="en-US" smtClean="0"/>
              <a:t>‹#›</a:t>
            </a:fld>
            <a:endParaRPr lang="en-US"/>
          </a:p>
        </p:txBody>
      </p:sp>
    </p:spTree>
    <p:extLst>
      <p:ext uri="{BB962C8B-B14F-4D97-AF65-F5344CB8AC3E}">
        <p14:creationId xmlns:p14="http://schemas.microsoft.com/office/powerpoint/2010/main" val="36269202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D87A-83D5-EFB9-0E21-DDE42868B2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D29177-AAE2-FA88-9824-11E2231C8D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434EF-7A9E-965B-E217-CBCEEF8B90E2}"/>
              </a:ext>
            </a:extLst>
          </p:cNvPr>
          <p:cNvSpPr>
            <a:spLocks noGrp="1"/>
          </p:cNvSpPr>
          <p:nvPr>
            <p:ph type="dt" sz="half" idx="10"/>
          </p:nvPr>
        </p:nvSpPr>
        <p:spPr/>
        <p:txBody>
          <a:bodyPr/>
          <a:lstStyle/>
          <a:p>
            <a:fld id="{AA477788-0465-42AD-B973-1ADC7AA1C31E}" type="datetimeFigureOut">
              <a:rPr lang="en-US" smtClean="0"/>
              <a:t>11/22/2022</a:t>
            </a:fld>
            <a:endParaRPr lang="en-US"/>
          </a:p>
        </p:txBody>
      </p:sp>
      <p:sp>
        <p:nvSpPr>
          <p:cNvPr id="5" name="Footer Placeholder 4">
            <a:extLst>
              <a:ext uri="{FF2B5EF4-FFF2-40B4-BE49-F238E27FC236}">
                <a16:creationId xmlns:a16="http://schemas.microsoft.com/office/drawing/2014/main" id="{9BF5215E-6AD0-21F8-DFCD-F0BB3DC63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787CA-945E-E78D-4639-ABF6535BBAEE}"/>
              </a:ext>
            </a:extLst>
          </p:cNvPr>
          <p:cNvSpPr>
            <a:spLocks noGrp="1"/>
          </p:cNvSpPr>
          <p:nvPr>
            <p:ph type="sldNum" sz="quarter" idx="12"/>
          </p:nvPr>
        </p:nvSpPr>
        <p:spPr/>
        <p:txBody>
          <a:bodyPr/>
          <a:lstStyle/>
          <a:p>
            <a:fld id="{CC70D82F-7936-4930-B20B-B29D2E35358B}" type="slidenum">
              <a:rPr lang="en-US" smtClean="0"/>
              <a:t>‹#›</a:t>
            </a:fld>
            <a:endParaRPr lang="en-US"/>
          </a:p>
        </p:txBody>
      </p:sp>
    </p:spTree>
    <p:extLst>
      <p:ext uri="{BB962C8B-B14F-4D97-AF65-F5344CB8AC3E}">
        <p14:creationId xmlns:p14="http://schemas.microsoft.com/office/powerpoint/2010/main" val="28128837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1A12-ECB0-733C-5AEF-DABEBC5165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9D2333-3D1C-2137-5047-659DB1145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969220-73E7-C2B1-D52A-24E898745ADD}"/>
              </a:ext>
            </a:extLst>
          </p:cNvPr>
          <p:cNvSpPr>
            <a:spLocks noGrp="1"/>
          </p:cNvSpPr>
          <p:nvPr>
            <p:ph type="dt" sz="half" idx="10"/>
          </p:nvPr>
        </p:nvSpPr>
        <p:spPr/>
        <p:txBody>
          <a:bodyPr/>
          <a:lstStyle/>
          <a:p>
            <a:fld id="{AA477788-0465-42AD-B973-1ADC7AA1C31E}" type="datetimeFigureOut">
              <a:rPr lang="en-US" smtClean="0"/>
              <a:t>11/22/2022</a:t>
            </a:fld>
            <a:endParaRPr lang="en-US"/>
          </a:p>
        </p:txBody>
      </p:sp>
      <p:sp>
        <p:nvSpPr>
          <p:cNvPr id="5" name="Footer Placeholder 4">
            <a:extLst>
              <a:ext uri="{FF2B5EF4-FFF2-40B4-BE49-F238E27FC236}">
                <a16:creationId xmlns:a16="http://schemas.microsoft.com/office/drawing/2014/main" id="{15BF20A8-8DBE-F381-7A43-C14FD5308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12D2E-97CE-F314-140D-2D4C2EC96BE8}"/>
              </a:ext>
            </a:extLst>
          </p:cNvPr>
          <p:cNvSpPr>
            <a:spLocks noGrp="1"/>
          </p:cNvSpPr>
          <p:nvPr>
            <p:ph type="sldNum" sz="quarter" idx="12"/>
          </p:nvPr>
        </p:nvSpPr>
        <p:spPr/>
        <p:txBody>
          <a:bodyPr/>
          <a:lstStyle/>
          <a:p>
            <a:fld id="{CC70D82F-7936-4930-B20B-B29D2E35358B}" type="slidenum">
              <a:rPr lang="en-US" smtClean="0"/>
              <a:t>‹#›</a:t>
            </a:fld>
            <a:endParaRPr lang="en-US"/>
          </a:p>
        </p:txBody>
      </p:sp>
    </p:spTree>
    <p:extLst>
      <p:ext uri="{BB962C8B-B14F-4D97-AF65-F5344CB8AC3E}">
        <p14:creationId xmlns:p14="http://schemas.microsoft.com/office/powerpoint/2010/main" val="42001259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D177-D564-CC29-29C9-1B26E5BDF8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E56DD2-567F-FFF1-F5BB-44440DE4E6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F9DC7-7710-A603-B73F-9898DD627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B1F754-F694-5EDB-3EBD-D6AC199CA8DD}"/>
              </a:ext>
            </a:extLst>
          </p:cNvPr>
          <p:cNvSpPr>
            <a:spLocks noGrp="1"/>
          </p:cNvSpPr>
          <p:nvPr>
            <p:ph type="dt" sz="half" idx="10"/>
          </p:nvPr>
        </p:nvSpPr>
        <p:spPr/>
        <p:txBody>
          <a:bodyPr/>
          <a:lstStyle/>
          <a:p>
            <a:fld id="{AA477788-0465-42AD-B973-1ADC7AA1C31E}" type="datetimeFigureOut">
              <a:rPr lang="en-US" smtClean="0"/>
              <a:t>11/22/2022</a:t>
            </a:fld>
            <a:endParaRPr lang="en-US"/>
          </a:p>
        </p:txBody>
      </p:sp>
      <p:sp>
        <p:nvSpPr>
          <p:cNvPr id="6" name="Footer Placeholder 5">
            <a:extLst>
              <a:ext uri="{FF2B5EF4-FFF2-40B4-BE49-F238E27FC236}">
                <a16:creationId xmlns:a16="http://schemas.microsoft.com/office/drawing/2014/main" id="{25A4DEBD-5842-EEC5-8CE7-6D8BB9AF5F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804D5-CC80-F2B7-BBD6-BD6764C62973}"/>
              </a:ext>
            </a:extLst>
          </p:cNvPr>
          <p:cNvSpPr>
            <a:spLocks noGrp="1"/>
          </p:cNvSpPr>
          <p:nvPr>
            <p:ph type="sldNum" sz="quarter" idx="12"/>
          </p:nvPr>
        </p:nvSpPr>
        <p:spPr/>
        <p:txBody>
          <a:bodyPr/>
          <a:lstStyle/>
          <a:p>
            <a:fld id="{CC70D82F-7936-4930-B20B-B29D2E35358B}" type="slidenum">
              <a:rPr lang="en-US" smtClean="0"/>
              <a:t>‹#›</a:t>
            </a:fld>
            <a:endParaRPr lang="en-US"/>
          </a:p>
        </p:txBody>
      </p:sp>
    </p:spTree>
    <p:extLst>
      <p:ext uri="{BB962C8B-B14F-4D97-AF65-F5344CB8AC3E}">
        <p14:creationId xmlns:p14="http://schemas.microsoft.com/office/powerpoint/2010/main" val="6884393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6516-3282-6DF6-550D-43D976C9F1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C03B66-36B1-FFB2-879B-188B8DB78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D9C6C1-BA27-B03E-C133-043F8F146E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F71450-5409-374D-C29D-B74D7376A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A78051-1127-905C-5E5E-79EEEEA570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CABE1C-E703-4CF1-20F2-0A7B03AA91D2}"/>
              </a:ext>
            </a:extLst>
          </p:cNvPr>
          <p:cNvSpPr>
            <a:spLocks noGrp="1"/>
          </p:cNvSpPr>
          <p:nvPr>
            <p:ph type="dt" sz="half" idx="10"/>
          </p:nvPr>
        </p:nvSpPr>
        <p:spPr/>
        <p:txBody>
          <a:bodyPr/>
          <a:lstStyle/>
          <a:p>
            <a:fld id="{AA477788-0465-42AD-B973-1ADC7AA1C31E}" type="datetimeFigureOut">
              <a:rPr lang="en-US" smtClean="0"/>
              <a:t>11/22/2022</a:t>
            </a:fld>
            <a:endParaRPr lang="en-US"/>
          </a:p>
        </p:txBody>
      </p:sp>
      <p:sp>
        <p:nvSpPr>
          <p:cNvPr id="8" name="Footer Placeholder 7">
            <a:extLst>
              <a:ext uri="{FF2B5EF4-FFF2-40B4-BE49-F238E27FC236}">
                <a16:creationId xmlns:a16="http://schemas.microsoft.com/office/drawing/2014/main" id="{66E53B9F-F3EA-0435-2C55-9B7B6A9A79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78279B-8A16-24D6-37E7-F14AF094E087}"/>
              </a:ext>
            </a:extLst>
          </p:cNvPr>
          <p:cNvSpPr>
            <a:spLocks noGrp="1"/>
          </p:cNvSpPr>
          <p:nvPr>
            <p:ph type="sldNum" sz="quarter" idx="12"/>
          </p:nvPr>
        </p:nvSpPr>
        <p:spPr/>
        <p:txBody>
          <a:bodyPr/>
          <a:lstStyle/>
          <a:p>
            <a:fld id="{CC70D82F-7936-4930-B20B-B29D2E35358B}" type="slidenum">
              <a:rPr lang="en-US" smtClean="0"/>
              <a:t>‹#›</a:t>
            </a:fld>
            <a:endParaRPr lang="en-US"/>
          </a:p>
        </p:txBody>
      </p:sp>
    </p:spTree>
    <p:extLst>
      <p:ext uri="{BB962C8B-B14F-4D97-AF65-F5344CB8AC3E}">
        <p14:creationId xmlns:p14="http://schemas.microsoft.com/office/powerpoint/2010/main" val="30937094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3D37-1F9D-BC17-EB33-12B898DAE5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50A697-D89C-4E4B-7D06-35E00649C08F}"/>
              </a:ext>
            </a:extLst>
          </p:cNvPr>
          <p:cNvSpPr>
            <a:spLocks noGrp="1"/>
          </p:cNvSpPr>
          <p:nvPr>
            <p:ph type="dt" sz="half" idx="10"/>
          </p:nvPr>
        </p:nvSpPr>
        <p:spPr/>
        <p:txBody>
          <a:bodyPr/>
          <a:lstStyle/>
          <a:p>
            <a:fld id="{AA477788-0465-42AD-B973-1ADC7AA1C31E}" type="datetimeFigureOut">
              <a:rPr lang="en-US" smtClean="0"/>
              <a:t>11/22/2022</a:t>
            </a:fld>
            <a:endParaRPr lang="en-US"/>
          </a:p>
        </p:txBody>
      </p:sp>
      <p:sp>
        <p:nvSpPr>
          <p:cNvPr id="4" name="Footer Placeholder 3">
            <a:extLst>
              <a:ext uri="{FF2B5EF4-FFF2-40B4-BE49-F238E27FC236}">
                <a16:creationId xmlns:a16="http://schemas.microsoft.com/office/drawing/2014/main" id="{6DB6384E-EA96-11E1-4A66-E748CF8B22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CEB450-8A80-051F-F059-23D909794391}"/>
              </a:ext>
            </a:extLst>
          </p:cNvPr>
          <p:cNvSpPr>
            <a:spLocks noGrp="1"/>
          </p:cNvSpPr>
          <p:nvPr>
            <p:ph type="sldNum" sz="quarter" idx="12"/>
          </p:nvPr>
        </p:nvSpPr>
        <p:spPr/>
        <p:txBody>
          <a:bodyPr/>
          <a:lstStyle/>
          <a:p>
            <a:fld id="{CC70D82F-7936-4930-B20B-B29D2E35358B}" type="slidenum">
              <a:rPr lang="en-US" smtClean="0"/>
              <a:t>‹#›</a:t>
            </a:fld>
            <a:endParaRPr lang="en-US"/>
          </a:p>
        </p:txBody>
      </p:sp>
    </p:spTree>
    <p:extLst>
      <p:ext uri="{BB962C8B-B14F-4D97-AF65-F5344CB8AC3E}">
        <p14:creationId xmlns:p14="http://schemas.microsoft.com/office/powerpoint/2010/main" val="17010061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353A13-A1F3-2CF6-D597-907E3844825A}"/>
              </a:ext>
            </a:extLst>
          </p:cNvPr>
          <p:cNvSpPr>
            <a:spLocks noGrp="1"/>
          </p:cNvSpPr>
          <p:nvPr>
            <p:ph type="dt" sz="half" idx="10"/>
          </p:nvPr>
        </p:nvSpPr>
        <p:spPr/>
        <p:txBody>
          <a:bodyPr/>
          <a:lstStyle/>
          <a:p>
            <a:fld id="{AA477788-0465-42AD-B973-1ADC7AA1C31E}" type="datetimeFigureOut">
              <a:rPr lang="en-US" smtClean="0"/>
              <a:t>11/22/2022</a:t>
            </a:fld>
            <a:endParaRPr lang="en-US"/>
          </a:p>
        </p:txBody>
      </p:sp>
      <p:sp>
        <p:nvSpPr>
          <p:cNvPr id="3" name="Footer Placeholder 2">
            <a:extLst>
              <a:ext uri="{FF2B5EF4-FFF2-40B4-BE49-F238E27FC236}">
                <a16:creationId xmlns:a16="http://schemas.microsoft.com/office/drawing/2014/main" id="{6C660D1D-B96C-76D0-1151-F49E677D6D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4E9F8B-592C-3798-A75F-F8FBA1B048AF}"/>
              </a:ext>
            </a:extLst>
          </p:cNvPr>
          <p:cNvSpPr>
            <a:spLocks noGrp="1"/>
          </p:cNvSpPr>
          <p:nvPr>
            <p:ph type="sldNum" sz="quarter" idx="12"/>
          </p:nvPr>
        </p:nvSpPr>
        <p:spPr/>
        <p:txBody>
          <a:bodyPr/>
          <a:lstStyle/>
          <a:p>
            <a:fld id="{CC70D82F-7936-4930-B20B-B29D2E35358B}" type="slidenum">
              <a:rPr lang="en-US" smtClean="0"/>
              <a:t>‹#›</a:t>
            </a:fld>
            <a:endParaRPr lang="en-US"/>
          </a:p>
        </p:txBody>
      </p:sp>
    </p:spTree>
    <p:extLst>
      <p:ext uri="{BB962C8B-B14F-4D97-AF65-F5344CB8AC3E}">
        <p14:creationId xmlns:p14="http://schemas.microsoft.com/office/powerpoint/2010/main" val="6145715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E84E-AC03-A51A-90A9-D9B6AFB52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3A80F1-B288-AC22-26A2-E6E5EA5902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412FE8-48C5-F808-6850-005781BD22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FD250-4A86-F3AB-C2E8-5AC2150DBE1B}"/>
              </a:ext>
            </a:extLst>
          </p:cNvPr>
          <p:cNvSpPr>
            <a:spLocks noGrp="1"/>
          </p:cNvSpPr>
          <p:nvPr>
            <p:ph type="dt" sz="half" idx="10"/>
          </p:nvPr>
        </p:nvSpPr>
        <p:spPr/>
        <p:txBody>
          <a:bodyPr/>
          <a:lstStyle/>
          <a:p>
            <a:fld id="{AA477788-0465-42AD-B973-1ADC7AA1C31E}" type="datetimeFigureOut">
              <a:rPr lang="en-US" smtClean="0"/>
              <a:t>11/22/2022</a:t>
            </a:fld>
            <a:endParaRPr lang="en-US"/>
          </a:p>
        </p:txBody>
      </p:sp>
      <p:sp>
        <p:nvSpPr>
          <p:cNvPr id="6" name="Footer Placeholder 5">
            <a:extLst>
              <a:ext uri="{FF2B5EF4-FFF2-40B4-BE49-F238E27FC236}">
                <a16:creationId xmlns:a16="http://schemas.microsoft.com/office/drawing/2014/main" id="{A584536C-532C-4299-28B4-88E64EDA6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46051C-CF65-4030-ACA4-AD0E68E6854E}"/>
              </a:ext>
            </a:extLst>
          </p:cNvPr>
          <p:cNvSpPr>
            <a:spLocks noGrp="1"/>
          </p:cNvSpPr>
          <p:nvPr>
            <p:ph type="sldNum" sz="quarter" idx="12"/>
          </p:nvPr>
        </p:nvSpPr>
        <p:spPr/>
        <p:txBody>
          <a:bodyPr/>
          <a:lstStyle/>
          <a:p>
            <a:fld id="{CC70D82F-7936-4930-B20B-B29D2E35358B}" type="slidenum">
              <a:rPr lang="en-US" smtClean="0"/>
              <a:t>‹#›</a:t>
            </a:fld>
            <a:endParaRPr lang="en-US"/>
          </a:p>
        </p:txBody>
      </p:sp>
    </p:spTree>
    <p:extLst>
      <p:ext uri="{BB962C8B-B14F-4D97-AF65-F5344CB8AC3E}">
        <p14:creationId xmlns:p14="http://schemas.microsoft.com/office/powerpoint/2010/main" val="12275455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0545-1265-F302-E9FB-27E09EE64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E8494A-09BE-4A7F-37AD-132EAB467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D75794-B5FC-3E7D-2596-7EE1B2796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78D374-DD33-B348-B08E-3780E65CE1D3}"/>
              </a:ext>
            </a:extLst>
          </p:cNvPr>
          <p:cNvSpPr>
            <a:spLocks noGrp="1"/>
          </p:cNvSpPr>
          <p:nvPr>
            <p:ph type="dt" sz="half" idx="10"/>
          </p:nvPr>
        </p:nvSpPr>
        <p:spPr/>
        <p:txBody>
          <a:bodyPr/>
          <a:lstStyle/>
          <a:p>
            <a:fld id="{AA477788-0465-42AD-B973-1ADC7AA1C31E}" type="datetimeFigureOut">
              <a:rPr lang="en-US" smtClean="0"/>
              <a:t>11/22/2022</a:t>
            </a:fld>
            <a:endParaRPr lang="en-US"/>
          </a:p>
        </p:txBody>
      </p:sp>
      <p:sp>
        <p:nvSpPr>
          <p:cNvPr id="6" name="Footer Placeholder 5">
            <a:extLst>
              <a:ext uri="{FF2B5EF4-FFF2-40B4-BE49-F238E27FC236}">
                <a16:creationId xmlns:a16="http://schemas.microsoft.com/office/drawing/2014/main" id="{BFA6A197-EC43-8BA3-53E3-A63C3329D9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718C7-93BA-429C-0119-942D9B07C536}"/>
              </a:ext>
            </a:extLst>
          </p:cNvPr>
          <p:cNvSpPr>
            <a:spLocks noGrp="1"/>
          </p:cNvSpPr>
          <p:nvPr>
            <p:ph type="sldNum" sz="quarter" idx="12"/>
          </p:nvPr>
        </p:nvSpPr>
        <p:spPr/>
        <p:txBody>
          <a:bodyPr/>
          <a:lstStyle/>
          <a:p>
            <a:fld id="{CC70D82F-7936-4930-B20B-B29D2E35358B}" type="slidenum">
              <a:rPr lang="en-US" smtClean="0"/>
              <a:t>‹#›</a:t>
            </a:fld>
            <a:endParaRPr lang="en-US"/>
          </a:p>
        </p:txBody>
      </p:sp>
    </p:spTree>
    <p:extLst>
      <p:ext uri="{BB962C8B-B14F-4D97-AF65-F5344CB8AC3E}">
        <p14:creationId xmlns:p14="http://schemas.microsoft.com/office/powerpoint/2010/main" val="14855828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B71E6-CE76-C679-E4AB-8BD38399F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52B258-6994-8D0E-4C13-0713E0C714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A5D6D6-C693-E37D-0F4D-394133373E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77788-0465-42AD-B973-1ADC7AA1C31E}" type="datetimeFigureOut">
              <a:rPr lang="en-US" smtClean="0"/>
              <a:t>11/22/2022</a:t>
            </a:fld>
            <a:endParaRPr lang="en-US"/>
          </a:p>
        </p:txBody>
      </p:sp>
      <p:sp>
        <p:nvSpPr>
          <p:cNvPr id="5" name="Footer Placeholder 4">
            <a:extLst>
              <a:ext uri="{FF2B5EF4-FFF2-40B4-BE49-F238E27FC236}">
                <a16:creationId xmlns:a16="http://schemas.microsoft.com/office/drawing/2014/main" id="{DAC95276-7897-C157-91FE-B7A7A76C86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5D5AE3-5166-F9CC-BE25-E1F4123FE1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0D82F-7936-4930-B20B-B29D2E35358B}" type="slidenum">
              <a:rPr lang="en-US" smtClean="0"/>
              <a:t>‹#›</a:t>
            </a:fld>
            <a:endParaRPr lang="en-US"/>
          </a:p>
        </p:txBody>
      </p:sp>
    </p:spTree>
    <p:extLst>
      <p:ext uri="{BB962C8B-B14F-4D97-AF65-F5344CB8AC3E}">
        <p14:creationId xmlns:p14="http://schemas.microsoft.com/office/powerpoint/2010/main" val="2306960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2.png"/><Relationship Id="rId5" Type="http://schemas.openxmlformats.org/officeDocument/2006/relationships/slide" Target="slide5.xml"/><Relationship Id="rId10" Type="http://schemas.openxmlformats.org/officeDocument/2006/relationships/image" Target="../media/image1.png"/><Relationship Id="rId4" Type="http://schemas.openxmlformats.org/officeDocument/2006/relationships/slide" Target="slide4.xml"/><Relationship Id="rId9" Type="http://schemas.openxmlformats.org/officeDocument/2006/relationships/slide" Target="slide9.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6.png"/><Relationship Id="rId3" Type="http://schemas.openxmlformats.org/officeDocument/2006/relationships/image" Target="../media/image4.svg"/><Relationship Id="rId7" Type="http://schemas.openxmlformats.org/officeDocument/2006/relationships/slide" Target="slide5.xml"/><Relationship Id="rId12" Type="http://schemas.openxmlformats.org/officeDocument/2006/relationships/image" Target="../media/image5.gif"/><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0" Type="http://schemas.openxmlformats.org/officeDocument/2006/relationships/slide" Target="slide8.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9.svg"/><Relationship Id="rId7" Type="http://schemas.openxmlformats.org/officeDocument/2006/relationships/slide" Target="slide5.xml"/><Relationship Id="rId12"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0" Type="http://schemas.openxmlformats.org/officeDocument/2006/relationships/slide" Target="slide8.xml"/><Relationship Id="rId4" Type="http://schemas.openxmlformats.org/officeDocument/2006/relationships/slide" Target="slide2.xml"/><Relationship Id="rId9" Type="http://schemas.openxmlformats.org/officeDocument/2006/relationships/slide" Target="slide7.xml"/></Relationships>
</file>

<file path=ppt/slides/_rels/slide4.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12.svg"/><Relationship Id="rId7" Type="http://schemas.openxmlformats.org/officeDocument/2006/relationships/slide" Target="slide5.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0" Type="http://schemas.openxmlformats.org/officeDocument/2006/relationships/slide" Target="slide8.xml"/><Relationship Id="rId4" Type="http://schemas.openxmlformats.org/officeDocument/2006/relationships/slide" Target="slide2.xml"/><Relationship Id="rId9" Type="http://schemas.openxmlformats.org/officeDocument/2006/relationships/slide" Target="slide7.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16.jpeg"/><Relationship Id="rId3" Type="http://schemas.openxmlformats.org/officeDocument/2006/relationships/image" Target="../media/image14.svg"/><Relationship Id="rId7" Type="http://schemas.openxmlformats.org/officeDocument/2006/relationships/slide" Target="slide5.xml"/><Relationship Id="rId12" Type="http://schemas.openxmlformats.org/officeDocument/2006/relationships/image" Target="../media/image15.jpe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image" Target="../media/image18.png"/><Relationship Id="rId10" Type="http://schemas.openxmlformats.org/officeDocument/2006/relationships/slide" Target="slide8.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20.svg"/><Relationship Id="rId7" Type="http://schemas.openxmlformats.org/officeDocument/2006/relationships/slide" Target="slide5.xml"/><Relationship Id="rId12" Type="http://schemas.openxmlformats.org/officeDocument/2006/relationships/image" Target="../media/image21.jpe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0" Type="http://schemas.openxmlformats.org/officeDocument/2006/relationships/slide" Target="slide8.xml"/><Relationship Id="rId4" Type="http://schemas.openxmlformats.org/officeDocument/2006/relationships/slide" Target="slide2.xml"/><Relationship Id="rId9" Type="http://schemas.openxmlformats.org/officeDocument/2006/relationships/slide" Target="slide7.xml"/></Relationships>
</file>

<file path=ppt/slides/_rels/slide7.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25.png"/><Relationship Id="rId3" Type="http://schemas.openxmlformats.org/officeDocument/2006/relationships/image" Target="../media/image23.svg"/><Relationship Id="rId7" Type="http://schemas.openxmlformats.org/officeDocument/2006/relationships/slide" Target="slide5.xml"/><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image" Target="../media/image22.png"/><Relationship Id="rId16"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image" Target="../media/image27.png"/><Relationship Id="rId10" Type="http://schemas.openxmlformats.org/officeDocument/2006/relationships/slide" Target="slide8.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33.png"/><Relationship Id="rId3" Type="http://schemas.openxmlformats.org/officeDocument/2006/relationships/image" Target="../media/image31.svg"/><Relationship Id="rId7" Type="http://schemas.openxmlformats.org/officeDocument/2006/relationships/slide" Target="slide5.xml"/><Relationship Id="rId12"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0" Type="http://schemas.openxmlformats.org/officeDocument/2006/relationships/slide" Target="slide8.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36.svg"/><Relationship Id="rId7" Type="http://schemas.openxmlformats.org/officeDocument/2006/relationships/slide" Target="slide5.xml"/><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0" Type="http://schemas.openxmlformats.org/officeDocument/2006/relationships/slide" Target="slide8.xml"/><Relationship Id="rId4" Type="http://schemas.openxmlformats.org/officeDocument/2006/relationships/slide" Target="slide2.xml"/><Relationship Id="rId9"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4144"/>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273D41F-98DF-511B-7C21-FF286C42108D}"/>
              </a:ext>
            </a:extLst>
          </p:cNvPr>
          <p:cNvSpPr>
            <a:spLocks noGrp="1" noRot="1" noMove="1" noResize="1" noEditPoints="1" noAdjustHandles="1" noChangeArrowheads="1" noChangeShapeType="1"/>
          </p:cNvSpPr>
          <p:nvPr/>
        </p:nvSpPr>
        <p:spPr>
          <a:xfrm>
            <a:off x="361071" y="602133"/>
            <a:ext cx="11469858" cy="5946378"/>
          </a:xfrm>
          <a:prstGeom prst="roundRect">
            <a:avLst>
              <a:gd name="adj" fmla="val 26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Rectangle: Rounded Corners 14">
            <a:extLst>
              <a:ext uri="{FF2B5EF4-FFF2-40B4-BE49-F238E27FC236}">
                <a16:creationId xmlns:a16="http://schemas.microsoft.com/office/drawing/2014/main" id="{1106677A-E458-4942-B55E-3EB80D495CF3}"/>
              </a:ext>
            </a:extLst>
          </p:cNvPr>
          <p:cNvSpPr/>
          <p:nvPr/>
        </p:nvSpPr>
        <p:spPr>
          <a:xfrm>
            <a:off x="361071" y="726425"/>
            <a:ext cx="1451444" cy="996357"/>
          </a:xfrm>
          <a:prstGeom prst="roundRect">
            <a:avLst>
              <a:gd name="adj" fmla="val 247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bg2">
                  <a:lumMod val="25000"/>
                </a:schemeClr>
              </a:solidFill>
              <a:latin typeface="Arial Nova Light" panose="020B0304020202020204" pitchFamily="34" charset="0"/>
            </a:endParaRPr>
          </a:p>
        </p:txBody>
      </p:sp>
      <p:sp>
        <p:nvSpPr>
          <p:cNvPr id="6" name="TextBox 5">
            <a:hlinkClick r:id="rId2" action="ppaction://hlinksldjump"/>
            <a:extLst>
              <a:ext uri="{FF2B5EF4-FFF2-40B4-BE49-F238E27FC236}">
                <a16:creationId xmlns:a16="http://schemas.microsoft.com/office/drawing/2014/main" id="{397FB77B-D387-0E1B-CF25-F0248D654509}"/>
              </a:ext>
            </a:extLst>
          </p:cNvPr>
          <p:cNvSpPr txBox="1"/>
          <p:nvPr/>
        </p:nvSpPr>
        <p:spPr>
          <a:xfrm>
            <a:off x="361071" y="232801"/>
            <a:ext cx="1451444" cy="369332"/>
          </a:xfrm>
          <a:prstGeom prst="rect">
            <a:avLst/>
          </a:prstGeom>
          <a:noFill/>
        </p:spPr>
        <p:txBody>
          <a:bodyPr wrap="square" rtlCol="0">
            <a:spAutoFit/>
          </a:bodyPr>
          <a:lstStyle/>
          <a:p>
            <a:pPr algn="ctr"/>
            <a:r>
              <a:rPr lang="es-MX" dirty="0">
                <a:latin typeface="Arial Nova Light" panose="020B0304020202020204" pitchFamily="34" charset="0"/>
              </a:rPr>
              <a:t>Introducción</a:t>
            </a:r>
          </a:p>
        </p:txBody>
      </p:sp>
      <p:sp>
        <p:nvSpPr>
          <p:cNvPr id="8" name="TextBox 7">
            <a:hlinkClick r:id="rId3" action="ppaction://hlinksldjump"/>
            <a:extLst>
              <a:ext uri="{FF2B5EF4-FFF2-40B4-BE49-F238E27FC236}">
                <a16:creationId xmlns:a16="http://schemas.microsoft.com/office/drawing/2014/main" id="{6482F183-9EF8-B2BC-2EF5-184FFD9CD6AE}"/>
              </a:ext>
            </a:extLst>
          </p:cNvPr>
          <p:cNvSpPr txBox="1"/>
          <p:nvPr/>
        </p:nvSpPr>
        <p:spPr>
          <a:xfrm>
            <a:off x="1928067"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Antecedentes</a:t>
            </a:r>
          </a:p>
        </p:txBody>
      </p:sp>
      <p:sp>
        <p:nvSpPr>
          <p:cNvPr id="9" name="TextBox 8">
            <a:hlinkClick r:id="rId4" action="ppaction://hlinksldjump"/>
            <a:extLst>
              <a:ext uri="{FF2B5EF4-FFF2-40B4-BE49-F238E27FC236}">
                <a16:creationId xmlns:a16="http://schemas.microsoft.com/office/drawing/2014/main" id="{27686DFE-E193-AE30-75D5-D833B295DA37}"/>
              </a:ext>
            </a:extLst>
          </p:cNvPr>
          <p:cNvSpPr txBox="1"/>
          <p:nvPr/>
        </p:nvSpPr>
        <p:spPr>
          <a:xfrm>
            <a:off x="3625508" y="232801"/>
            <a:ext cx="1094445" cy="369332"/>
          </a:xfrm>
          <a:prstGeom prst="rect">
            <a:avLst/>
          </a:prstGeom>
          <a:noFill/>
        </p:spPr>
        <p:txBody>
          <a:bodyPr wrap="square" rtlCol="0">
            <a:spAutoFit/>
          </a:bodyPr>
          <a:lstStyle/>
          <a:p>
            <a:pPr algn="ctr"/>
            <a:r>
              <a:rPr lang="es-MX" dirty="0">
                <a:latin typeface="Arial Nova Light" panose="020B0304020202020204" pitchFamily="34" charset="0"/>
              </a:rPr>
              <a:t>Hipótesis</a:t>
            </a:r>
          </a:p>
        </p:txBody>
      </p:sp>
      <p:sp>
        <p:nvSpPr>
          <p:cNvPr id="10" name="TextBox 9">
            <a:hlinkClick r:id="rId5" action="ppaction://hlinksldjump"/>
            <a:extLst>
              <a:ext uri="{FF2B5EF4-FFF2-40B4-BE49-F238E27FC236}">
                <a16:creationId xmlns:a16="http://schemas.microsoft.com/office/drawing/2014/main" id="{E4C87470-690B-5F91-8EBE-32E9DEA39C8F}"/>
              </a:ext>
            </a:extLst>
          </p:cNvPr>
          <p:cNvSpPr txBox="1"/>
          <p:nvPr/>
        </p:nvSpPr>
        <p:spPr>
          <a:xfrm>
            <a:off x="4835505" y="232801"/>
            <a:ext cx="1228777" cy="369332"/>
          </a:xfrm>
          <a:prstGeom prst="rect">
            <a:avLst/>
          </a:prstGeom>
          <a:noFill/>
        </p:spPr>
        <p:txBody>
          <a:bodyPr wrap="square" rtlCol="0">
            <a:spAutoFit/>
          </a:bodyPr>
          <a:lstStyle/>
          <a:p>
            <a:pPr algn="ctr"/>
            <a:r>
              <a:rPr lang="es-MX" dirty="0">
                <a:latin typeface="Arial Nova Light" panose="020B0304020202020204" pitchFamily="34" charset="0"/>
              </a:rPr>
              <a:t>Propuesta</a:t>
            </a:r>
          </a:p>
        </p:txBody>
      </p:sp>
      <p:sp>
        <p:nvSpPr>
          <p:cNvPr id="11" name="TextBox 10">
            <a:hlinkClick r:id="rId6" action="ppaction://hlinksldjump"/>
            <a:extLst>
              <a:ext uri="{FF2B5EF4-FFF2-40B4-BE49-F238E27FC236}">
                <a16:creationId xmlns:a16="http://schemas.microsoft.com/office/drawing/2014/main" id="{04AD703F-A1B8-2EC0-AF47-7A1C0D9D732B}"/>
              </a:ext>
            </a:extLst>
          </p:cNvPr>
          <p:cNvSpPr txBox="1"/>
          <p:nvPr/>
        </p:nvSpPr>
        <p:spPr>
          <a:xfrm>
            <a:off x="6179834" y="232801"/>
            <a:ext cx="1228778" cy="369332"/>
          </a:xfrm>
          <a:prstGeom prst="rect">
            <a:avLst/>
          </a:prstGeom>
          <a:noFill/>
        </p:spPr>
        <p:txBody>
          <a:bodyPr wrap="square" rtlCol="0">
            <a:spAutoFit/>
          </a:bodyPr>
          <a:lstStyle/>
          <a:p>
            <a:pPr algn="ctr"/>
            <a:r>
              <a:rPr lang="es-MX" dirty="0">
                <a:latin typeface="Arial Nova Light" panose="020B0304020202020204" pitchFamily="34" charset="0"/>
              </a:rPr>
              <a:t>Objetivos</a:t>
            </a:r>
          </a:p>
        </p:txBody>
      </p:sp>
      <p:sp>
        <p:nvSpPr>
          <p:cNvPr id="12" name="TextBox 11">
            <a:hlinkClick r:id="rId7" action="ppaction://hlinksldjump"/>
            <a:extLst>
              <a:ext uri="{FF2B5EF4-FFF2-40B4-BE49-F238E27FC236}">
                <a16:creationId xmlns:a16="http://schemas.microsoft.com/office/drawing/2014/main" id="{491258D8-F02E-6D7A-7856-7AE87111D0F1}"/>
              </a:ext>
            </a:extLst>
          </p:cNvPr>
          <p:cNvSpPr txBox="1"/>
          <p:nvPr/>
        </p:nvSpPr>
        <p:spPr>
          <a:xfrm>
            <a:off x="7524161" y="232801"/>
            <a:ext cx="828864" cy="369332"/>
          </a:xfrm>
          <a:prstGeom prst="rect">
            <a:avLst/>
          </a:prstGeom>
          <a:noFill/>
        </p:spPr>
        <p:txBody>
          <a:bodyPr wrap="square" rtlCol="0">
            <a:spAutoFit/>
          </a:bodyPr>
          <a:lstStyle/>
          <a:p>
            <a:pPr algn="ctr"/>
            <a:r>
              <a:rPr lang="es-MX" dirty="0">
                <a:latin typeface="Arial Nova Light" panose="020B0304020202020204" pitchFamily="34" charset="0"/>
              </a:rPr>
              <a:t>CAD</a:t>
            </a:r>
          </a:p>
        </p:txBody>
      </p:sp>
      <p:sp>
        <p:nvSpPr>
          <p:cNvPr id="13" name="TextBox 12">
            <a:hlinkClick r:id="rId8" action="ppaction://hlinksldjump"/>
            <a:extLst>
              <a:ext uri="{FF2B5EF4-FFF2-40B4-BE49-F238E27FC236}">
                <a16:creationId xmlns:a16="http://schemas.microsoft.com/office/drawing/2014/main" id="{53FAC3AE-3847-97D0-D4E5-74456723DA61}"/>
              </a:ext>
            </a:extLst>
          </p:cNvPr>
          <p:cNvSpPr txBox="1"/>
          <p:nvPr/>
        </p:nvSpPr>
        <p:spPr>
          <a:xfrm>
            <a:off x="8468580" y="232801"/>
            <a:ext cx="1664910" cy="369332"/>
          </a:xfrm>
          <a:prstGeom prst="rect">
            <a:avLst/>
          </a:prstGeom>
          <a:noFill/>
        </p:spPr>
        <p:txBody>
          <a:bodyPr wrap="square" rtlCol="0">
            <a:spAutoFit/>
          </a:bodyPr>
          <a:lstStyle/>
          <a:p>
            <a:pPr algn="ctr"/>
            <a:r>
              <a:rPr lang="es-MX" dirty="0">
                <a:latin typeface="Arial Nova Light" panose="020B0304020202020204" pitchFamily="34" charset="0"/>
              </a:rPr>
              <a:t>Programación</a:t>
            </a:r>
          </a:p>
        </p:txBody>
      </p:sp>
      <p:sp>
        <p:nvSpPr>
          <p:cNvPr id="14" name="TextBox 13">
            <a:hlinkClick r:id="rId9" action="ppaction://hlinksldjump"/>
            <a:extLst>
              <a:ext uri="{FF2B5EF4-FFF2-40B4-BE49-F238E27FC236}">
                <a16:creationId xmlns:a16="http://schemas.microsoft.com/office/drawing/2014/main" id="{816E9F18-FD2A-D876-5851-9EB0E637800B}"/>
              </a:ext>
            </a:extLst>
          </p:cNvPr>
          <p:cNvSpPr txBox="1"/>
          <p:nvPr/>
        </p:nvSpPr>
        <p:spPr>
          <a:xfrm>
            <a:off x="10249040"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Conclusiones</a:t>
            </a:r>
          </a:p>
        </p:txBody>
      </p:sp>
      <p:pic>
        <p:nvPicPr>
          <p:cNvPr id="1030" name="Picture 6" descr="Universidad Autónoma de Nuevo León - Wikipedia, la enciclopedia libre">
            <a:extLst>
              <a:ext uri="{FF2B5EF4-FFF2-40B4-BE49-F238E27FC236}">
                <a16:creationId xmlns:a16="http://schemas.microsoft.com/office/drawing/2014/main" id="{A603DB72-371F-7856-DB9C-CC6BEA4339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8067" y="971465"/>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Fime png 3 » PNG Image">
            <a:extLst>
              <a:ext uri="{FF2B5EF4-FFF2-40B4-BE49-F238E27FC236}">
                <a16:creationId xmlns:a16="http://schemas.microsoft.com/office/drawing/2014/main" id="{C6C2693F-214C-16DC-889A-4724B4C7448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4071" r="67348" b="21319"/>
          <a:stretch/>
        </p:blipFill>
        <p:spPr bwMode="auto">
          <a:xfrm>
            <a:off x="10245126" y="971465"/>
            <a:ext cx="1098807" cy="1440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BC2079F-4662-3D9A-8737-1EDD8C6C4384}"/>
              </a:ext>
            </a:extLst>
          </p:cNvPr>
          <p:cNvSpPr txBox="1"/>
          <p:nvPr/>
        </p:nvSpPr>
        <p:spPr>
          <a:xfrm>
            <a:off x="2805713" y="1188299"/>
            <a:ext cx="6836469" cy="646331"/>
          </a:xfrm>
          <a:prstGeom prst="rect">
            <a:avLst/>
          </a:prstGeom>
          <a:noFill/>
        </p:spPr>
        <p:txBody>
          <a:bodyPr wrap="square" rtlCol="0">
            <a:spAutoFit/>
          </a:bodyPr>
          <a:lstStyle/>
          <a:p>
            <a:pPr algn="ctr"/>
            <a:r>
              <a:rPr lang="es-MX" dirty="0">
                <a:solidFill>
                  <a:schemeClr val="bg2">
                    <a:lumMod val="25000"/>
                  </a:schemeClr>
                </a:solidFill>
                <a:latin typeface="Arial Nova Light" panose="020B0304020202020204" pitchFamily="34" charset="0"/>
              </a:rPr>
              <a:t>Universidad Autónoma de Nuevo León</a:t>
            </a:r>
          </a:p>
          <a:p>
            <a:pPr algn="ctr"/>
            <a:r>
              <a:rPr lang="es-MX" dirty="0">
                <a:solidFill>
                  <a:schemeClr val="bg2">
                    <a:lumMod val="25000"/>
                  </a:schemeClr>
                </a:solidFill>
                <a:latin typeface="Arial Nova Light" panose="020B0304020202020204" pitchFamily="34" charset="0"/>
              </a:rPr>
              <a:t>Facultad de Ingeniería Mecánica y Eléctrica</a:t>
            </a:r>
          </a:p>
        </p:txBody>
      </p:sp>
      <p:sp>
        <p:nvSpPr>
          <p:cNvPr id="21" name="TextBox 20">
            <a:extLst>
              <a:ext uri="{FF2B5EF4-FFF2-40B4-BE49-F238E27FC236}">
                <a16:creationId xmlns:a16="http://schemas.microsoft.com/office/drawing/2014/main" id="{81D8FE51-BFCD-1AC6-78A3-D21D0F4EEB84}"/>
              </a:ext>
            </a:extLst>
          </p:cNvPr>
          <p:cNvSpPr txBox="1"/>
          <p:nvPr/>
        </p:nvSpPr>
        <p:spPr>
          <a:xfrm>
            <a:off x="1341120" y="2975157"/>
            <a:ext cx="9509760" cy="1200329"/>
          </a:xfrm>
          <a:prstGeom prst="rect">
            <a:avLst/>
          </a:prstGeom>
          <a:noFill/>
        </p:spPr>
        <p:txBody>
          <a:bodyPr wrap="square" rtlCol="0">
            <a:spAutoFit/>
          </a:bodyPr>
          <a:lstStyle/>
          <a:p>
            <a:pPr algn="ctr"/>
            <a:r>
              <a:rPr lang="es-MX" sz="3600" b="1" dirty="0">
                <a:solidFill>
                  <a:schemeClr val="bg2">
                    <a:lumMod val="25000"/>
                  </a:schemeClr>
                </a:solidFill>
                <a:latin typeface="Arial Nova Light" panose="020B0304020202020204" pitchFamily="34" charset="0"/>
              </a:rPr>
              <a:t>Diseño y fabricación de prótesis electrónica funcional para dedo índice de mano derecha</a:t>
            </a:r>
          </a:p>
        </p:txBody>
      </p:sp>
      <p:sp>
        <p:nvSpPr>
          <p:cNvPr id="22" name="TextBox 21">
            <a:extLst>
              <a:ext uri="{FF2B5EF4-FFF2-40B4-BE49-F238E27FC236}">
                <a16:creationId xmlns:a16="http://schemas.microsoft.com/office/drawing/2014/main" id="{E26598F9-5BF9-5970-1102-47DAD7BE7DA8}"/>
              </a:ext>
            </a:extLst>
          </p:cNvPr>
          <p:cNvSpPr txBox="1"/>
          <p:nvPr/>
        </p:nvSpPr>
        <p:spPr>
          <a:xfrm>
            <a:off x="2025132" y="5007981"/>
            <a:ext cx="8397629" cy="1323439"/>
          </a:xfrm>
          <a:prstGeom prst="rect">
            <a:avLst/>
          </a:prstGeom>
          <a:noFill/>
        </p:spPr>
        <p:txBody>
          <a:bodyPr wrap="square" rtlCol="0">
            <a:spAutoFit/>
          </a:bodyPr>
          <a:lstStyle/>
          <a:p>
            <a:pPr algn="ctr"/>
            <a:r>
              <a:rPr lang="es-MX" sz="1600" dirty="0">
                <a:solidFill>
                  <a:schemeClr val="bg2">
                    <a:lumMod val="25000"/>
                  </a:schemeClr>
                </a:solidFill>
                <a:latin typeface="Arial Nova Light" panose="020B0304020202020204" pitchFamily="34" charset="0"/>
              </a:rPr>
              <a:t>Propuesta de Investigación por Equipo  6:</a:t>
            </a:r>
          </a:p>
          <a:p>
            <a:pPr algn="ctr"/>
            <a:r>
              <a:rPr lang="es-MX" sz="1600" dirty="0">
                <a:solidFill>
                  <a:schemeClr val="bg2">
                    <a:lumMod val="25000"/>
                  </a:schemeClr>
                </a:solidFill>
                <a:latin typeface="Arial Nova Light" panose="020B0304020202020204" pitchFamily="34" charset="0"/>
              </a:rPr>
              <a:t>Melanie Sofía Sánchez Barbosa, Manuel Exiquio Barrera Suárez, Fatima Montserrat Castro Nuñez, </a:t>
            </a:r>
            <a:r>
              <a:rPr lang="es-MX" sz="1600" dirty="0" err="1">
                <a:solidFill>
                  <a:schemeClr val="bg2">
                    <a:lumMod val="25000"/>
                  </a:schemeClr>
                </a:solidFill>
                <a:latin typeface="Arial Nova Light" panose="020B0304020202020204" pitchFamily="34" charset="0"/>
              </a:rPr>
              <a:t>Seini</a:t>
            </a:r>
            <a:r>
              <a:rPr lang="es-MX" sz="1600" dirty="0">
                <a:solidFill>
                  <a:schemeClr val="bg2">
                    <a:lumMod val="25000"/>
                  </a:schemeClr>
                </a:solidFill>
                <a:latin typeface="Arial Nova Light" panose="020B0304020202020204" pitchFamily="34" charset="0"/>
              </a:rPr>
              <a:t> Armando Ramos Durán, Emiliano Covarrubias Saldaña.</a:t>
            </a:r>
          </a:p>
          <a:p>
            <a:pPr algn="ctr"/>
            <a:endParaRPr lang="es-MX" sz="1600" dirty="0">
              <a:solidFill>
                <a:schemeClr val="bg2">
                  <a:lumMod val="25000"/>
                </a:schemeClr>
              </a:solidFill>
              <a:latin typeface="Arial Nova Light" panose="020B0304020202020204" pitchFamily="34" charset="0"/>
            </a:endParaRPr>
          </a:p>
          <a:p>
            <a:pPr algn="ctr"/>
            <a:r>
              <a:rPr lang="es-MX" sz="1600" dirty="0">
                <a:solidFill>
                  <a:schemeClr val="bg2">
                    <a:lumMod val="25000"/>
                  </a:schemeClr>
                </a:solidFill>
                <a:latin typeface="Arial Nova Light" panose="020B0304020202020204" pitchFamily="34" charset="0"/>
              </a:rPr>
              <a:t>Supervisado por: Ing. Isaac Estrada García</a:t>
            </a:r>
          </a:p>
        </p:txBody>
      </p:sp>
      <p:sp>
        <p:nvSpPr>
          <p:cNvPr id="23" name="TextBox 22">
            <a:extLst>
              <a:ext uri="{FF2B5EF4-FFF2-40B4-BE49-F238E27FC236}">
                <a16:creationId xmlns:a16="http://schemas.microsoft.com/office/drawing/2014/main" id="{34636D1E-487D-5CDF-065F-7BA243D1053B}"/>
              </a:ext>
            </a:extLst>
          </p:cNvPr>
          <p:cNvSpPr txBox="1"/>
          <p:nvPr/>
        </p:nvSpPr>
        <p:spPr>
          <a:xfrm>
            <a:off x="10562594" y="6162143"/>
            <a:ext cx="1268335" cy="338554"/>
          </a:xfrm>
          <a:prstGeom prst="rect">
            <a:avLst/>
          </a:prstGeom>
          <a:noFill/>
        </p:spPr>
        <p:txBody>
          <a:bodyPr wrap="square" rtlCol="0">
            <a:spAutoFit/>
          </a:bodyPr>
          <a:lstStyle/>
          <a:p>
            <a:pPr algn="ctr"/>
            <a:r>
              <a:rPr lang="es-MX" sz="1600" dirty="0">
                <a:solidFill>
                  <a:schemeClr val="bg2">
                    <a:lumMod val="25000"/>
                  </a:schemeClr>
                </a:solidFill>
                <a:latin typeface="Arial Nova Light" panose="020B0304020202020204" pitchFamily="34" charset="0"/>
              </a:rPr>
              <a:t>22/11/2022</a:t>
            </a:r>
          </a:p>
        </p:txBody>
      </p:sp>
    </p:spTree>
    <p:extLst>
      <p:ext uri="{BB962C8B-B14F-4D97-AF65-F5344CB8AC3E}">
        <p14:creationId xmlns:p14="http://schemas.microsoft.com/office/powerpoint/2010/main" val="41824518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722C"/>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273D41F-98DF-511B-7C21-FF286C42108D}"/>
              </a:ext>
            </a:extLst>
          </p:cNvPr>
          <p:cNvSpPr>
            <a:spLocks noGrp="1" noRot="1" noMove="1" noResize="1" noEditPoints="1" noAdjustHandles="1" noChangeArrowheads="1" noChangeShapeType="1"/>
          </p:cNvSpPr>
          <p:nvPr/>
        </p:nvSpPr>
        <p:spPr>
          <a:xfrm>
            <a:off x="361071" y="602133"/>
            <a:ext cx="11469858" cy="5946378"/>
          </a:xfrm>
          <a:prstGeom prst="roundRect">
            <a:avLst>
              <a:gd name="adj" fmla="val 26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Rectangle: Rounded Corners 14">
            <a:extLst>
              <a:ext uri="{FF2B5EF4-FFF2-40B4-BE49-F238E27FC236}">
                <a16:creationId xmlns:a16="http://schemas.microsoft.com/office/drawing/2014/main" id="{1106677A-E458-4942-B55E-3EB80D495CF3}"/>
              </a:ext>
            </a:extLst>
          </p:cNvPr>
          <p:cNvSpPr/>
          <p:nvPr/>
        </p:nvSpPr>
        <p:spPr>
          <a:xfrm>
            <a:off x="361071" y="209589"/>
            <a:ext cx="1451444" cy="996357"/>
          </a:xfrm>
          <a:prstGeom prst="roundRect">
            <a:avLst>
              <a:gd name="adj" fmla="val 247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bg2">
                  <a:lumMod val="25000"/>
                </a:schemeClr>
              </a:solidFill>
              <a:latin typeface="Arial Nova Light" panose="020B0304020202020204" pitchFamily="34" charset="0"/>
            </a:endParaRPr>
          </a:p>
        </p:txBody>
      </p:sp>
      <p:pic>
        <p:nvPicPr>
          <p:cNvPr id="3" name="Graphic 2" descr="Home with solid fill">
            <a:hlinkClick r:id="" action="ppaction://hlinkshowjump?jump=firstslide"/>
            <a:extLst>
              <a:ext uri="{FF2B5EF4-FFF2-40B4-BE49-F238E27FC236}">
                <a16:creationId xmlns:a16="http://schemas.microsoft.com/office/drawing/2014/main" id="{234689DD-3463-A87E-69F2-725881A0F0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69643" y="5662249"/>
            <a:ext cx="703383" cy="703383"/>
          </a:xfrm>
          <a:prstGeom prst="rect">
            <a:avLst/>
          </a:prstGeom>
        </p:spPr>
      </p:pic>
      <p:sp>
        <p:nvSpPr>
          <p:cNvPr id="5" name="TextBox 4">
            <a:hlinkClick r:id="rId4" action="ppaction://hlinksldjump"/>
            <a:extLst>
              <a:ext uri="{FF2B5EF4-FFF2-40B4-BE49-F238E27FC236}">
                <a16:creationId xmlns:a16="http://schemas.microsoft.com/office/drawing/2014/main" id="{C92AF36C-A760-4133-86E4-7F60AF5C573C}"/>
              </a:ext>
            </a:extLst>
          </p:cNvPr>
          <p:cNvSpPr txBox="1"/>
          <p:nvPr/>
        </p:nvSpPr>
        <p:spPr>
          <a:xfrm>
            <a:off x="361071" y="232801"/>
            <a:ext cx="1451444" cy="369332"/>
          </a:xfrm>
          <a:prstGeom prst="rect">
            <a:avLst/>
          </a:prstGeom>
          <a:noFill/>
        </p:spPr>
        <p:txBody>
          <a:bodyPr wrap="square" rtlCol="0">
            <a:spAutoFit/>
          </a:bodyPr>
          <a:lstStyle/>
          <a:p>
            <a:pPr algn="ctr"/>
            <a:r>
              <a:rPr lang="es-MX" dirty="0">
                <a:latin typeface="Arial Nova Light" panose="020B0304020202020204" pitchFamily="34" charset="0"/>
              </a:rPr>
              <a:t>Introducción</a:t>
            </a:r>
          </a:p>
        </p:txBody>
      </p:sp>
      <p:sp>
        <p:nvSpPr>
          <p:cNvPr id="7" name="TextBox 6">
            <a:hlinkClick r:id="rId5" action="ppaction://hlinksldjump"/>
            <a:extLst>
              <a:ext uri="{FF2B5EF4-FFF2-40B4-BE49-F238E27FC236}">
                <a16:creationId xmlns:a16="http://schemas.microsoft.com/office/drawing/2014/main" id="{6E5CC427-3739-EC38-588C-18AA76A7F913}"/>
              </a:ext>
            </a:extLst>
          </p:cNvPr>
          <p:cNvSpPr txBox="1"/>
          <p:nvPr/>
        </p:nvSpPr>
        <p:spPr>
          <a:xfrm>
            <a:off x="1928067"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Antecedentes</a:t>
            </a:r>
          </a:p>
        </p:txBody>
      </p:sp>
      <p:sp>
        <p:nvSpPr>
          <p:cNvPr id="16" name="TextBox 15">
            <a:hlinkClick r:id="rId6" action="ppaction://hlinksldjump"/>
            <a:extLst>
              <a:ext uri="{FF2B5EF4-FFF2-40B4-BE49-F238E27FC236}">
                <a16:creationId xmlns:a16="http://schemas.microsoft.com/office/drawing/2014/main" id="{0BA39E67-94E9-6BB6-5CDE-907DCB14F8DC}"/>
              </a:ext>
            </a:extLst>
          </p:cNvPr>
          <p:cNvSpPr txBox="1"/>
          <p:nvPr/>
        </p:nvSpPr>
        <p:spPr>
          <a:xfrm>
            <a:off x="3625508" y="232801"/>
            <a:ext cx="1094445" cy="369332"/>
          </a:xfrm>
          <a:prstGeom prst="rect">
            <a:avLst/>
          </a:prstGeom>
          <a:noFill/>
        </p:spPr>
        <p:txBody>
          <a:bodyPr wrap="square" rtlCol="0">
            <a:spAutoFit/>
          </a:bodyPr>
          <a:lstStyle/>
          <a:p>
            <a:pPr algn="ctr"/>
            <a:r>
              <a:rPr lang="es-MX" dirty="0">
                <a:latin typeface="Arial Nova Light" panose="020B0304020202020204" pitchFamily="34" charset="0"/>
              </a:rPr>
              <a:t>Hipótesis</a:t>
            </a:r>
          </a:p>
        </p:txBody>
      </p:sp>
      <p:sp>
        <p:nvSpPr>
          <p:cNvPr id="17" name="TextBox 16">
            <a:hlinkClick r:id="rId7" action="ppaction://hlinksldjump"/>
            <a:extLst>
              <a:ext uri="{FF2B5EF4-FFF2-40B4-BE49-F238E27FC236}">
                <a16:creationId xmlns:a16="http://schemas.microsoft.com/office/drawing/2014/main" id="{5EE36D3A-C0AF-0F3D-D28D-3D5A246B1654}"/>
              </a:ext>
            </a:extLst>
          </p:cNvPr>
          <p:cNvSpPr txBox="1"/>
          <p:nvPr/>
        </p:nvSpPr>
        <p:spPr>
          <a:xfrm>
            <a:off x="4835505" y="232801"/>
            <a:ext cx="1228777" cy="369332"/>
          </a:xfrm>
          <a:prstGeom prst="rect">
            <a:avLst/>
          </a:prstGeom>
          <a:noFill/>
        </p:spPr>
        <p:txBody>
          <a:bodyPr wrap="square" rtlCol="0">
            <a:spAutoFit/>
          </a:bodyPr>
          <a:lstStyle/>
          <a:p>
            <a:pPr algn="ctr"/>
            <a:r>
              <a:rPr lang="es-MX" dirty="0">
                <a:latin typeface="Arial Nova Light" panose="020B0304020202020204" pitchFamily="34" charset="0"/>
              </a:rPr>
              <a:t>Propuesta</a:t>
            </a:r>
          </a:p>
        </p:txBody>
      </p:sp>
      <p:sp>
        <p:nvSpPr>
          <p:cNvPr id="18" name="TextBox 17">
            <a:hlinkClick r:id="rId8" action="ppaction://hlinksldjump"/>
            <a:extLst>
              <a:ext uri="{FF2B5EF4-FFF2-40B4-BE49-F238E27FC236}">
                <a16:creationId xmlns:a16="http://schemas.microsoft.com/office/drawing/2014/main" id="{32BCFFFB-027C-BB70-EA80-3F72F9D8D143}"/>
              </a:ext>
            </a:extLst>
          </p:cNvPr>
          <p:cNvSpPr txBox="1"/>
          <p:nvPr/>
        </p:nvSpPr>
        <p:spPr>
          <a:xfrm>
            <a:off x="6179834" y="232801"/>
            <a:ext cx="1228778" cy="369332"/>
          </a:xfrm>
          <a:prstGeom prst="rect">
            <a:avLst/>
          </a:prstGeom>
          <a:noFill/>
        </p:spPr>
        <p:txBody>
          <a:bodyPr wrap="square" rtlCol="0">
            <a:spAutoFit/>
          </a:bodyPr>
          <a:lstStyle/>
          <a:p>
            <a:pPr algn="ctr"/>
            <a:r>
              <a:rPr lang="es-MX" dirty="0">
                <a:latin typeface="Arial Nova Light" panose="020B0304020202020204" pitchFamily="34" charset="0"/>
              </a:rPr>
              <a:t>Objetivos</a:t>
            </a:r>
          </a:p>
        </p:txBody>
      </p:sp>
      <p:sp>
        <p:nvSpPr>
          <p:cNvPr id="19" name="TextBox 18">
            <a:hlinkClick r:id="rId9" action="ppaction://hlinksldjump"/>
            <a:extLst>
              <a:ext uri="{FF2B5EF4-FFF2-40B4-BE49-F238E27FC236}">
                <a16:creationId xmlns:a16="http://schemas.microsoft.com/office/drawing/2014/main" id="{74F44458-6CE6-5A6B-82BE-3CE0F8F033EB}"/>
              </a:ext>
            </a:extLst>
          </p:cNvPr>
          <p:cNvSpPr txBox="1"/>
          <p:nvPr/>
        </p:nvSpPr>
        <p:spPr>
          <a:xfrm>
            <a:off x="7524161" y="232801"/>
            <a:ext cx="828864" cy="369332"/>
          </a:xfrm>
          <a:prstGeom prst="rect">
            <a:avLst/>
          </a:prstGeom>
          <a:noFill/>
        </p:spPr>
        <p:txBody>
          <a:bodyPr wrap="square" rtlCol="0">
            <a:spAutoFit/>
          </a:bodyPr>
          <a:lstStyle/>
          <a:p>
            <a:pPr algn="ctr"/>
            <a:r>
              <a:rPr lang="es-MX" dirty="0">
                <a:latin typeface="Arial Nova Light" panose="020B0304020202020204" pitchFamily="34" charset="0"/>
              </a:rPr>
              <a:t>CAD</a:t>
            </a:r>
          </a:p>
        </p:txBody>
      </p:sp>
      <p:sp>
        <p:nvSpPr>
          <p:cNvPr id="20" name="TextBox 19">
            <a:hlinkClick r:id="rId10" action="ppaction://hlinksldjump"/>
            <a:extLst>
              <a:ext uri="{FF2B5EF4-FFF2-40B4-BE49-F238E27FC236}">
                <a16:creationId xmlns:a16="http://schemas.microsoft.com/office/drawing/2014/main" id="{60AB9689-E9BC-8628-48F5-AD86DC11D204}"/>
              </a:ext>
            </a:extLst>
          </p:cNvPr>
          <p:cNvSpPr txBox="1"/>
          <p:nvPr/>
        </p:nvSpPr>
        <p:spPr>
          <a:xfrm>
            <a:off x="8468580" y="232801"/>
            <a:ext cx="1664910" cy="369332"/>
          </a:xfrm>
          <a:prstGeom prst="rect">
            <a:avLst/>
          </a:prstGeom>
          <a:noFill/>
        </p:spPr>
        <p:txBody>
          <a:bodyPr wrap="square" rtlCol="0">
            <a:spAutoFit/>
          </a:bodyPr>
          <a:lstStyle/>
          <a:p>
            <a:pPr algn="ctr"/>
            <a:r>
              <a:rPr lang="es-MX" dirty="0">
                <a:latin typeface="Arial Nova Light" panose="020B0304020202020204" pitchFamily="34" charset="0"/>
              </a:rPr>
              <a:t>Programación</a:t>
            </a:r>
          </a:p>
        </p:txBody>
      </p:sp>
      <p:sp>
        <p:nvSpPr>
          <p:cNvPr id="21" name="TextBox 20">
            <a:hlinkClick r:id="rId11" action="ppaction://hlinksldjump"/>
            <a:extLst>
              <a:ext uri="{FF2B5EF4-FFF2-40B4-BE49-F238E27FC236}">
                <a16:creationId xmlns:a16="http://schemas.microsoft.com/office/drawing/2014/main" id="{C86AD2F2-B63B-96C4-F5C4-A301EACF660A}"/>
              </a:ext>
            </a:extLst>
          </p:cNvPr>
          <p:cNvSpPr txBox="1"/>
          <p:nvPr/>
        </p:nvSpPr>
        <p:spPr>
          <a:xfrm>
            <a:off x="10249040"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Conclusiones</a:t>
            </a:r>
          </a:p>
        </p:txBody>
      </p:sp>
      <p:sp>
        <p:nvSpPr>
          <p:cNvPr id="22" name="TextBox 21">
            <a:extLst>
              <a:ext uri="{FF2B5EF4-FFF2-40B4-BE49-F238E27FC236}">
                <a16:creationId xmlns:a16="http://schemas.microsoft.com/office/drawing/2014/main" id="{F97B51C0-783E-3F17-BCEA-7A5008F70809}"/>
              </a:ext>
            </a:extLst>
          </p:cNvPr>
          <p:cNvSpPr txBox="1"/>
          <p:nvPr/>
        </p:nvSpPr>
        <p:spPr>
          <a:xfrm>
            <a:off x="776260" y="990503"/>
            <a:ext cx="2733696" cy="646331"/>
          </a:xfrm>
          <a:prstGeom prst="rect">
            <a:avLst/>
          </a:prstGeom>
          <a:noFill/>
        </p:spPr>
        <p:txBody>
          <a:bodyPr wrap="square" rtlCol="0">
            <a:spAutoFit/>
          </a:bodyPr>
          <a:lstStyle/>
          <a:p>
            <a:pPr algn="ctr"/>
            <a:r>
              <a:rPr lang="es-MX" sz="3600" b="1" dirty="0">
                <a:solidFill>
                  <a:srgbClr val="F3722C"/>
                </a:solidFill>
                <a:latin typeface="Arial Nova Light" panose="020B0304020202020204" pitchFamily="34" charset="0"/>
              </a:rPr>
              <a:t>Introducción</a:t>
            </a:r>
          </a:p>
        </p:txBody>
      </p:sp>
      <p:sp>
        <p:nvSpPr>
          <p:cNvPr id="23" name="TextBox 22">
            <a:extLst>
              <a:ext uri="{FF2B5EF4-FFF2-40B4-BE49-F238E27FC236}">
                <a16:creationId xmlns:a16="http://schemas.microsoft.com/office/drawing/2014/main" id="{CADF0E39-5660-84AD-20A1-B93331A9CE7F}"/>
              </a:ext>
            </a:extLst>
          </p:cNvPr>
          <p:cNvSpPr txBox="1"/>
          <p:nvPr/>
        </p:nvSpPr>
        <p:spPr>
          <a:xfrm>
            <a:off x="922301" y="1819498"/>
            <a:ext cx="2849248" cy="1938992"/>
          </a:xfrm>
          <a:prstGeom prst="rect">
            <a:avLst/>
          </a:prstGeom>
          <a:noFill/>
        </p:spPr>
        <p:txBody>
          <a:bodyPr wrap="square" rtlCol="0">
            <a:spAutoFit/>
          </a:bodyPr>
          <a:lstStyle/>
          <a:p>
            <a:pPr algn="ctr"/>
            <a:r>
              <a:rPr lang="es-MX" sz="2000" dirty="0">
                <a:solidFill>
                  <a:schemeClr val="bg2">
                    <a:lumMod val="25000"/>
                  </a:schemeClr>
                </a:solidFill>
                <a:latin typeface="Arial Nova Light" panose="020B0304020202020204" pitchFamily="34" charset="0"/>
              </a:rPr>
              <a:t>La pérdida parcial o total de una extremidad puede traer muchos inconvenientes en la vida diaria de la persona que lo presenta.</a:t>
            </a:r>
          </a:p>
        </p:txBody>
      </p:sp>
      <p:pic>
        <p:nvPicPr>
          <p:cNvPr id="9218" name="Picture 2" descr="ClinMed International Library | Third Metacarpal Shortening Osteotomy to  Improve Hand Appearance after Index Ray Amputation | Trauma Cases and  Reviews |">
            <a:extLst>
              <a:ext uri="{FF2B5EF4-FFF2-40B4-BE49-F238E27FC236}">
                <a16:creationId xmlns:a16="http://schemas.microsoft.com/office/drawing/2014/main" id="{71E1BD56-1C3C-F2F5-B550-333AB017DF8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5060" y="4002710"/>
            <a:ext cx="160373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1A54B6AA-AE7A-88A6-A1E9-B3220985BEA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20631" y="4002710"/>
            <a:ext cx="2646666" cy="18000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Currency: dollar sign | Human - Culture, Archaeology">
            <a:extLst>
              <a:ext uri="{FF2B5EF4-FFF2-40B4-BE49-F238E27FC236}">
                <a16:creationId xmlns:a16="http://schemas.microsoft.com/office/drawing/2014/main" id="{8D96F99B-B6EE-6D29-58C1-5D5C57D13B8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76026" y="4002710"/>
            <a:ext cx="1251301" cy="18000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9EC08ED-5B90-89A9-803D-43E9755CE6B5}"/>
              </a:ext>
            </a:extLst>
          </p:cNvPr>
          <p:cNvSpPr txBox="1"/>
          <p:nvPr/>
        </p:nvSpPr>
        <p:spPr>
          <a:xfrm>
            <a:off x="4719340" y="1973386"/>
            <a:ext cx="2849248" cy="1631216"/>
          </a:xfrm>
          <a:prstGeom prst="rect">
            <a:avLst/>
          </a:prstGeom>
          <a:noFill/>
        </p:spPr>
        <p:txBody>
          <a:bodyPr wrap="square" rtlCol="0">
            <a:spAutoFit/>
          </a:bodyPr>
          <a:lstStyle/>
          <a:p>
            <a:pPr algn="ctr"/>
            <a:r>
              <a:rPr lang="es-MX" sz="2000" dirty="0">
                <a:solidFill>
                  <a:schemeClr val="bg2">
                    <a:lumMod val="25000"/>
                  </a:schemeClr>
                </a:solidFill>
                <a:latin typeface="Arial Nova Light" panose="020B0304020202020204" pitchFamily="34" charset="0"/>
              </a:rPr>
              <a:t>En México existen muchos casos de amputaciones de extremidades debido a problemas de diabetes.</a:t>
            </a:r>
          </a:p>
        </p:txBody>
      </p:sp>
      <p:sp>
        <p:nvSpPr>
          <p:cNvPr id="25" name="TextBox 24">
            <a:extLst>
              <a:ext uri="{FF2B5EF4-FFF2-40B4-BE49-F238E27FC236}">
                <a16:creationId xmlns:a16="http://schemas.microsoft.com/office/drawing/2014/main" id="{D74EC09E-5EA0-C356-784F-EC433E3E27AD}"/>
              </a:ext>
            </a:extLst>
          </p:cNvPr>
          <p:cNvSpPr txBox="1"/>
          <p:nvPr/>
        </p:nvSpPr>
        <p:spPr>
          <a:xfrm>
            <a:off x="8377052" y="1823250"/>
            <a:ext cx="2849248" cy="1938992"/>
          </a:xfrm>
          <a:prstGeom prst="rect">
            <a:avLst/>
          </a:prstGeom>
          <a:noFill/>
        </p:spPr>
        <p:txBody>
          <a:bodyPr wrap="square" rtlCol="0">
            <a:spAutoFit/>
          </a:bodyPr>
          <a:lstStyle/>
          <a:p>
            <a:pPr algn="ctr"/>
            <a:r>
              <a:rPr lang="es-MX" sz="2000" dirty="0">
                <a:solidFill>
                  <a:schemeClr val="bg2">
                    <a:lumMod val="25000"/>
                  </a:schemeClr>
                </a:solidFill>
                <a:latin typeface="Arial Nova Light" panose="020B0304020202020204" pitchFamily="34" charset="0"/>
              </a:rPr>
              <a:t>La mayor parte de las prótesis son demasiado costosas, tanto en precio como en el tiempo que les toma ser fabricadas.</a:t>
            </a:r>
          </a:p>
        </p:txBody>
      </p:sp>
    </p:spTree>
    <p:extLst>
      <p:ext uri="{BB962C8B-B14F-4D97-AF65-F5344CB8AC3E}">
        <p14:creationId xmlns:p14="http://schemas.microsoft.com/office/powerpoint/2010/main" val="20047529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750"/>
                                        <p:tgtEl>
                                          <p:spTgt spid="9218"/>
                                        </p:tgtEl>
                                      </p:cBhvr>
                                    </p:animEffect>
                                    <p:anim calcmode="lin" valueType="num">
                                      <p:cBhvr>
                                        <p:cTn id="8" dur="750" fill="hold"/>
                                        <p:tgtEl>
                                          <p:spTgt spid="9218"/>
                                        </p:tgtEl>
                                        <p:attrNameLst>
                                          <p:attrName>ppt_x</p:attrName>
                                        </p:attrNameLst>
                                      </p:cBhvr>
                                      <p:tavLst>
                                        <p:tav tm="0">
                                          <p:val>
                                            <p:strVal val="#ppt_x"/>
                                          </p:val>
                                        </p:tav>
                                        <p:tav tm="100000">
                                          <p:val>
                                            <p:strVal val="#ppt_x"/>
                                          </p:val>
                                        </p:tav>
                                      </p:tavLst>
                                    </p:anim>
                                    <p:anim calcmode="lin" valueType="num">
                                      <p:cBhvr>
                                        <p:cTn id="9" dur="750" fill="hold"/>
                                        <p:tgtEl>
                                          <p:spTgt spid="92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750"/>
                                        <p:tgtEl>
                                          <p:spTgt spid="23"/>
                                        </p:tgtEl>
                                      </p:cBhvr>
                                    </p:animEffect>
                                    <p:anim calcmode="lin" valueType="num">
                                      <p:cBhvr>
                                        <p:cTn id="13" dur="750" fill="hold"/>
                                        <p:tgtEl>
                                          <p:spTgt spid="23"/>
                                        </p:tgtEl>
                                        <p:attrNameLst>
                                          <p:attrName>ppt_x</p:attrName>
                                        </p:attrNameLst>
                                      </p:cBhvr>
                                      <p:tavLst>
                                        <p:tav tm="0">
                                          <p:val>
                                            <p:strVal val="#ppt_x"/>
                                          </p:val>
                                        </p:tav>
                                        <p:tav tm="100000">
                                          <p:val>
                                            <p:strVal val="#ppt_x"/>
                                          </p:val>
                                        </p:tav>
                                      </p:tavLst>
                                    </p:anim>
                                    <p:anim calcmode="lin" valueType="num">
                                      <p:cBhvr>
                                        <p:cTn id="14" dur="750" fill="hold"/>
                                        <p:tgtEl>
                                          <p:spTgt spid="23"/>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42"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750"/>
                                        <p:tgtEl>
                                          <p:spTgt spid="24"/>
                                        </p:tgtEl>
                                      </p:cBhvr>
                                    </p:animEffect>
                                    <p:anim calcmode="lin" valueType="num">
                                      <p:cBhvr>
                                        <p:cTn id="19" dur="750" fill="hold"/>
                                        <p:tgtEl>
                                          <p:spTgt spid="24"/>
                                        </p:tgtEl>
                                        <p:attrNameLst>
                                          <p:attrName>ppt_x</p:attrName>
                                        </p:attrNameLst>
                                      </p:cBhvr>
                                      <p:tavLst>
                                        <p:tav tm="0">
                                          <p:val>
                                            <p:strVal val="#ppt_x"/>
                                          </p:val>
                                        </p:tav>
                                        <p:tav tm="100000">
                                          <p:val>
                                            <p:strVal val="#ppt_x"/>
                                          </p:val>
                                        </p:tav>
                                      </p:tavLst>
                                    </p:anim>
                                    <p:anim calcmode="lin" valueType="num">
                                      <p:cBhvr>
                                        <p:cTn id="20" dur="750" fill="hold"/>
                                        <p:tgtEl>
                                          <p:spTgt spid="24"/>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9220"/>
                                        </p:tgtEl>
                                        <p:attrNameLst>
                                          <p:attrName>style.visibility</p:attrName>
                                        </p:attrNameLst>
                                      </p:cBhvr>
                                      <p:to>
                                        <p:strVal val="visible"/>
                                      </p:to>
                                    </p:set>
                                    <p:animEffect transition="in" filter="fade">
                                      <p:cBhvr>
                                        <p:cTn id="23" dur="750"/>
                                        <p:tgtEl>
                                          <p:spTgt spid="9220"/>
                                        </p:tgtEl>
                                      </p:cBhvr>
                                    </p:animEffect>
                                    <p:anim calcmode="lin" valueType="num">
                                      <p:cBhvr>
                                        <p:cTn id="24" dur="750" fill="hold"/>
                                        <p:tgtEl>
                                          <p:spTgt spid="9220"/>
                                        </p:tgtEl>
                                        <p:attrNameLst>
                                          <p:attrName>ppt_x</p:attrName>
                                        </p:attrNameLst>
                                      </p:cBhvr>
                                      <p:tavLst>
                                        <p:tav tm="0">
                                          <p:val>
                                            <p:strVal val="#ppt_x"/>
                                          </p:val>
                                        </p:tav>
                                        <p:tav tm="100000">
                                          <p:val>
                                            <p:strVal val="#ppt_x"/>
                                          </p:val>
                                        </p:tav>
                                      </p:tavLst>
                                    </p:anim>
                                    <p:anim calcmode="lin" valueType="num">
                                      <p:cBhvr>
                                        <p:cTn id="25" dur="750" fill="hold"/>
                                        <p:tgtEl>
                                          <p:spTgt spid="9220"/>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42" presetClass="entr" presetSubtype="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750"/>
                                        <p:tgtEl>
                                          <p:spTgt spid="25"/>
                                        </p:tgtEl>
                                      </p:cBhvr>
                                    </p:animEffect>
                                    <p:anim calcmode="lin" valueType="num">
                                      <p:cBhvr>
                                        <p:cTn id="30" dur="750" fill="hold"/>
                                        <p:tgtEl>
                                          <p:spTgt spid="25"/>
                                        </p:tgtEl>
                                        <p:attrNameLst>
                                          <p:attrName>ppt_x</p:attrName>
                                        </p:attrNameLst>
                                      </p:cBhvr>
                                      <p:tavLst>
                                        <p:tav tm="0">
                                          <p:val>
                                            <p:strVal val="#ppt_x"/>
                                          </p:val>
                                        </p:tav>
                                        <p:tav tm="100000">
                                          <p:val>
                                            <p:strVal val="#ppt_x"/>
                                          </p:val>
                                        </p:tav>
                                      </p:tavLst>
                                    </p:anim>
                                    <p:anim calcmode="lin" valueType="num">
                                      <p:cBhvr>
                                        <p:cTn id="31" dur="750" fill="hold"/>
                                        <p:tgtEl>
                                          <p:spTgt spid="2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222"/>
                                        </p:tgtEl>
                                        <p:attrNameLst>
                                          <p:attrName>style.visibility</p:attrName>
                                        </p:attrNameLst>
                                      </p:cBhvr>
                                      <p:to>
                                        <p:strVal val="visible"/>
                                      </p:to>
                                    </p:set>
                                    <p:animEffect transition="in" filter="fade">
                                      <p:cBhvr>
                                        <p:cTn id="34" dur="750"/>
                                        <p:tgtEl>
                                          <p:spTgt spid="9222"/>
                                        </p:tgtEl>
                                      </p:cBhvr>
                                    </p:animEffect>
                                    <p:anim calcmode="lin" valueType="num">
                                      <p:cBhvr>
                                        <p:cTn id="35" dur="750" fill="hold"/>
                                        <p:tgtEl>
                                          <p:spTgt spid="9222"/>
                                        </p:tgtEl>
                                        <p:attrNameLst>
                                          <p:attrName>ppt_x</p:attrName>
                                        </p:attrNameLst>
                                      </p:cBhvr>
                                      <p:tavLst>
                                        <p:tav tm="0">
                                          <p:val>
                                            <p:strVal val="#ppt_x"/>
                                          </p:val>
                                        </p:tav>
                                        <p:tav tm="100000">
                                          <p:val>
                                            <p:strVal val="#ppt_x"/>
                                          </p:val>
                                        </p:tav>
                                      </p:tavLst>
                                    </p:anim>
                                    <p:anim calcmode="lin" valueType="num">
                                      <p:cBhvr>
                                        <p:cTn id="36" dur="750" fill="hold"/>
                                        <p:tgtEl>
                                          <p:spTgt spid="92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961E"/>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273D41F-98DF-511B-7C21-FF286C42108D}"/>
              </a:ext>
            </a:extLst>
          </p:cNvPr>
          <p:cNvSpPr>
            <a:spLocks noGrp="1" noRot="1" noMove="1" noResize="1" noEditPoints="1" noAdjustHandles="1" noChangeArrowheads="1" noChangeShapeType="1"/>
          </p:cNvSpPr>
          <p:nvPr/>
        </p:nvSpPr>
        <p:spPr>
          <a:xfrm>
            <a:off x="361071" y="602133"/>
            <a:ext cx="11469858" cy="5946378"/>
          </a:xfrm>
          <a:prstGeom prst="roundRect">
            <a:avLst>
              <a:gd name="adj" fmla="val 26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Rectangle: Rounded Corners 14">
            <a:extLst>
              <a:ext uri="{FF2B5EF4-FFF2-40B4-BE49-F238E27FC236}">
                <a16:creationId xmlns:a16="http://schemas.microsoft.com/office/drawing/2014/main" id="{1106677A-E458-4942-B55E-3EB80D495CF3}"/>
              </a:ext>
            </a:extLst>
          </p:cNvPr>
          <p:cNvSpPr/>
          <p:nvPr/>
        </p:nvSpPr>
        <p:spPr>
          <a:xfrm>
            <a:off x="1924825" y="209589"/>
            <a:ext cx="1581889" cy="996357"/>
          </a:xfrm>
          <a:prstGeom prst="roundRect">
            <a:avLst>
              <a:gd name="adj" fmla="val 247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bg2">
                  <a:lumMod val="25000"/>
                </a:schemeClr>
              </a:solidFill>
              <a:latin typeface="Arial Nova Light" panose="020B0304020202020204" pitchFamily="34" charset="0"/>
            </a:endParaRPr>
          </a:p>
        </p:txBody>
      </p:sp>
      <p:pic>
        <p:nvPicPr>
          <p:cNvPr id="2" name="Graphic 1" descr="Home with solid fill">
            <a:hlinkClick r:id="" action="ppaction://hlinkshowjump?jump=firstslide"/>
            <a:extLst>
              <a:ext uri="{FF2B5EF4-FFF2-40B4-BE49-F238E27FC236}">
                <a16:creationId xmlns:a16="http://schemas.microsoft.com/office/drawing/2014/main" id="{6936578C-7A43-C55F-7C9F-312F75C9FC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69643" y="5662249"/>
            <a:ext cx="703383" cy="703383"/>
          </a:xfrm>
          <a:prstGeom prst="rect">
            <a:avLst/>
          </a:prstGeom>
        </p:spPr>
      </p:pic>
      <p:sp>
        <p:nvSpPr>
          <p:cNvPr id="21" name="TextBox 20">
            <a:hlinkClick r:id="rId4" action="ppaction://hlinksldjump"/>
            <a:extLst>
              <a:ext uri="{FF2B5EF4-FFF2-40B4-BE49-F238E27FC236}">
                <a16:creationId xmlns:a16="http://schemas.microsoft.com/office/drawing/2014/main" id="{BD0673AF-063F-EA84-E768-8845AC5A3979}"/>
              </a:ext>
            </a:extLst>
          </p:cNvPr>
          <p:cNvSpPr txBox="1"/>
          <p:nvPr/>
        </p:nvSpPr>
        <p:spPr>
          <a:xfrm>
            <a:off x="361071" y="232801"/>
            <a:ext cx="1451444" cy="369332"/>
          </a:xfrm>
          <a:prstGeom prst="rect">
            <a:avLst/>
          </a:prstGeom>
          <a:noFill/>
        </p:spPr>
        <p:txBody>
          <a:bodyPr wrap="square" rtlCol="0">
            <a:spAutoFit/>
          </a:bodyPr>
          <a:lstStyle/>
          <a:p>
            <a:pPr algn="ctr"/>
            <a:r>
              <a:rPr lang="es-MX" dirty="0">
                <a:latin typeface="Arial Nova Light" panose="020B0304020202020204" pitchFamily="34" charset="0"/>
              </a:rPr>
              <a:t>Introducción</a:t>
            </a:r>
          </a:p>
        </p:txBody>
      </p:sp>
      <p:sp>
        <p:nvSpPr>
          <p:cNvPr id="22" name="TextBox 21">
            <a:hlinkClick r:id="rId5" action="ppaction://hlinksldjump"/>
            <a:extLst>
              <a:ext uri="{FF2B5EF4-FFF2-40B4-BE49-F238E27FC236}">
                <a16:creationId xmlns:a16="http://schemas.microsoft.com/office/drawing/2014/main" id="{CC74DA7A-DBEC-C539-C85D-8966E78E200B}"/>
              </a:ext>
            </a:extLst>
          </p:cNvPr>
          <p:cNvSpPr txBox="1"/>
          <p:nvPr/>
        </p:nvSpPr>
        <p:spPr>
          <a:xfrm>
            <a:off x="1928067"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Antecedentes</a:t>
            </a:r>
          </a:p>
        </p:txBody>
      </p:sp>
      <p:sp>
        <p:nvSpPr>
          <p:cNvPr id="23" name="TextBox 22">
            <a:hlinkClick r:id="rId6" action="ppaction://hlinksldjump"/>
            <a:extLst>
              <a:ext uri="{FF2B5EF4-FFF2-40B4-BE49-F238E27FC236}">
                <a16:creationId xmlns:a16="http://schemas.microsoft.com/office/drawing/2014/main" id="{FAC337D6-5786-684D-59A6-612D0CE1EAC5}"/>
              </a:ext>
            </a:extLst>
          </p:cNvPr>
          <p:cNvSpPr txBox="1"/>
          <p:nvPr/>
        </p:nvSpPr>
        <p:spPr>
          <a:xfrm>
            <a:off x="3625508" y="232801"/>
            <a:ext cx="1094445" cy="369332"/>
          </a:xfrm>
          <a:prstGeom prst="rect">
            <a:avLst/>
          </a:prstGeom>
          <a:noFill/>
        </p:spPr>
        <p:txBody>
          <a:bodyPr wrap="square" rtlCol="0">
            <a:spAutoFit/>
          </a:bodyPr>
          <a:lstStyle/>
          <a:p>
            <a:pPr algn="ctr"/>
            <a:r>
              <a:rPr lang="es-MX" dirty="0">
                <a:latin typeface="Arial Nova Light" panose="020B0304020202020204" pitchFamily="34" charset="0"/>
              </a:rPr>
              <a:t>Hipótesis</a:t>
            </a:r>
          </a:p>
        </p:txBody>
      </p:sp>
      <p:sp>
        <p:nvSpPr>
          <p:cNvPr id="24" name="TextBox 23">
            <a:hlinkClick r:id="rId7" action="ppaction://hlinksldjump"/>
            <a:extLst>
              <a:ext uri="{FF2B5EF4-FFF2-40B4-BE49-F238E27FC236}">
                <a16:creationId xmlns:a16="http://schemas.microsoft.com/office/drawing/2014/main" id="{8A6C1661-6552-17CB-B443-62B53ECF4E6D}"/>
              </a:ext>
            </a:extLst>
          </p:cNvPr>
          <p:cNvSpPr txBox="1"/>
          <p:nvPr/>
        </p:nvSpPr>
        <p:spPr>
          <a:xfrm>
            <a:off x="4835505" y="232801"/>
            <a:ext cx="1228777" cy="369332"/>
          </a:xfrm>
          <a:prstGeom prst="rect">
            <a:avLst/>
          </a:prstGeom>
          <a:noFill/>
        </p:spPr>
        <p:txBody>
          <a:bodyPr wrap="square" rtlCol="0">
            <a:spAutoFit/>
          </a:bodyPr>
          <a:lstStyle/>
          <a:p>
            <a:pPr algn="ctr"/>
            <a:r>
              <a:rPr lang="es-MX" dirty="0">
                <a:latin typeface="Arial Nova Light" panose="020B0304020202020204" pitchFamily="34" charset="0"/>
              </a:rPr>
              <a:t>Propuesta</a:t>
            </a:r>
          </a:p>
        </p:txBody>
      </p:sp>
      <p:sp>
        <p:nvSpPr>
          <p:cNvPr id="25" name="TextBox 24">
            <a:hlinkClick r:id="rId8" action="ppaction://hlinksldjump"/>
            <a:extLst>
              <a:ext uri="{FF2B5EF4-FFF2-40B4-BE49-F238E27FC236}">
                <a16:creationId xmlns:a16="http://schemas.microsoft.com/office/drawing/2014/main" id="{554CF3C6-0106-86F3-384C-CBD0231CAE65}"/>
              </a:ext>
            </a:extLst>
          </p:cNvPr>
          <p:cNvSpPr txBox="1"/>
          <p:nvPr/>
        </p:nvSpPr>
        <p:spPr>
          <a:xfrm>
            <a:off x="6179834" y="232801"/>
            <a:ext cx="1228778" cy="369332"/>
          </a:xfrm>
          <a:prstGeom prst="rect">
            <a:avLst/>
          </a:prstGeom>
          <a:noFill/>
        </p:spPr>
        <p:txBody>
          <a:bodyPr wrap="square" rtlCol="0">
            <a:spAutoFit/>
          </a:bodyPr>
          <a:lstStyle/>
          <a:p>
            <a:pPr algn="ctr"/>
            <a:r>
              <a:rPr lang="es-MX" dirty="0">
                <a:latin typeface="Arial Nova Light" panose="020B0304020202020204" pitchFamily="34" charset="0"/>
              </a:rPr>
              <a:t>Objetivos</a:t>
            </a:r>
          </a:p>
        </p:txBody>
      </p:sp>
      <p:sp>
        <p:nvSpPr>
          <p:cNvPr id="26" name="TextBox 25">
            <a:hlinkClick r:id="rId9" action="ppaction://hlinksldjump"/>
            <a:extLst>
              <a:ext uri="{FF2B5EF4-FFF2-40B4-BE49-F238E27FC236}">
                <a16:creationId xmlns:a16="http://schemas.microsoft.com/office/drawing/2014/main" id="{38F6C685-4D51-FE7C-5AA1-9980FF7DC0FE}"/>
              </a:ext>
            </a:extLst>
          </p:cNvPr>
          <p:cNvSpPr txBox="1"/>
          <p:nvPr/>
        </p:nvSpPr>
        <p:spPr>
          <a:xfrm>
            <a:off x="7524161" y="232801"/>
            <a:ext cx="828864" cy="369332"/>
          </a:xfrm>
          <a:prstGeom prst="rect">
            <a:avLst/>
          </a:prstGeom>
          <a:noFill/>
        </p:spPr>
        <p:txBody>
          <a:bodyPr wrap="square" rtlCol="0">
            <a:spAutoFit/>
          </a:bodyPr>
          <a:lstStyle/>
          <a:p>
            <a:pPr algn="ctr"/>
            <a:r>
              <a:rPr lang="es-MX" dirty="0">
                <a:latin typeface="Arial Nova Light" panose="020B0304020202020204" pitchFamily="34" charset="0"/>
              </a:rPr>
              <a:t>CAD</a:t>
            </a:r>
          </a:p>
        </p:txBody>
      </p:sp>
      <p:sp>
        <p:nvSpPr>
          <p:cNvPr id="27" name="TextBox 26">
            <a:hlinkClick r:id="rId10" action="ppaction://hlinksldjump"/>
            <a:extLst>
              <a:ext uri="{FF2B5EF4-FFF2-40B4-BE49-F238E27FC236}">
                <a16:creationId xmlns:a16="http://schemas.microsoft.com/office/drawing/2014/main" id="{73FD4A04-4FB8-72BF-2243-B03F0C77EA71}"/>
              </a:ext>
            </a:extLst>
          </p:cNvPr>
          <p:cNvSpPr txBox="1"/>
          <p:nvPr/>
        </p:nvSpPr>
        <p:spPr>
          <a:xfrm>
            <a:off x="8468580" y="232801"/>
            <a:ext cx="1664910" cy="369332"/>
          </a:xfrm>
          <a:prstGeom prst="rect">
            <a:avLst/>
          </a:prstGeom>
          <a:noFill/>
        </p:spPr>
        <p:txBody>
          <a:bodyPr wrap="square" rtlCol="0">
            <a:spAutoFit/>
          </a:bodyPr>
          <a:lstStyle/>
          <a:p>
            <a:pPr algn="ctr"/>
            <a:r>
              <a:rPr lang="es-MX" dirty="0">
                <a:latin typeface="Arial Nova Light" panose="020B0304020202020204" pitchFamily="34" charset="0"/>
              </a:rPr>
              <a:t>Programación</a:t>
            </a:r>
          </a:p>
        </p:txBody>
      </p:sp>
      <p:sp>
        <p:nvSpPr>
          <p:cNvPr id="28" name="TextBox 27">
            <a:hlinkClick r:id="rId11" action="ppaction://hlinksldjump"/>
            <a:extLst>
              <a:ext uri="{FF2B5EF4-FFF2-40B4-BE49-F238E27FC236}">
                <a16:creationId xmlns:a16="http://schemas.microsoft.com/office/drawing/2014/main" id="{536C9AF3-549F-D3BB-7921-681CA13597C0}"/>
              </a:ext>
            </a:extLst>
          </p:cNvPr>
          <p:cNvSpPr txBox="1"/>
          <p:nvPr/>
        </p:nvSpPr>
        <p:spPr>
          <a:xfrm>
            <a:off x="10249040"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Conclusiones</a:t>
            </a:r>
          </a:p>
        </p:txBody>
      </p:sp>
      <p:pic>
        <p:nvPicPr>
          <p:cNvPr id="8194" name="Picture 2" descr="100 years of prosthesis: How war amputees have driven design innovation -  ABC News">
            <a:extLst>
              <a:ext uri="{FF2B5EF4-FFF2-40B4-BE49-F238E27FC236}">
                <a16:creationId xmlns:a16="http://schemas.microsoft.com/office/drawing/2014/main" id="{F5B91267-D609-8098-5143-2070596F96F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24464" y="1775322"/>
            <a:ext cx="5396870" cy="36000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261BC96E-BC0D-8EE5-0A02-E667D4F188D5}"/>
              </a:ext>
            </a:extLst>
          </p:cNvPr>
          <p:cNvSpPr txBox="1"/>
          <p:nvPr/>
        </p:nvSpPr>
        <p:spPr>
          <a:xfrm>
            <a:off x="776260" y="990503"/>
            <a:ext cx="3046232" cy="646331"/>
          </a:xfrm>
          <a:prstGeom prst="rect">
            <a:avLst/>
          </a:prstGeom>
          <a:noFill/>
        </p:spPr>
        <p:txBody>
          <a:bodyPr wrap="square" rtlCol="0">
            <a:spAutoFit/>
          </a:bodyPr>
          <a:lstStyle/>
          <a:p>
            <a:pPr algn="ctr"/>
            <a:r>
              <a:rPr lang="es-MX" sz="3600" b="1" dirty="0">
                <a:solidFill>
                  <a:srgbClr val="F8961E"/>
                </a:solidFill>
                <a:latin typeface="Arial Nova Light" panose="020B0304020202020204" pitchFamily="34" charset="0"/>
              </a:rPr>
              <a:t>Antecedentes</a:t>
            </a:r>
          </a:p>
        </p:txBody>
      </p:sp>
      <p:sp>
        <p:nvSpPr>
          <p:cNvPr id="30" name="TextBox 29">
            <a:extLst>
              <a:ext uri="{FF2B5EF4-FFF2-40B4-BE49-F238E27FC236}">
                <a16:creationId xmlns:a16="http://schemas.microsoft.com/office/drawing/2014/main" id="{B5359ABD-793B-517D-FEF2-D7528D31A297}"/>
              </a:ext>
            </a:extLst>
          </p:cNvPr>
          <p:cNvSpPr txBox="1"/>
          <p:nvPr/>
        </p:nvSpPr>
        <p:spPr>
          <a:xfrm>
            <a:off x="713230" y="2236494"/>
            <a:ext cx="4663081" cy="3046988"/>
          </a:xfrm>
          <a:prstGeom prst="rect">
            <a:avLst/>
          </a:prstGeom>
          <a:noFill/>
        </p:spPr>
        <p:txBody>
          <a:bodyPr wrap="square" rtlCol="0">
            <a:spAutoFit/>
          </a:bodyPr>
          <a:lstStyle/>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Primeras prótesis tienen aprox. 3000 años de antigüedad.</a:t>
            </a:r>
          </a:p>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CAD</a:t>
            </a:r>
          </a:p>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Materiales compuestos.</a:t>
            </a:r>
          </a:p>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Manufactura aditiva.</a:t>
            </a:r>
          </a:p>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Algoritmos de optimización.</a:t>
            </a:r>
          </a:p>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Nanotecnología.</a:t>
            </a:r>
          </a:p>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Desarrollo de la electrónica.</a:t>
            </a:r>
          </a:p>
        </p:txBody>
      </p:sp>
    </p:spTree>
    <p:extLst>
      <p:ext uri="{BB962C8B-B14F-4D97-AF65-F5344CB8AC3E}">
        <p14:creationId xmlns:p14="http://schemas.microsoft.com/office/powerpoint/2010/main" val="8071134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750"/>
                                        <p:tgtEl>
                                          <p:spTgt spid="30"/>
                                        </p:tgtEl>
                                      </p:cBhvr>
                                    </p:animEffect>
                                    <p:anim calcmode="lin" valueType="num">
                                      <p:cBhvr>
                                        <p:cTn id="8" dur="750" fill="hold"/>
                                        <p:tgtEl>
                                          <p:spTgt spid="30"/>
                                        </p:tgtEl>
                                        <p:attrNameLst>
                                          <p:attrName>ppt_x</p:attrName>
                                        </p:attrNameLst>
                                      </p:cBhvr>
                                      <p:tavLst>
                                        <p:tav tm="0">
                                          <p:val>
                                            <p:strVal val="#ppt_x"/>
                                          </p:val>
                                        </p:tav>
                                        <p:tav tm="100000">
                                          <p:val>
                                            <p:strVal val="#ppt_x"/>
                                          </p:val>
                                        </p:tav>
                                      </p:tavLst>
                                    </p:anim>
                                    <p:anim calcmode="lin" valueType="num">
                                      <p:cBhvr>
                                        <p:cTn id="9" dur="75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1000"/>
                                        <p:tgtEl>
                                          <p:spTgt spid="8194"/>
                                        </p:tgtEl>
                                      </p:cBhvr>
                                    </p:animEffect>
                                    <p:anim calcmode="lin" valueType="num">
                                      <p:cBhvr>
                                        <p:cTn id="13" dur="1000" fill="hold"/>
                                        <p:tgtEl>
                                          <p:spTgt spid="8194"/>
                                        </p:tgtEl>
                                        <p:attrNameLst>
                                          <p:attrName>ppt_x</p:attrName>
                                        </p:attrNameLst>
                                      </p:cBhvr>
                                      <p:tavLst>
                                        <p:tav tm="0">
                                          <p:val>
                                            <p:strVal val="#ppt_x"/>
                                          </p:val>
                                        </p:tav>
                                        <p:tav tm="100000">
                                          <p:val>
                                            <p:strVal val="#ppt_x"/>
                                          </p:val>
                                        </p:tav>
                                      </p:tavLst>
                                    </p:anim>
                                    <p:anim calcmode="lin" valueType="num">
                                      <p:cBhvr>
                                        <p:cTn id="14"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C74F"/>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273D41F-98DF-511B-7C21-FF286C42108D}"/>
              </a:ext>
            </a:extLst>
          </p:cNvPr>
          <p:cNvSpPr>
            <a:spLocks noGrp="1" noRot="1" noMove="1" noResize="1" noEditPoints="1" noAdjustHandles="1" noChangeArrowheads="1" noChangeShapeType="1"/>
          </p:cNvSpPr>
          <p:nvPr/>
        </p:nvSpPr>
        <p:spPr>
          <a:xfrm>
            <a:off x="361071" y="602133"/>
            <a:ext cx="11469858" cy="5946378"/>
          </a:xfrm>
          <a:prstGeom prst="roundRect">
            <a:avLst>
              <a:gd name="adj" fmla="val 26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Rectangle: Rounded Corners 14">
            <a:extLst>
              <a:ext uri="{FF2B5EF4-FFF2-40B4-BE49-F238E27FC236}">
                <a16:creationId xmlns:a16="http://schemas.microsoft.com/office/drawing/2014/main" id="{1106677A-E458-4942-B55E-3EB80D495CF3}"/>
              </a:ext>
            </a:extLst>
          </p:cNvPr>
          <p:cNvSpPr/>
          <p:nvPr/>
        </p:nvSpPr>
        <p:spPr>
          <a:xfrm>
            <a:off x="3554844" y="209589"/>
            <a:ext cx="1228778" cy="996357"/>
          </a:xfrm>
          <a:prstGeom prst="roundRect">
            <a:avLst>
              <a:gd name="adj" fmla="val 247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bg2">
                  <a:lumMod val="25000"/>
                </a:schemeClr>
              </a:solidFill>
              <a:latin typeface="Arial Nova Light" panose="020B0304020202020204" pitchFamily="34" charset="0"/>
            </a:endParaRPr>
          </a:p>
        </p:txBody>
      </p:sp>
      <p:pic>
        <p:nvPicPr>
          <p:cNvPr id="2" name="Graphic 1" descr="Home with solid fill">
            <a:hlinkClick r:id="" action="ppaction://hlinkshowjump?jump=firstslide"/>
            <a:extLst>
              <a:ext uri="{FF2B5EF4-FFF2-40B4-BE49-F238E27FC236}">
                <a16:creationId xmlns:a16="http://schemas.microsoft.com/office/drawing/2014/main" id="{F3DD1FD1-EB01-EE84-4034-95BB7E987A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69643" y="5662249"/>
            <a:ext cx="703383" cy="703383"/>
          </a:xfrm>
          <a:prstGeom prst="rect">
            <a:avLst/>
          </a:prstGeom>
        </p:spPr>
      </p:pic>
      <p:sp>
        <p:nvSpPr>
          <p:cNvPr id="3" name="TextBox 2">
            <a:hlinkClick r:id="rId4" action="ppaction://hlinksldjump"/>
            <a:extLst>
              <a:ext uri="{FF2B5EF4-FFF2-40B4-BE49-F238E27FC236}">
                <a16:creationId xmlns:a16="http://schemas.microsoft.com/office/drawing/2014/main" id="{06568743-4B6B-9673-3D84-3A899414DF22}"/>
              </a:ext>
            </a:extLst>
          </p:cNvPr>
          <p:cNvSpPr txBox="1"/>
          <p:nvPr/>
        </p:nvSpPr>
        <p:spPr>
          <a:xfrm>
            <a:off x="361071" y="232801"/>
            <a:ext cx="1451444" cy="369332"/>
          </a:xfrm>
          <a:prstGeom prst="rect">
            <a:avLst/>
          </a:prstGeom>
          <a:noFill/>
        </p:spPr>
        <p:txBody>
          <a:bodyPr wrap="square" rtlCol="0">
            <a:spAutoFit/>
          </a:bodyPr>
          <a:lstStyle/>
          <a:p>
            <a:pPr algn="ctr"/>
            <a:r>
              <a:rPr lang="es-MX" dirty="0">
                <a:latin typeface="Arial Nova Light" panose="020B0304020202020204" pitchFamily="34" charset="0"/>
              </a:rPr>
              <a:t>Introducción</a:t>
            </a:r>
          </a:p>
        </p:txBody>
      </p:sp>
      <p:sp>
        <p:nvSpPr>
          <p:cNvPr id="5" name="TextBox 4">
            <a:hlinkClick r:id="rId5" action="ppaction://hlinksldjump"/>
            <a:extLst>
              <a:ext uri="{FF2B5EF4-FFF2-40B4-BE49-F238E27FC236}">
                <a16:creationId xmlns:a16="http://schemas.microsoft.com/office/drawing/2014/main" id="{10044EEE-BFDB-B443-9E06-C4B0E78DC261}"/>
              </a:ext>
            </a:extLst>
          </p:cNvPr>
          <p:cNvSpPr txBox="1"/>
          <p:nvPr/>
        </p:nvSpPr>
        <p:spPr>
          <a:xfrm>
            <a:off x="1928067"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Antecedentes</a:t>
            </a:r>
          </a:p>
        </p:txBody>
      </p:sp>
      <p:sp>
        <p:nvSpPr>
          <p:cNvPr id="7" name="TextBox 6">
            <a:hlinkClick r:id="rId6" action="ppaction://hlinksldjump"/>
            <a:extLst>
              <a:ext uri="{FF2B5EF4-FFF2-40B4-BE49-F238E27FC236}">
                <a16:creationId xmlns:a16="http://schemas.microsoft.com/office/drawing/2014/main" id="{D63FD551-861C-0FC6-0E55-A98BF1646393}"/>
              </a:ext>
            </a:extLst>
          </p:cNvPr>
          <p:cNvSpPr txBox="1"/>
          <p:nvPr/>
        </p:nvSpPr>
        <p:spPr>
          <a:xfrm>
            <a:off x="3625508" y="232801"/>
            <a:ext cx="1094445" cy="369332"/>
          </a:xfrm>
          <a:prstGeom prst="rect">
            <a:avLst/>
          </a:prstGeom>
          <a:noFill/>
        </p:spPr>
        <p:txBody>
          <a:bodyPr wrap="square" rtlCol="0">
            <a:spAutoFit/>
          </a:bodyPr>
          <a:lstStyle/>
          <a:p>
            <a:pPr algn="ctr"/>
            <a:r>
              <a:rPr lang="es-MX" dirty="0">
                <a:latin typeface="Arial Nova Light" panose="020B0304020202020204" pitchFamily="34" charset="0"/>
              </a:rPr>
              <a:t>Hipótesis</a:t>
            </a:r>
          </a:p>
        </p:txBody>
      </p:sp>
      <p:sp>
        <p:nvSpPr>
          <p:cNvPr id="16" name="TextBox 15">
            <a:hlinkClick r:id="rId7" action="ppaction://hlinksldjump"/>
            <a:extLst>
              <a:ext uri="{FF2B5EF4-FFF2-40B4-BE49-F238E27FC236}">
                <a16:creationId xmlns:a16="http://schemas.microsoft.com/office/drawing/2014/main" id="{D03090D0-175C-3CE0-5E7A-2BE5A96AFFFF}"/>
              </a:ext>
            </a:extLst>
          </p:cNvPr>
          <p:cNvSpPr txBox="1"/>
          <p:nvPr/>
        </p:nvSpPr>
        <p:spPr>
          <a:xfrm>
            <a:off x="4835505" y="232801"/>
            <a:ext cx="1228777" cy="369332"/>
          </a:xfrm>
          <a:prstGeom prst="rect">
            <a:avLst/>
          </a:prstGeom>
          <a:noFill/>
        </p:spPr>
        <p:txBody>
          <a:bodyPr wrap="square" rtlCol="0">
            <a:spAutoFit/>
          </a:bodyPr>
          <a:lstStyle/>
          <a:p>
            <a:pPr algn="ctr"/>
            <a:r>
              <a:rPr lang="es-MX" dirty="0">
                <a:latin typeface="Arial Nova Light" panose="020B0304020202020204" pitchFamily="34" charset="0"/>
              </a:rPr>
              <a:t>Propuesta</a:t>
            </a:r>
          </a:p>
        </p:txBody>
      </p:sp>
      <p:sp>
        <p:nvSpPr>
          <p:cNvPr id="17" name="TextBox 16">
            <a:hlinkClick r:id="rId8" action="ppaction://hlinksldjump"/>
            <a:extLst>
              <a:ext uri="{FF2B5EF4-FFF2-40B4-BE49-F238E27FC236}">
                <a16:creationId xmlns:a16="http://schemas.microsoft.com/office/drawing/2014/main" id="{C5FF3D3C-A0C7-2B85-F26F-65E55C4B798B}"/>
              </a:ext>
            </a:extLst>
          </p:cNvPr>
          <p:cNvSpPr txBox="1"/>
          <p:nvPr/>
        </p:nvSpPr>
        <p:spPr>
          <a:xfrm>
            <a:off x="6179834" y="232801"/>
            <a:ext cx="1228778" cy="369332"/>
          </a:xfrm>
          <a:prstGeom prst="rect">
            <a:avLst/>
          </a:prstGeom>
          <a:noFill/>
        </p:spPr>
        <p:txBody>
          <a:bodyPr wrap="square" rtlCol="0">
            <a:spAutoFit/>
          </a:bodyPr>
          <a:lstStyle/>
          <a:p>
            <a:pPr algn="ctr"/>
            <a:r>
              <a:rPr lang="es-MX" dirty="0">
                <a:latin typeface="Arial Nova Light" panose="020B0304020202020204" pitchFamily="34" charset="0"/>
              </a:rPr>
              <a:t>Objetivos</a:t>
            </a:r>
          </a:p>
        </p:txBody>
      </p:sp>
      <p:sp>
        <p:nvSpPr>
          <p:cNvPr id="18" name="TextBox 17">
            <a:hlinkClick r:id="rId9" action="ppaction://hlinksldjump"/>
            <a:extLst>
              <a:ext uri="{FF2B5EF4-FFF2-40B4-BE49-F238E27FC236}">
                <a16:creationId xmlns:a16="http://schemas.microsoft.com/office/drawing/2014/main" id="{20A193E4-9D23-1856-A0DB-20991206AC99}"/>
              </a:ext>
            </a:extLst>
          </p:cNvPr>
          <p:cNvSpPr txBox="1"/>
          <p:nvPr/>
        </p:nvSpPr>
        <p:spPr>
          <a:xfrm>
            <a:off x="7524161" y="232801"/>
            <a:ext cx="828864" cy="369332"/>
          </a:xfrm>
          <a:prstGeom prst="rect">
            <a:avLst/>
          </a:prstGeom>
          <a:noFill/>
        </p:spPr>
        <p:txBody>
          <a:bodyPr wrap="square" rtlCol="0">
            <a:spAutoFit/>
          </a:bodyPr>
          <a:lstStyle/>
          <a:p>
            <a:pPr algn="ctr"/>
            <a:r>
              <a:rPr lang="es-MX" dirty="0">
                <a:latin typeface="Arial Nova Light" panose="020B0304020202020204" pitchFamily="34" charset="0"/>
              </a:rPr>
              <a:t>CAD</a:t>
            </a:r>
          </a:p>
        </p:txBody>
      </p:sp>
      <p:sp>
        <p:nvSpPr>
          <p:cNvPr id="19" name="TextBox 18">
            <a:hlinkClick r:id="rId10" action="ppaction://hlinksldjump"/>
            <a:extLst>
              <a:ext uri="{FF2B5EF4-FFF2-40B4-BE49-F238E27FC236}">
                <a16:creationId xmlns:a16="http://schemas.microsoft.com/office/drawing/2014/main" id="{3A59E9E7-3DFA-E434-3037-2DA0BFC52606}"/>
              </a:ext>
            </a:extLst>
          </p:cNvPr>
          <p:cNvSpPr txBox="1"/>
          <p:nvPr/>
        </p:nvSpPr>
        <p:spPr>
          <a:xfrm>
            <a:off x="8468580" y="232801"/>
            <a:ext cx="1664910" cy="369332"/>
          </a:xfrm>
          <a:prstGeom prst="rect">
            <a:avLst/>
          </a:prstGeom>
          <a:noFill/>
        </p:spPr>
        <p:txBody>
          <a:bodyPr wrap="square" rtlCol="0">
            <a:spAutoFit/>
          </a:bodyPr>
          <a:lstStyle/>
          <a:p>
            <a:pPr algn="ctr"/>
            <a:r>
              <a:rPr lang="es-MX" dirty="0">
                <a:latin typeface="Arial Nova Light" panose="020B0304020202020204" pitchFamily="34" charset="0"/>
              </a:rPr>
              <a:t>Programación</a:t>
            </a:r>
          </a:p>
        </p:txBody>
      </p:sp>
      <p:sp>
        <p:nvSpPr>
          <p:cNvPr id="20" name="TextBox 19">
            <a:hlinkClick r:id="rId11" action="ppaction://hlinksldjump"/>
            <a:extLst>
              <a:ext uri="{FF2B5EF4-FFF2-40B4-BE49-F238E27FC236}">
                <a16:creationId xmlns:a16="http://schemas.microsoft.com/office/drawing/2014/main" id="{48D9BBFC-40AD-3245-176F-13F8ECC46DA5}"/>
              </a:ext>
            </a:extLst>
          </p:cNvPr>
          <p:cNvSpPr txBox="1"/>
          <p:nvPr/>
        </p:nvSpPr>
        <p:spPr>
          <a:xfrm>
            <a:off x="10249040"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Conclusiones</a:t>
            </a:r>
          </a:p>
        </p:txBody>
      </p:sp>
      <p:sp>
        <p:nvSpPr>
          <p:cNvPr id="21" name="TextBox 20">
            <a:extLst>
              <a:ext uri="{FF2B5EF4-FFF2-40B4-BE49-F238E27FC236}">
                <a16:creationId xmlns:a16="http://schemas.microsoft.com/office/drawing/2014/main" id="{11E35DBE-B5DE-FA98-BEAF-791209930CD3}"/>
              </a:ext>
            </a:extLst>
          </p:cNvPr>
          <p:cNvSpPr txBox="1"/>
          <p:nvPr/>
        </p:nvSpPr>
        <p:spPr>
          <a:xfrm>
            <a:off x="776260" y="882780"/>
            <a:ext cx="2733696" cy="646331"/>
          </a:xfrm>
          <a:prstGeom prst="rect">
            <a:avLst/>
          </a:prstGeom>
          <a:noFill/>
        </p:spPr>
        <p:txBody>
          <a:bodyPr wrap="square" rtlCol="0">
            <a:spAutoFit/>
          </a:bodyPr>
          <a:lstStyle/>
          <a:p>
            <a:pPr algn="ctr"/>
            <a:r>
              <a:rPr lang="es-MX" sz="3600" b="1" dirty="0">
                <a:solidFill>
                  <a:srgbClr val="F9C74F"/>
                </a:solidFill>
                <a:latin typeface="Arial Nova Light" panose="020B0304020202020204" pitchFamily="34" charset="0"/>
              </a:rPr>
              <a:t>Hipótesis</a:t>
            </a:r>
          </a:p>
        </p:txBody>
      </p:sp>
      <p:sp>
        <p:nvSpPr>
          <p:cNvPr id="22" name="TextBox 21">
            <a:extLst>
              <a:ext uri="{FF2B5EF4-FFF2-40B4-BE49-F238E27FC236}">
                <a16:creationId xmlns:a16="http://schemas.microsoft.com/office/drawing/2014/main" id="{C2439764-9CD4-F7AF-B959-7209F21ADD8B}"/>
              </a:ext>
            </a:extLst>
          </p:cNvPr>
          <p:cNvSpPr txBox="1"/>
          <p:nvPr/>
        </p:nvSpPr>
        <p:spPr>
          <a:xfrm>
            <a:off x="941596" y="2451937"/>
            <a:ext cx="10245371" cy="2246769"/>
          </a:xfrm>
          <a:prstGeom prst="rect">
            <a:avLst/>
          </a:prstGeom>
          <a:noFill/>
        </p:spPr>
        <p:txBody>
          <a:bodyPr wrap="square" rtlCol="0">
            <a:spAutoFit/>
          </a:bodyPr>
          <a:lstStyle/>
          <a:p>
            <a:pPr algn="ctr"/>
            <a:r>
              <a:rPr lang="es-MX" sz="2800" dirty="0">
                <a:solidFill>
                  <a:schemeClr val="bg2">
                    <a:lumMod val="25000"/>
                  </a:schemeClr>
                </a:solidFill>
                <a:latin typeface="Arial Nova Light" panose="020B0304020202020204" pitchFamily="34" charset="0"/>
              </a:rPr>
              <a:t>Es posible desarrollar una prótesis funcional para el dedo índice derecho haciendo uso de manufactura aditiva, aplicando programación en Python, utilizando servomotores para el control del movimiento, y que a su vez sea una opción más accesible que el promedio encontrado en el mercado.</a:t>
            </a:r>
          </a:p>
        </p:txBody>
      </p:sp>
    </p:spTree>
    <p:extLst>
      <p:ext uri="{BB962C8B-B14F-4D97-AF65-F5344CB8AC3E}">
        <p14:creationId xmlns:p14="http://schemas.microsoft.com/office/powerpoint/2010/main" val="37845737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750"/>
                                        <p:tgtEl>
                                          <p:spTgt spid="22"/>
                                        </p:tgtEl>
                                      </p:cBhvr>
                                    </p:animEffect>
                                    <p:anim calcmode="lin" valueType="num">
                                      <p:cBhvr>
                                        <p:cTn id="8" dur="750" fill="hold"/>
                                        <p:tgtEl>
                                          <p:spTgt spid="22"/>
                                        </p:tgtEl>
                                        <p:attrNameLst>
                                          <p:attrName>ppt_x</p:attrName>
                                        </p:attrNameLst>
                                      </p:cBhvr>
                                      <p:tavLst>
                                        <p:tav tm="0">
                                          <p:val>
                                            <p:strVal val="#ppt_x"/>
                                          </p:val>
                                        </p:tav>
                                        <p:tav tm="100000">
                                          <p:val>
                                            <p:strVal val="#ppt_x"/>
                                          </p:val>
                                        </p:tav>
                                      </p:tavLst>
                                    </p:anim>
                                    <p:anim calcmode="lin" valueType="num">
                                      <p:cBhvr>
                                        <p:cTn id="9" dur="7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0BE6D"/>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273D41F-98DF-511B-7C21-FF286C42108D}"/>
              </a:ext>
            </a:extLst>
          </p:cNvPr>
          <p:cNvSpPr>
            <a:spLocks noGrp="1" noRot="1" noMove="1" noResize="1" noEditPoints="1" noAdjustHandles="1" noChangeArrowheads="1" noChangeShapeType="1"/>
          </p:cNvSpPr>
          <p:nvPr/>
        </p:nvSpPr>
        <p:spPr>
          <a:xfrm>
            <a:off x="361071" y="602133"/>
            <a:ext cx="11469858" cy="5946378"/>
          </a:xfrm>
          <a:prstGeom prst="roundRect">
            <a:avLst>
              <a:gd name="adj" fmla="val 26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Rectangle: Rounded Corners 14">
            <a:extLst>
              <a:ext uri="{FF2B5EF4-FFF2-40B4-BE49-F238E27FC236}">
                <a16:creationId xmlns:a16="http://schemas.microsoft.com/office/drawing/2014/main" id="{1106677A-E458-4942-B55E-3EB80D495CF3}"/>
              </a:ext>
            </a:extLst>
          </p:cNvPr>
          <p:cNvSpPr/>
          <p:nvPr/>
        </p:nvSpPr>
        <p:spPr>
          <a:xfrm>
            <a:off x="4827050" y="209589"/>
            <a:ext cx="1228778" cy="996357"/>
          </a:xfrm>
          <a:prstGeom prst="roundRect">
            <a:avLst>
              <a:gd name="adj" fmla="val 247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bg2">
                  <a:lumMod val="25000"/>
                </a:schemeClr>
              </a:solidFill>
              <a:latin typeface="Arial Nova Light" panose="020B0304020202020204" pitchFamily="34" charset="0"/>
            </a:endParaRPr>
          </a:p>
        </p:txBody>
      </p:sp>
      <p:pic>
        <p:nvPicPr>
          <p:cNvPr id="2" name="Graphic 1" descr="Home with solid fill">
            <a:hlinkClick r:id="" action="ppaction://hlinkshowjump?jump=firstslide"/>
            <a:extLst>
              <a:ext uri="{FF2B5EF4-FFF2-40B4-BE49-F238E27FC236}">
                <a16:creationId xmlns:a16="http://schemas.microsoft.com/office/drawing/2014/main" id="{668DF07A-58DD-799C-FA4C-C13CF4F61B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69643" y="5662249"/>
            <a:ext cx="703383" cy="703383"/>
          </a:xfrm>
          <a:prstGeom prst="rect">
            <a:avLst/>
          </a:prstGeom>
        </p:spPr>
      </p:pic>
      <p:sp>
        <p:nvSpPr>
          <p:cNvPr id="3" name="TextBox 2">
            <a:hlinkClick r:id="rId4" action="ppaction://hlinksldjump"/>
            <a:extLst>
              <a:ext uri="{FF2B5EF4-FFF2-40B4-BE49-F238E27FC236}">
                <a16:creationId xmlns:a16="http://schemas.microsoft.com/office/drawing/2014/main" id="{A00C7031-68F2-25FD-1941-2062AFDB1E0B}"/>
              </a:ext>
            </a:extLst>
          </p:cNvPr>
          <p:cNvSpPr txBox="1"/>
          <p:nvPr/>
        </p:nvSpPr>
        <p:spPr>
          <a:xfrm>
            <a:off x="361071" y="232801"/>
            <a:ext cx="1451444" cy="369332"/>
          </a:xfrm>
          <a:prstGeom prst="rect">
            <a:avLst/>
          </a:prstGeom>
          <a:noFill/>
        </p:spPr>
        <p:txBody>
          <a:bodyPr wrap="square" rtlCol="0">
            <a:spAutoFit/>
          </a:bodyPr>
          <a:lstStyle/>
          <a:p>
            <a:pPr algn="ctr"/>
            <a:r>
              <a:rPr lang="es-MX" dirty="0">
                <a:latin typeface="Arial Nova Light" panose="020B0304020202020204" pitchFamily="34" charset="0"/>
              </a:rPr>
              <a:t>Introducción</a:t>
            </a:r>
          </a:p>
        </p:txBody>
      </p:sp>
      <p:sp>
        <p:nvSpPr>
          <p:cNvPr id="5" name="TextBox 4">
            <a:hlinkClick r:id="rId5" action="ppaction://hlinksldjump"/>
            <a:extLst>
              <a:ext uri="{FF2B5EF4-FFF2-40B4-BE49-F238E27FC236}">
                <a16:creationId xmlns:a16="http://schemas.microsoft.com/office/drawing/2014/main" id="{C1E58BC9-E7DA-2312-8D2A-B6DE4900CBF5}"/>
              </a:ext>
            </a:extLst>
          </p:cNvPr>
          <p:cNvSpPr txBox="1"/>
          <p:nvPr/>
        </p:nvSpPr>
        <p:spPr>
          <a:xfrm>
            <a:off x="1928067"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Antecedentes</a:t>
            </a:r>
          </a:p>
        </p:txBody>
      </p:sp>
      <p:sp>
        <p:nvSpPr>
          <p:cNvPr id="7" name="TextBox 6">
            <a:hlinkClick r:id="rId6" action="ppaction://hlinksldjump"/>
            <a:extLst>
              <a:ext uri="{FF2B5EF4-FFF2-40B4-BE49-F238E27FC236}">
                <a16:creationId xmlns:a16="http://schemas.microsoft.com/office/drawing/2014/main" id="{B8B553DF-A551-EB94-074E-5DF5EEFDDAD0}"/>
              </a:ext>
            </a:extLst>
          </p:cNvPr>
          <p:cNvSpPr txBox="1"/>
          <p:nvPr/>
        </p:nvSpPr>
        <p:spPr>
          <a:xfrm>
            <a:off x="3625508" y="232801"/>
            <a:ext cx="1094445" cy="369332"/>
          </a:xfrm>
          <a:prstGeom prst="rect">
            <a:avLst/>
          </a:prstGeom>
          <a:noFill/>
        </p:spPr>
        <p:txBody>
          <a:bodyPr wrap="square" rtlCol="0">
            <a:spAutoFit/>
          </a:bodyPr>
          <a:lstStyle/>
          <a:p>
            <a:pPr algn="ctr"/>
            <a:r>
              <a:rPr lang="es-MX" dirty="0">
                <a:latin typeface="Arial Nova Light" panose="020B0304020202020204" pitchFamily="34" charset="0"/>
              </a:rPr>
              <a:t>Hipótesis</a:t>
            </a:r>
          </a:p>
        </p:txBody>
      </p:sp>
      <p:sp>
        <p:nvSpPr>
          <p:cNvPr id="16" name="TextBox 15">
            <a:hlinkClick r:id="rId7" action="ppaction://hlinksldjump"/>
            <a:extLst>
              <a:ext uri="{FF2B5EF4-FFF2-40B4-BE49-F238E27FC236}">
                <a16:creationId xmlns:a16="http://schemas.microsoft.com/office/drawing/2014/main" id="{D549F090-FA4A-2692-F78B-8D61ED102EB9}"/>
              </a:ext>
            </a:extLst>
          </p:cNvPr>
          <p:cNvSpPr txBox="1"/>
          <p:nvPr/>
        </p:nvSpPr>
        <p:spPr>
          <a:xfrm>
            <a:off x="4835505" y="232801"/>
            <a:ext cx="1228777" cy="369332"/>
          </a:xfrm>
          <a:prstGeom prst="rect">
            <a:avLst/>
          </a:prstGeom>
          <a:noFill/>
        </p:spPr>
        <p:txBody>
          <a:bodyPr wrap="square" rtlCol="0">
            <a:spAutoFit/>
          </a:bodyPr>
          <a:lstStyle/>
          <a:p>
            <a:pPr algn="ctr"/>
            <a:r>
              <a:rPr lang="es-MX" dirty="0">
                <a:latin typeface="Arial Nova Light" panose="020B0304020202020204" pitchFamily="34" charset="0"/>
              </a:rPr>
              <a:t>Propuesta</a:t>
            </a:r>
          </a:p>
        </p:txBody>
      </p:sp>
      <p:sp>
        <p:nvSpPr>
          <p:cNvPr id="17" name="TextBox 16">
            <a:hlinkClick r:id="rId8" action="ppaction://hlinksldjump"/>
            <a:extLst>
              <a:ext uri="{FF2B5EF4-FFF2-40B4-BE49-F238E27FC236}">
                <a16:creationId xmlns:a16="http://schemas.microsoft.com/office/drawing/2014/main" id="{2C87A8C2-20E2-DE8F-1A74-531CD4BC0B87}"/>
              </a:ext>
            </a:extLst>
          </p:cNvPr>
          <p:cNvSpPr txBox="1"/>
          <p:nvPr/>
        </p:nvSpPr>
        <p:spPr>
          <a:xfrm>
            <a:off x="6179834" y="232801"/>
            <a:ext cx="1228778" cy="369332"/>
          </a:xfrm>
          <a:prstGeom prst="rect">
            <a:avLst/>
          </a:prstGeom>
          <a:noFill/>
        </p:spPr>
        <p:txBody>
          <a:bodyPr wrap="square" rtlCol="0">
            <a:spAutoFit/>
          </a:bodyPr>
          <a:lstStyle/>
          <a:p>
            <a:pPr algn="ctr"/>
            <a:r>
              <a:rPr lang="es-MX" dirty="0">
                <a:latin typeface="Arial Nova Light" panose="020B0304020202020204" pitchFamily="34" charset="0"/>
              </a:rPr>
              <a:t>Objetivos</a:t>
            </a:r>
          </a:p>
        </p:txBody>
      </p:sp>
      <p:sp>
        <p:nvSpPr>
          <p:cNvPr id="18" name="TextBox 17">
            <a:hlinkClick r:id="rId9" action="ppaction://hlinksldjump"/>
            <a:extLst>
              <a:ext uri="{FF2B5EF4-FFF2-40B4-BE49-F238E27FC236}">
                <a16:creationId xmlns:a16="http://schemas.microsoft.com/office/drawing/2014/main" id="{A4B03F1B-BC3A-5E94-C2AA-879DFB660772}"/>
              </a:ext>
            </a:extLst>
          </p:cNvPr>
          <p:cNvSpPr txBox="1"/>
          <p:nvPr/>
        </p:nvSpPr>
        <p:spPr>
          <a:xfrm>
            <a:off x="7524161" y="232801"/>
            <a:ext cx="828864" cy="369332"/>
          </a:xfrm>
          <a:prstGeom prst="rect">
            <a:avLst/>
          </a:prstGeom>
          <a:noFill/>
        </p:spPr>
        <p:txBody>
          <a:bodyPr wrap="square" rtlCol="0">
            <a:spAutoFit/>
          </a:bodyPr>
          <a:lstStyle/>
          <a:p>
            <a:pPr algn="ctr"/>
            <a:r>
              <a:rPr lang="es-MX" dirty="0">
                <a:latin typeface="Arial Nova Light" panose="020B0304020202020204" pitchFamily="34" charset="0"/>
              </a:rPr>
              <a:t>CAD</a:t>
            </a:r>
          </a:p>
        </p:txBody>
      </p:sp>
      <p:sp>
        <p:nvSpPr>
          <p:cNvPr id="19" name="TextBox 18">
            <a:hlinkClick r:id="rId10" action="ppaction://hlinksldjump"/>
            <a:extLst>
              <a:ext uri="{FF2B5EF4-FFF2-40B4-BE49-F238E27FC236}">
                <a16:creationId xmlns:a16="http://schemas.microsoft.com/office/drawing/2014/main" id="{018190CF-0EE2-77C0-5EA0-86AB65F827F6}"/>
              </a:ext>
            </a:extLst>
          </p:cNvPr>
          <p:cNvSpPr txBox="1"/>
          <p:nvPr/>
        </p:nvSpPr>
        <p:spPr>
          <a:xfrm>
            <a:off x="8468580" y="232801"/>
            <a:ext cx="1664910" cy="369332"/>
          </a:xfrm>
          <a:prstGeom prst="rect">
            <a:avLst/>
          </a:prstGeom>
          <a:noFill/>
        </p:spPr>
        <p:txBody>
          <a:bodyPr wrap="square" rtlCol="0">
            <a:spAutoFit/>
          </a:bodyPr>
          <a:lstStyle/>
          <a:p>
            <a:pPr algn="ctr"/>
            <a:r>
              <a:rPr lang="es-MX" dirty="0">
                <a:latin typeface="Arial Nova Light" panose="020B0304020202020204" pitchFamily="34" charset="0"/>
              </a:rPr>
              <a:t>Programación</a:t>
            </a:r>
          </a:p>
        </p:txBody>
      </p:sp>
      <p:sp>
        <p:nvSpPr>
          <p:cNvPr id="20" name="TextBox 19">
            <a:hlinkClick r:id="rId11" action="ppaction://hlinksldjump"/>
            <a:extLst>
              <a:ext uri="{FF2B5EF4-FFF2-40B4-BE49-F238E27FC236}">
                <a16:creationId xmlns:a16="http://schemas.microsoft.com/office/drawing/2014/main" id="{9D644A3F-8086-97CE-8A70-76A9432FA8C2}"/>
              </a:ext>
            </a:extLst>
          </p:cNvPr>
          <p:cNvSpPr txBox="1"/>
          <p:nvPr/>
        </p:nvSpPr>
        <p:spPr>
          <a:xfrm>
            <a:off x="10249040"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Conclusiones</a:t>
            </a:r>
          </a:p>
        </p:txBody>
      </p:sp>
      <p:sp>
        <p:nvSpPr>
          <p:cNvPr id="21" name="TextBox 20">
            <a:extLst>
              <a:ext uri="{FF2B5EF4-FFF2-40B4-BE49-F238E27FC236}">
                <a16:creationId xmlns:a16="http://schemas.microsoft.com/office/drawing/2014/main" id="{159DF622-BFB5-6969-F121-F83114B16D34}"/>
              </a:ext>
            </a:extLst>
          </p:cNvPr>
          <p:cNvSpPr txBox="1"/>
          <p:nvPr/>
        </p:nvSpPr>
        <p:spPr>
          <a:xfrm>
            <a:off x="776260" y="882780"/>
            <a:ext cx="2733696" cy="646331"/>
          </a:xfrm>
          <a:prstGeom prst="rect">
            <a:avLst/>
          </a:prstGeom>
          <a:noFill/>
        </p:spPr>
        <p:txBody>
          <a:bodyPr wrap="square" rtlCol="0">
            <a:spAutoFit/>
          </a:bodyPr>
          <a:lstStyle/>
          <a:p>
            <a:pPr algn="ctr"/>
            <a:r>
              <a:rPr lang="es-MX" sz="3600" b="1" dirty="0">
                <a:solidFill>
                  <a:srgbClr val="90BE6D"/>
                </a:solidFill>
                <a:latin typeface="Arial Nova Light" panose="020B0304020202020204" pitchFamily="34" charset="0"/>
              </a:rPr>
              <a:t>Propuesta</a:t>
            </a:r>
          </a:p>
        </p:txBody>
      </p:sp>
      <p:sp>
        <p:nvSpPr>
          <p:cNvPr id="22" name="TextBox 21">
            <a:extLst>
              <a:ext uri="{FF2B5EF4-FFF2-40B4-BE49-F238E27FC236}">
                <a16:creationId xmlns:a16="http://schemas.microsoft.com/office/drawing/2014/main" id="{8F6505D7-1D10-79A7-135A-9A398847F332}"/>
              </a:ext>
            </a:extLst>
          </p:cNvPr>
          <p:cNvSpPr txBox="1"/>
          <p:nvPr/>
        </p:nvSpPr>
        <p:spPr>
          <a:xfrm>
            <a:off x="1357217" y="2007320"/>
            <a:ext cx="3937359" cy="3416320"/>
          </a:xfrm>
          <a:prstGeom prst="rect">
            <a:avLst/>
          </a:prstGeom>
          <a:noFill/>
        </p:spPr>
        <p:txBody>
          <a:bodyPr wrap="square" rtlCol="0">
            <a:spAutoFit/>
          </a:bodyPr>
          <a:lstStyle/>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Geometría que asemeje la forma del dedo humano.</a:t>
            </a:r>
          </a:p>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Desarrollo del diseño en SolidWorks.</a:t>
            </a:r>
          </a:p>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Impresión 3D en resina.</a:t>
            </a:r>
          </a:p>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Raspberry Pi Pico.</a:t>
            </a:r>
          </a:p>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Programación en Python.</a:t>
            </a:r>
          </a:p>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Movimiento con servomotores.</a:t>
            </a:r>
          </a:p>
        </p:txBody>
      </p:sp>
      <p:pic>
        <p:nvPicPr>
          <p:cNvPr id="6146" name="Picture 2" descr="Raspberry PI Pico RP2040 ARM Cortex-M0+ - UNIT Electronics">
            <a:extLst>
              <a:ext uri="{FF2B5EF4-FFF2-40B4-BE49-F238E27FC236}">
                <a16:creationId xmlns:a16="http://schemas.microsoft.com/office/drawing/2014/main" id="{53807963-A0E5-F9ED-3611-5122001B588F}"/>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3777" t="14504" r="2556" b="12873"/>
          <a:stretch/>
        </p:blipFill>
        <p:spPr bwMode="auto">
          <a:xfrm>
            <a:off x="6009726" y="2261303"/>
            <a:ext cx="2321551" cy="1800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icro servo motor 9G SG90">
            <a:extLst>
              <a:ext uri="{FF2B5EF4-FFF2-40B4-BE49-F238E27FC236}">
                <a16:creationId xmlns:a16="http://schemas.microsoft.com/office/drawing/2014/main" id="{06555E19-E699-0A0C-D47D-8A33D2F9E910}"/>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2291" t="14504" r="12291" b="14166"/>
          <a:stretch/>
        </p:blipFill>
        <p:spPr bwMode="auto">
          <a:xfrm>
            <a:off x="9238860" y="2528834"/>
            <a:ext cx="1903113" cy="18000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SolidWorks Logo | significado del logotipo, png, vector">
            <a:extLst>
              <a:ext uri="{FF2B5EF4-FFF2-40B4-BE49-F238E27FC236}">
                <a16:creationId xmlns:a16="http://schemas.microsoft.com/office/drawing/2014/main" id="{8F28378F-2EAD-A190-FE13-79673642368D}"/>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t="27799" b="27662"/>
          <a:stretch/>
        </p:blipFill>
        <p:spPr bwMode="auto">
          <a:xfrm>
            <a:off x="7211740" y="1108318"/>
            <a:ext cx="3600000" cy="84158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Python (programming language) - Wikipedia">
            <a:extLst>
              <a:ext uri="{FF2B5EF4-FFF2-40B4-BE49-F238E27FC236}">
                <a16:creationId xmlns:a16="http://schemas.microsoft.com/office/drawing/2014/main" id="{4F439B07-CAEB-9B96-5BA0-30450433E926}"/>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b="8780"/>
          <a:stretch/>
        </p:blipFill>
        <p:spPr bwMode="auto">
          <a:xfrm>
            <a:off x="7211740" y="4178969"/>
            <a:ext cx="1800135" cy="18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710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750"/>
                                        <p:tgtEl>
                                          <p:spTgt spid="22"/>
                                        </p:tgtEl>
                                      </p:cBhvr>
                                    </p:animEffect>
                                    <p:anim calcmode="lin" valueType="num">
                                      <p:cBhvr>
                                        <p:cTn id="8" dur="750" fill="hold"/>
                                        <p:tgtEl>
                                          <p:spTgt spid="22"/>
                                        </p:tgtEl>
                                        <p:attrNameLst>
                                          <p:attrName>ppt_x</p:attrName>
                                        </p:attrNameLst>
                                      </p:cBhvr>
                                      <p:tavLst>
                                        <p:tav tm="0">
                                          <p:val>
                                            <p:strVal val="#ppt_x"/>
                                          </p:val>
                                        </p:tav>
                                        <p:tav tm="100000">
                                          <p:val>
                                            <p:strVal val="#ppt_x"/>
                                          </p:val>
                                        </p:tav>
                                      </p:tavLst>
                                    </p:anim>
                                    <p:anim calcmode="lin" valueType="num">
                                      <p:cBhvr>
                                        <p:cTn id="9" dur="75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1000"/>
                                        <p:tgtEl>
                                          <p:spTgt spid="6146"/>
                                        </p:tgtEl>
                                      </p:cBhvr>
                                    </p:animEffect>
                                    <p:anim calcmode="lin" valueType="num">
                                      <p:cBhvr>
                                        <p:cTn id="13" dur="1000" fill="hold"/>
                                        <p:tgtEl>
                                          <p:spTgt spid="6146"/>
                                        </p:tgtEl>
                                        <p:attrNameLst>
                                          <p:attrName>ppt_x</p:attrName>
                                        </p:attrNameLst>
                                      </p:cBhvr>
                                      <p:tavLst>
                                        <p:tav tm="0">
                                          <p:val>
                                            <p:strVal val="#ppt_x"/>
                                          </p:val>
                                        </p:tav>
                                        <p:tav tm="100000">
                                          <p:val>
                                            <p:strVal val="#ppt_x"/>
                                          </p:val>
                                        </p:tav>
                                      </p:tavLst>
                                    </p:anim>
                                    <p:anim calcmode="lin" valueType="num">
                                      <p:cBhvr>
                                        <p:cTn id="14" dur="1000" fill="hold"/>
                                        <p:tgtEl>
                                          <p:spTgt spid="614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fade">
                                      <p:cBhvr>
                                        <p:cTn id="17" dur="1000"/>
                                        <p:tgtEl>
                                          <p:spTgt spid="6148"/>
                                        </p:tgtEl>
                                      </p:cBhvr>
                                    </p:animEffect>
                                    <p:anim calcmode="lin" valueType="num">
                                      <p:cBhvr>
                                        <p:cTn id="18" dur="1000" fill="hold"/>
                                        <p:tgtEl>
                                          <p:spTgt spid="6148"/>
                                        </p:tgtEl>
                                        <p:attrNameLst>
                                          <p:attrName>ppt_x</p:attrName>
                                        </p:attrNameLst>
                                      </p:cBhvr>
                                      <p:tavLst>
                                        <p:tav tm="0">
                                          <p:val>
                                            <p:strVal val="#ppt_x"/>
                                          </p:val>
                                        </p:tav>
                                        <p:tav tm="100000">
                                          <p:val>
                                            <p:strVal val="#ppt_x"/>
                                          </p:val>
                                        </p:tav>
                                      </p:tavLst>
                                    </p:anim>
                                    <p:anim calcmode="lin" valueType="num">
                                      <p:cBhvr>
                                        <p:cTn id="19" dur="1000" fill="hold"/>
                                        <p:tgtEl>
                                          <p:spTgt spid="614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fade">
                                      <p:cBhvr>
                                        <p:cTn id="22" dur="1000"/>
                                        <p:tgtEl>
                                          <p:spTgt spid="6152"/>
                                        </p:tgtEl>
                                      </p:cBhvr>
                                    </p:animEffect>
                                    <p:anim calcmode="lin" valueType="num">
                                      <p:cBhvr>
                                        <p:cTn id="23" dur="1000" fill="hold"/>
                                        <p:tgtEl>
                                          <p:spTgt spid="6152"/>
                                        </p:tgtEl>
                                        <p:attrNameLst>
                                          <p:attrName>ppt_x</p:attrName>
                                        </p:attrNameLst>
                                      </p:cBhvr>
                                      <p:tavLst>
                                        <p:tav tm="0">
                                          <p:val>
                                            <p:strVal val="#ppt_x"/>
                                          </p:val>
                                        </p:tav>
                                        <p:tav tm="100000">
                                          <p:val>
                                            <p:strVal val="#ppt_x"/>
                                          </p:val>
                                        </p:tav>
                                      </p:tavLst>
                                    </p:anim>
                                    <p:anim calcmode="lin" valueType="num">
                                      <p:cBhvr>
                                        <p:cTn id="24" dur="1000" fill="hold"/>
                                        <p:tgtEl>
                                          <p:spTgt spid="615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150"/>
                                        </p:tgtEl>
                                        <p:attrNameLst>
                                          <p:attrName>style.visibility</p:attrName>
                                        </p:attrNameLst>
                                      </p:cBhvr>
                                      <p:to>
                                        <p:strVal val="visible"/>
                                      </p:to>
                                    </p:set>
                                    <p:animEffect transition="in" filter="fade">
                                      <p:cBhvr>
                                        <p:cTn id="27" dur="1000"/>
                                        <p:tgtEl>
                                          <p:spTgt spid="6150"/>
                                        </p:tgtEl>
                                      </p:cBhvr>
                                    </p:animEffect>
                                    <p:anim calcmode="lin" valueType="num">
                                      <p:cBhvr>
                                        <p:cTn id="28" dur="1000" fill="hold"/>
                                        <p:tgtEl>
                                          <p:spTgt spid="6150"/>
                                        </p:tgtEl>
                                        <p:attrNameLst>
                                          <p:attrName>ppt_x</p:attrName>
                                        </p:attrNameLst>
                                      </p:cBhvr>
                                      <p:tavLst>
                                        <p:tav tm="0">
                                          <p:val>
                                            <p:strVal val="#ppt_x"/>
                                          </p:val>
                                        </p:tav>
                                        <p:tav tm="100000">
                                          <p:val>
                                            <p:strVal val="#ppt_x"/>
                                          </p:val>
                                        </p:tav>
                                      </p:tavLst>
                                    </p:anim>
                                    <p:anim calcmode="lin" valueType="num">
                                      <p:cBhvr>
                                        <p:cTn id="29" dur="1000" fill="hold"/>
                                        <p:tgtEl>
                                          <p:spTgt spid="61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1A98B"/>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273D41F-98DF-511B-7C21-FF286C42108D}"/>
              </a:ext>
            </a:extLst>
          </p:cNvPr>
          <p:cNvSpPr>
            <a:spLocks noGrp="1" noRot="1" noMove="1" noResize="1" noEditPoints="1" noAdjustHandles="1" noChangeArrowheads="1" noChangeShapeType="1"/>
          </p:cNvSpPr>
          <p:nvPr/>
        </p:nvSpPr>
        <p:spPr>
          <a:xfrm>
            <a:off x="361071" y="602133"/>
            <a:ext cx="11469858" cy="5946378"/>
          </a:xfrm>
          <a:prstGeom prst="roundRect">
            <a:avLst>
              <a:gd name="adj" fmla="val 26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Rectangle: Rounded Corners 14">
            <a:extLst>
              <a:ext uri="{FF2B5EF4-FFF2-40B4-BE49-F238E27FC236}">
                <a16:creationId xmlns:a16="http://schemas.microsoft.com/office/drawing/2014/main" id="{1106677A-E458-4942-B55E-3EB80D495CF3}"/>
              </a:ext>
            </a:extLst>
          </p:cNvPr>
          <p:cNvSpPr/>
          <p:nvPr/>
        </p:nvSpPr>
        <p:spPr>
          <a:xfrm>
            <a:off x="6152265" y="209589"/>
            <a:ext cx="1228778" cy="996357"/>
          </a:xfrm>
          <a:prstGeom prst="roundRect">
            <a:avLst>
              <a:gd name="adj" fmla="val 247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bg2">
                  <a:lumMod val="25000"/>
                </a:schemeClr>
              </a:solidFill>
              <a:latin typeface="Arial Nova Light" panose="020B0304020202020204" pitchFamily="34" charset="0"/>
            </a:endParaRPr>
          </a:p>
        </p:txBody>
      </p:sp>
      <p:pic>
        <p:nvPicPr>
          <p:cNvPr id="2" name="Graphic 1" descr="Home with solid fill">
            <a:hlinkClick r:id="" action="ppaction://hlinkshowjump?jump=firstslide"/>
            <a:extLst>
              <a:ext uri="{FF2B5EF4-FFF2-40B4-BE49-F238E27FC236}">
                <a16:creationId xmlns:a16="http://schemas.microsoft.com/office/drawing/2014/main" id="{DBE6AEB0-0633-7127-5D2B-F45DA5C11F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69643" y="5662249"/>
            <a:ext cx="703383" cy="703383"/>
          </a:xfrm>
          <a:prstGeom prst="rect">
            <a:avLst/>
          </a:prstGeom>
        </p:spPr>
      </p:pic>
      <p:sp>
        <p:nvSpPr>
          <p:cNvPr id="3" name="TextBox 2">
            <a:hlinkClick r:id="rId4" action="ppaction://hlinksldjump"/>
            <a:extLst>
              <a:ext uri="{FF2B5EF4-FFF2-40B4-BE49-F238E27FC236}">
                <a16:creationId xmlns:a16="http://schemas.microsoft.com/office/drawing/2014/main" id="{31D52177-38BC-C3BA-82A0-B8DCA985C1A9}"/>
              </a:ext>
            </a:extLst>
          </p:cNvPr>
          <p:cNvSpPr txBox="1"/>
          <p:nvPr/>
        </p:nvSpPr>
        <p:spPr>
          <a:xfrm>
            <a:off x="361071" y="232801"/>
            <a:ext cx="1451444" cy="369332"/>
          </a:xfrm>
          <a:prstGeom prst="rect">
            <a:avLst/>
          </a:prstGeom>
          <a:noFill/>
        </p:spPr>
        <p:txBody>
          <a:bodyPr wrap="square" rtlCol="0">
            <a:spAutoFit/>
          </a:bodyPr>
          <a:lstStyle/>
          <a:p>
            <a:pPr algn="ctr"/>
            <a:r>
              <a:rPr lang="es-MX" dirty="0">
                <a:latin typeface="Arial Nova Light" panose="020B0304020202020204" pitchFamily="34" charset="0"/>
              </a:rPr>
              <a:t>Introducción</a:t>
            </a:r>
          </a:p>
        </p:txBody>
      </p:sp>
      <p:sp>
        <p:nvSpPr>
          <p:cNvPr id="5" name="TextBox 4">
            <a:hlinkClick r:id="rId5" action="ppaction://hlinksldjump"/>
            <a:extLst>
              <a:ext uri="{FF2B5EF4-FFF2-40B4-BE49-F238E27FC236}">
                <a16:creationId xmlns:a16="http://schemas.microsoft.com/office/drawing/2014/main" id="{8E7721F1-CB48-E58F-64F6-9061C59D3C54}"/>
              </a:ext>
            </a:extLst>
          </p:cNvPr>
          <p:cNvSpPr txBox="1"/>
          <p:nvPr/>
        </p:nvSpPr>
        <p:spPr>
          <a:xfrm>
            <a:off x="1928067"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Antecedentes</a:t>
            </a:r>
          </a:p>
        </p:txBody>
      </p:sp>
      <p:sp>
        <p:nvSpPr>
          <p:cNvPr id="7" name="TextBox 6">
            <a:hlinkClick r:id="rId6" action="ppaction://hlinksldjump"/>
            <a:extLst>
              <a:ext uri="{FF2B5EF4-FFF2-40B4-BE49-F238E27FC236}">
                <a16:creationId xmlns:a16="http://schemas.microsoft.com/office/drawing/2014/main" id="{90726B62-189A-8FF8-2433-90E257717582}"/>
              </a:ext>
            </a:extLst>
          </p:cNvPr>
          <p:cNvSpPr txBox="1"/>
          <p:nvPr/>
        </p:nvSpPr>
        <p:spPr>
          <a:xfrm>
            <a:off x="3625508" y="232801"/>
            <a:ext cx="1094445" cy="369332"/>
          </a:xfrm>
          <a:prstGeom prst="rect">
            <a:avLst/>
          </a:prstGeom>
          <a:noFill/>
        </p:spPr>
        <p:txBody>
          <a:bodyPr wrap="square" rtlCol="0">
            <a:spAutoFit/>
          </a:bodyPr>
          <a:lstStyle/>
          <a:p>
            <a:pPr algn="ctr"/>
            <a:r>
              <a:rPr lang="es-MX" dirty="0">
                <a:latin typeface="Arial Nova Light" panose="020B0304020202020204" pitchFamily="34" charset="0"/>
              </a:rPr>
              <a:t>Hipótesis</a:t>
            </a:r>
          </a:p>
        </p:txBody>
      </p:sp>
      <p:sp>
        <p:nvSpPr>
          <p:cNvPr id="16" name="TextBox 15">
            <a:hlinkClick r:id="rId7" action="ppaction://hlinksldjump"/>
            <a:extLst>
              <a:ext uri="{FF2B5EF4-FFF2-40B4-BE49-F238E27FC236}">
                <a16:creationId xmlns:a16="http://schemas.microsoft.com/office/drawing/2014/main" id="{8B8CA9C0-54D6-6726-45CF-136C975CCF74}"/>
              </a:ext>
            </a:extLst>
          </p:cNvPr>
          <p:cNvSpPr txBox="1"/>
          <p:nvPr/>
        </p:nvSpPr>
        <p:spPr>
          <a:xfrm>
            <a:off x="4835505" y="232801"/>
            <a:ext cx="1228777" cy="369332"/>
          </a:xfrm>
          <a:prstGeom prst="rect">
            <a:avLst/>
          </a:prstGeom>
          <a:noFill/>
        </p:spPr>
        <p:txBody>
          <a:bodyPr wrap="square" rtlCol="0">
            <a:spAutoFit/>
          </a:bodyPr>
          <a:lstStyle/>
          <a:p>
            <a:pPr algn="ctr"/>
            <a:r>
              <a:rPr lang="es-MX" dirty="0">
                <a:latin typeface="Arial Nova Light" panose="020B0304020202020204" pitchFamily="34" charset="0"/>
              </a:rPr>
              <a:t>Propuesta</a:t>
            </a:r>
          </a:p>
        </p:txBody>
      </p:sp>
      <p:sp>
        <p:nvSpPr>
          <p:cNvPr id="17" name="TextBox 16">
            <a:hlinkClick r:id="rId8" action="ppaction://hlinksldjump"/>
            <a:extLst>
              <a:ext uri="{FF2B5EF4-FFF2-40B4-BE49-F238E27FC236}">
                <a16:creationId xmlns:a16="http://schemas.microsoft.com/office/drawing/2014/main" id="{EBD5B84A-D01A-752C-02F3-4D35A199D3DA}"/>
              </a:ext>
            </a:extLst>
          </p:cNvPr>
          <p:cNvSpPr txBox="1"/>
          <p:nvPr/>
        </p:nvSpPr>
        <p:spPr>
          <a:xfrm>
            <a:off x="6179834" y="232801"/>
            <a:ext cx="1228778" cy="369332"/>
          </a:xfrm>
          <a:prstGeom prst="rect">
            <a:avLst/>
          </a:prstGeom>
          <a:noFill/>
        </p:spPr>
        <p:txBody>
          <a:bodyPr wrap="square" rtlCol="0">
            <a:spAutoFit/>
          </a:bodyPr>
          <a:lstStyle/>
          <a:p>
            <a:pPr algn="ctr"/>
            <a:r>
              <a:rPr lang="es-MX" dirty="0">
                <a:latin typeface="Arial Nova Light" panose="020B0304020202020204" pitchFamily="34" charset="0"/>
              </a:rPr>
              <a:t>Objetivos</a:t>
            </a:r>
          </a:p>
        </p:txBody>
      </p:sp>
      <p:sp>
        <p:nvSpPr>
          <p:cNvPr id="18" name="TextBox 17">
            <a:hlinkClick r:id="rId9" action="ppaction://hlinksldjump"/>
            <a:extLst>
              <a:ext uri="{FF2B5EF4-FFF2-40B4-BE49-F238E27FC236}">
                <a16:creationId xmlns:a16="http://schemas.microsoft.com/office/drawing/2014/main" id="{E6D565F8-3D76-ACC9-2D06-4DBADF0D6CB4}"/>
              </a:ext>
            </a:extLst>
          </p:cNvPr>
          <p:cNvSpPr txBox="1"/>
          <p:nvPr/>
        </p:nvSpPr>
        <p:spPr>
          <a:xfrm>
            <a:off x="7524161" y="232801"/>
            <a:ext cx="828864" cy="369332"/>
          </a:xfrm>
          <a:prstGeom prst="rect">
            <a:avLst/>
          </a:prstGeom>
          <a:noFill/>
        </p:spPr>
        <p:txBody>
          <a:bodyPr wrap="square" rtlCol="0">
            <a:spAutoFit/>
          </a:bodyPr>
          <a:lstStyle/>
          <a:p>
            <a:pPr algn="ctr"/>
            <a:r>
              <a:rPr lang="es-MX" dirty="0">
                <a:latin typeface="Arial Nova Light" panose="020B0304020202020204" pitchFamily="34" charset="0"/>
              </a:rPr>
              <a:t>CAD</a:t>
            </a:r>
          </a:p>
        </p:txBody>
      </p:sp>
      <p:sp>
        <p:nvSpPr>
          <p:cNvPr id="19" name="TextBox 18">
            <a:hlinkClick r:id="rId10" action="ppaction://hlinksldjump"/>
            <a:extLst>
              <a:ext uri="{FF2B5EF4-FFF2-40B4-BE49-F238E27FC236}">
                <a16:creationId xmlns:a16="http://schemas.microsoft.com/office/drawing/2014/main" id="{90E2DB69-D462-7635-62B7-512C3F904842}"/>
              </a:ext>
            </a:extLst>
          </p:cNvPr>
          <p:cNvSpPr txBox="1"/>
          <p:nvPr/>
        </p:nvSpPr>
        <p:spPr>
          <a:xfrm>
            <a:off x="8468580" y="232801"/>
            <a:ext cx="1664910" cy="369332"/>
          </a:xfrm>
          <a:prstGeom prst="rect">
            <a:avLst/>
          </a:prstGeom>
          <a:noFill/>
        </p:spPr>
        <p:txBody>
          <a:bodyPr wrap="square" rtlCol="0">
            <a:spAutoFit/>
          </a:bodyPr>
          <a:lstStyle/>
          <a:p>
            <a:pPr algn="ctr"/>
            <a:r>
              <a:rPr lang="es-MX" dirty="0">
                <a:latin typeface="Arial Nova Light" panose="020B0304020202020204" pitchFamily="34" charset="0"/>
              </a:rPr>
              <a:t>Programación</a:t>
            </a:r>
          </a:p>
        </p:txBody>
      </p:sp>
      <p:sp>
        <p:nvSpPr>
          <p:cNvPr id="20" name="TextBox 19">
            <a:hlinkClick r:id="rId11" action="ppaction://hlinksldjump"/>
            <a:extLst>
              <a:ext uri="{FF2B5EF4-FFF2-40B4-BE49-F238E27FC236}">
                <a16:creationId xmlns:a16="http://schemas.microsoft.com/office/drawing/2014/main" id="{B47B2449-D73D-3632-9799-FEF972645179}"/>
              </a:ext>
            </a:extLst>
          </p:cNvPr>
          <p:cNvSpPr txBox="1"/>
          <p:nvPr/>
        </p:nvSpPr>
        <p:spPr>
          <a:xfrm>
            <a:off x="10249040"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Conclusiones</a:t>
            </a:r>
          </a:p>
        </p:txBody>
      </p:sp>
      <p:sp>
        <p:nvSpPr>
          <p:cNvPr id="21" name="TextBox 20">
            <a:extLst>
              <a:ext uri="{FF2B5EF4-FFF2-40B4-BE49-F238E27FC236}">
                <a16:creationId xmlns:a16="http://schemas.microsoft.com/office/drawing/2014/main" id="{7B623078-9F70-E5A4-E816-0ED58013A992}"/>
              </a:ext>
            </a:extLst>
          </p:cNvPr>
          <p:cNvSpPr txBox="1"/>
          <p:nvPr/>
        </p:nvSpPr>
        <p:spPr>
          <a:xfrm>
            <a:off x="776260" y="882780"/>
            <a:ext cx="2733696" cy="646331"/>
          </a:xfrm>
          <a:prstGeom prst="rect">
            <a:avLst/>
          </a:prstGeom>
          <a:noFill/>
        </p:spPr>
        <p:txBody>
          <a:bodyPr wrap="square" rtlCol="0">
            <a:spAutoFit/>
          </a:bodyPr>
          <a:lstStyle/>
          <a:p>
            <a:pPr algn="ctr"/>
            <a:r>
              <a:rPr lang="es-MX" sz="3600" b="1" dirty="0">
                <a:solidFill>
                  <a:srgbClr val="41A98B"/>
                </a:solidFill>
                <a:latin typeface="Arial Nova Light" panose="020B0304020202020204" pitchFamily="34" charset="0"/>
              </a:rPr>
              <a:t>Objetivos</a:t>
            </a:r>
          </a:p>
        </p:txBody>
      </p:sp>
      <p:sp>
        <p:nvSpPr>
          <p:cNvPr id="22" name="TextBox 21">
            <a:extLst>
              <a:ext uri="{FF2B5EF4-FFF2-40B4-BE49-F238E27FC236}">
                <a16:creationId xmlns:a16="http://schemas.microsoft.com/office/drawing/2014/main" id="{55348408-4814-FCCE-C5E3-F38D3EC4D909}"/>
              </a:ext>
            </a:extLst>
          </p:cNvPr>
          <p:cNvSpPr txBox="1"/>
          <p:nvPr/>
        </p:nvSpPr>
        <p:spPr>
          <a:xfrm>
            <a:off x="905630" y="2007486"/>
            <a:ext cx="6427115" cy="3416320"/>
          </a:xfrm>
          <a:prstGeom prst="rect">
            <a:avLst/>
          </a:prstGeom>
          <a:noFill/>
        </p:spPr>
        <p:txBody>
          <a:bodyPr wrap="square" rtlCol="0">
            <a:spAutoFit/>
          </a:bodyPr>
          <a:lstStyle/>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Estudiar y analizar la anatomía del dedo.</a:t>
            </a:r>
          </a:p>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Prótesis que pueda realizar de manera semejante los movimientos de un dedo real.</a:t>
            </a:r>
          </a:p>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Fácil de usar.</a:t>
            </a:r>
          </a:p>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Que a su vez tenga una buena apariencia estética.</a:t>
            </a:r>
          </a:p>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Resistente.</a:t>
            </a:r>
          </a:p>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De manufactura más rápida que el promedio.</a:t>
            </a:r>
          </a:p>
          <a:p>
            <a:pPr marL="342900" indent="-342900" algn="ctr">
              <a:buFont typeface="Arial" panose="020B0604020202020204" pitchFamily="34" charset="0"/>
              <a:buChar char="•"/>
            </a:pPr>
            <a:r>
              <a:rPr lang="es-MX" sz="2400" dirty="0">
                <a:solidFill>
                  <a:schemeClr val="bg2">
                    <a:lumMod val="25000"/>
                  </a:schemeClr>
                </a:solidFill>
                <a:latin typeface="Arial Nova Light" panose="020B0304020202020204" pitchFamily="34" charset="0"/>
              </a:rPr>
              <a:t>Más accesible en costos. </a:t>
            </a:r>
          </a:p>
        </p:txBody>
      </p:sp>
      <p:pic>
        <p:nvPicPr>
          <p:cNvPr id="5122" name="Picture 2" descr="Ligaments of the Fingers - Hand - Orthobullets">
            <a:extLst>
              <a:ext uri="{FF2B5EF4-FFF2-40B4-BE49-F238E27FC236}">
                <a16:creationId xmlns:a16="http://schemas.microsoft.com/office/drawing/2014/main" id="{70EC54FA-0144-0B1C-789C-E664C97D4A1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04543" y="1431944"/>
            <a:ext cx="3497173" cy="3984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4196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750"/>
                                        <p:tgtEl>
                                          <p:spTgt spid="22"/>
                                        </p:tgtEl>
                                      </p:cBhvr>
                                    </p:animEffect>
                                    <p:anim calcmode="lin" valueType="num">
                                      <p:cBhvr>
                                        <p:cTn id="8" dur="750" fill="hold"/>
                                        <p:tgtEl>
                                          <p:spTgt spid="22"/>
                                        </p:tgtEl>
                                        <p:attrNameLst>
                                          <p:attrName>ppt_x</p:attrName>
                                        </p:attrNameLst>
                                      </p:cBhvr>
                                      <p:tavLst>
                                        <p:tav tm="0">
                                          <p:val>
                                            <p:strVal val="#ppt_x"/>
                                          </p:val>
                                        </p:tav>
                                        <p:tav tm="100000">
                                          <p:val>
                                            <p:strVal val="#ppt_x"/>
                                          </p:val>
                                        </p:tav>
                                      </p:tavLst>
                                    </p:anim>
                                    <p:anim calcmode="lin" valueType="num">
                                      <p:cBhvr>
                                        <p:cTn id="9" dur="75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1000"/>
                                        <p:tgtEl>
                                          <p:spTgt spid="5122"/>
                                        </p:tgtEl>
                                      </p:cBhvr>
                                    </p:animEffect>
                                    <p:anim calcmode="lin" valueType="num">
                                      <p:cBhvr>
                                        <p:cTn id="13" dur="1000" fill="hold"/>
                                        <p:tgtEl>
                                          <p:spTgt spid="5122"/>
                                        </p:tgtEl>
                                        <p:attrNameLst>
                                          <p:attrName>ppt_x</p:attrName>
                                        </p:attrNameLst>
                                      </p:cBhvr>
                                      <p:tavLst>
                                        <p:tav tm="0">
                                          <p:val>
                                            <p:strVal val="#ppt_x"/>
                                          </p:val>
                                        </p:tav>
                                        <p:tav tm="100000">
                                          <p:val>
                                            <p:strVal val="#ppt_x"/>
                                          </p:val>
                                        </p:tav>
                                      </p:tavLst>
                                    </p:anim>
                                    <p:anim calcmode="lin" valueType="num">
                                      <p:cBhvr>
                                        <p:cTn id="14"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77590"/>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273D41F-98DF-511B-7C21-FF286C42108D}"/>
              </a:ext>
            </a:extLst>
          </p:cNvPr>
          <p:cNvSpPr>
            <a:spLocks noGrp="1" noRot="1" noMove="1" noResize="1" noEditPoints="1" noAdjustHandles="1" noChangeArrowheads="1" noChangeShapeType="1"/>
          </p:cNvSpPr>
          <p:nvPr/>
        </p:nvSpPr>
        <p:spPr>
          <a:xfrm>
            <a:off x="361071" y="602133"/>
            <a:ext cx="11469858" cy="5946378"/>
          </a:xfrm>
          <a:prstGeom prst="roundRect">
            <a:avLst>
              <a:gd name="adj" fmla="val 26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Rectangle: Rounded Corners 14">
            <a:extLst>
              <a:ext uri="{FF2B5EF4-FFF2-40B4-BE49-F238E27FC236}">
                <a16:creationId xmlns:a16="http://schemas.microsoft.com/office/drawing/2014/main" id="{1106677A-E458-4942-B55E-3EB80D495CF3}"/>
              </a:ext>
            </a:extLst>
          </p:cNvPr>
          <p:cNvSpPr/>
          <p:nvPr/>
        </p:nvSpPr>
        <p:spPr>
          <a:xfrm>
            <a:off x="7530900" y="209589"/>
            <a:ext cx="828864" cy="996357"/>
          </a:xfrm>
          <a:prstGeom prst="roundRect">
            <a:avLst>
              <a:gd name="adj" fmla="val 247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bg2">
                  <a:lumMod val="25000"/>
                </a:schemeClr>
              </a:solidFill>
              <a:latin typeface="Arial Nova Light" panose="020B0304020202020204" pitchFamily="34" charset="0"/>
            </a:endParaRPr>
          </a:p>
        </p:txBody>
      </p:sp>
      <p:pic>
        <p:nvPicPr>
          <p:cNvPr id="2" name="Graphic 1" descr="Home with solid fill">
            <a:hlinkClick r:id="" action="ppaction://hlinkshowjump?jump=firstslide"/>
            <a:extLst>
              <a:ext uri="{FF2B5EF4-FFF2-40B4-BE49-F238E27FC236}">
                <a16:creationId xmlns:a16="http://schemas.microsoft.com/office/drawing/2014/main" id="{22176294-BDBD-52A1-F017-0B7E65EC3F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69643" y="5662249"/>
            <a:ext cx="703383" cy="703383"/>
          </a:xfrm>
          <a:prstGeom prst="rect">
            <a:avLst/>
          </a:prstGeom>
        </p:spPr>
      </p:pic>
      <p:sp>
        <p:nvSpPr>
          <p:cNvPr id="3" name="TextBox 2">
            <a:hlinkClick r:id="rId4" action="ppaction://hlinksldjump"/>
            <a:extLst>
              <a:ext uri="{FF2B5EF4-FFF2-40B4-BE49-F238E27FC236}">
                <a16:creationId xmlns:a16="http://schemas.microsoft.com/office/drawing/2014/main" id="{FC3AA332-4322-14CA-07D1-FEAF905EF033}"/>
              </a:ext>
            </a:extLst>
          </p:cNvPr>
          <p:cNvSpPr txBox="1"/>
          <p:nvPr/>
        </p:nvSpPr>
        <p:spPr>
          <a:xfrm>
            <a:off x="361071" y="232801"/>
            <a:ext cx="1451444" cy="369332"/>
          </a:xfrm>
          <a:prstGeom prst="rect">
            <a:avLst/>
          </a:prstGeom>
          <a:noFill/>
        </p:spPr>
        <p:txBody>
          <a:bodyPr wrap="square" rtlCol="0">
            <a:spAutoFit/>
          </a:bodyPr>
          <a:lstStyle/>
          <a:p>
            <a:pPr algn="ctr"/>
            <a:r>
              <a:rPr lang="es-MX" dirty="0">
                <a:latin typeface="Arial Nova Light" panose="020B0304020202020204" pitchFamily="34" charset="0"/>
              </a:rPr>
              <a:t>Introducción</a:t>
            </a:r>
          </a:p>
        </p:txBody>
      </p:sp>
      <p:sp>
        <p:nvSpPr>
          <p:cNvPr id="5" name="TextBox 4">
            <a:hlinkClick r:id="rId5" action="ppaction://hlinksldjump"/>
            <a:extLst>
              <a:ext uri="{FF2B5EF4-FFF2-40B4-BE49-F238E27FC236}">
                <a16:creationId xmlns:a16="http://schemas.microsoft.com/office/drawing/2014/main" id="{DAD5C6F0-6AE0-7476-C4BC-9399C6E6B7DE}"/>
              </a:ext>
            </a:extLst>
          </p:cNvPr>
          <p:cNvSpPr txBox="1"/>
          <p:nvPr/>
        </p:nvSpPr>
        <p:spPr>
          <a:xfrm>
            <a:off x="1928067"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Antecedentes</a:t>
            </a:r>
          </a:p>
        </p:txBody>
      </p:sp>
      <p:sp>
        <p:nvSpPr>
          <p:cNvPr id="7" name="TextBox 6">
            <a:hlinkClick r:id="rId6" action="ppaction://hlinksldjump"/>
            <a:extLst>
              <a:ext uri="{FF2B5EF4-FFF2-40B4-BE49-F238E27FC236}">
                <a16:creationId xmlns:a16="http://schemas.microsoft.com/office/drawing/2014/main" id="{57D16CE2-CC77-8A26-DBDF-5861FE6A0A24}"/>
              </a:ext>
            </a:extLst>
          </p:cNvPr>
          <p:cNvSpPr txBox="1"/>
          <p:nvPr/>
        </p:nvSpPr>
        <p:spPr>
          <a:xfrm>
            <a:off x="3625508" y="232801"/>
            <a:ext cx="1094445" cy="369332"/>
          </a:xfrm>
          <a:prstGeom prst="rect">
            <a:avLst/>
          </a:prstGeom>
          <a:noFill/>
        </p:spPr>
        <p:txBody>
          <a:bodyPr wrap="square" rtlCol="0">
            <a:spAutoFit/>
          </a:bodyPr>
          <a:lstStyle/>
          <a:p>
            <a:pPr algn="ctr"/>
            <a:r>
              <a:rPr lang="es-MX" dirty="0">
                <a:latin typeface="Arial Nova Light" panose="020B0304020202020204" pitchFamily="34" charset="0"/>
              </a:rPr>
              <a:t>Hipótesis</a:t>
            </a:r>
          </a:p>
        </p:txBody>
      </p:sp>
      <p:sp>
        <p:nvSpPr>
          <p:cNvPr id="16" name="TextBox 15">
            <a:hlinkClick r:id="rId7" action="ppaction://hlinksldjump"/>
            <a:extLst>
              <a:ext uri="{FF2B5EF4-FFF2-40B4-BE49-F238E27FC236}">
                <a16:creationId xmlns:a16="http://schemas.microsoft.com/office/drawing/2014/main" id="{4602860B-20F7-C1CD-1376-BB9496535247}"/>
              </a:ext>
            </a:extLst>
          </p:cNvPr>
          <p:cNvSpPr txBox="1"/>
          <p:nvPr/>
        </p:nvSpPr>
        <p:spPr>
          <a:xfrm>
            <a:off x="4835505" y="232801"/>
            <a:ext cx="1228777" cy="369332"/>
          </a:xfrm>
          <a:prstGeom prst="rect">
            <a:avLst/>
          </a:prstGeom>
          <a:noFill/>
        </p:spPr>
        <p:txBody>
          <a:bodyPr wrap="square" rtlCol="0">
            <a:spAutoFit/>
          </a:bodyPr>
          <a:lstStyle/>
          <a:p>
            <a:pPr algn="ctr"/>
            <a:r>
              <a:rPr lang="es-MX" dirty="0">
                <a:latin typeface="Arial Nova Light" panose="020B0304020202020204" pitchFamily="34" charset="0"/>
              </a:rPr>
              <a:t>Propuesta</a:t>
            </a:r>
          </a:p>
        </p:txBody>
      </p:sp>
      <p:sp>
        <p:nvSpPr>
          <p:cNvPr id="17" name="TextBox 16">
            <a:hlinkClick r:id="rId8" action="ppaction://hlinksldjump"/>
            <a:extLst>
              <a:ext uri="{FF2B5EF4-FFF2-40B4-BE49-F238E27FC236}">
                <a16:creationId xmlns:a16="http://schemas.microsoft.com/office/drawing/2014/main" id="{6373A3A2-E571-549B-6130-E86F937CBDBF}"/>
              </a:ext>
            </a:extLst>
          </p:cNvPr>
          <p:cNvSpPr txBox="1"/>
          <p:nvPr/>
        </p:nvSpPr>
        <p:spPr>
          <a:xfrm>
            <a:off x="6179834" y="232801"/>
            <a:ext cx="1228778" cy="369332"/>
          </a:xfrm>
          <a:prstGeom prst="rect">
            <a:avLst/>
          </a:prstGeom>
          <a:noFill/>
        </p:spPr>
        <p:txBody>
          <a:bodyPr wrap="square" rtlCol="0">
            <a:spAutoFit/>
          </a:bodyPr>
          <a:lstStyle/>
          <a:p>
            <a:pPr algn="ctr"/>
            <a:r>
              <a:rPr lang="es-MX" dirty="0">
                <a:latin typeface="Arial Nova Light" panose="020B0304020202020204" pitchFamily="34" charset="0"/>
              </a:rPr>
              <a:t>Objetivos</a:t>
            </a:r>
          </a:p>
        </p:txBody>
      </p:sp>
      <p:sp>
        <p:nvSpPr>
          <p:cNvPr id="18" name="TextBox 17">
            <a:hlinkClick r:id="rId9" action="ppaction://hlinksldjump"/>
            <a:extLst>
              <a:ext uri="{FF2B5EF4-FFF2-40B4-BE49-F238E27FC236}">
                <a16:creationId xmlns:a16="http://schemas.microsoft.com/office/drawing/2014/main" id="{0D0B5FBE-B82A-0354-E353-B2F0625535AA}"/>
              </a:ext>
            </a:extLst>
          </p:cNvPr>
          <p:cNvSpPr txBox="1"/>
          <p:nvPr/>
        </p:nvSpPr>
        <p:spPr>
          <a:xfrm>
            <a:off x="7524161" y="232801"/>
            <a:ext cx="828864" cy="369332"/>
          </a:xfrm>
          <a:prstGeom prst="rect">
            <a:avLst/>
          </a:prstGeom>
          <a:noFill/>
        </p:spPr>
        <p:txBody>
          <a:bodyPr wrap="square" rtlCol="0">
            <a:spAutoFit/>
          </a:bodyPr>
          <a:lstStyle/>
          <a:p>
            <a:pPr algn="ctr"/>
            <a:r>
              <a:rPr lang="es-MX" dirty="0">
                <a:latin typeface="Arial Nova Light" panose="020B0304020202020204" pitchFamily="34" charset="0"/>
              </a:rPr>
              <a:t>CAD</a:t>
            </a:r>
          </a:p>
        </p:txBody>
      </p:sp>
      <p:sp>
        <p:nvSpPr>
          <p:cNvPr id="19" name="TextBox 18">
            <a:hlinkClick r:id="rId10" action="ppaction://hlinksldjump"/>
            <a:extLst>
              <a:ext uri="{FF2B5EF4-FFF2-40B4-BE49-F238E27FC236}">
                <a16:creationId xmlns:a16="http://schemas.microsoft.com/office/drawing/2014/main" id="{64D94302-65B4-0EE4-819B-4B10683B1A40}"/>
              </a:ext>
            </a:extLst>
          </p:cNvPr>
          <p:cNvSpPr txBox="1"/>
          <p:nvPr/>
        </p:nvSpPr>
        <p:spPr>
          <a:xfrm>
            <a:off x="8468580" y="232801"/>
            <a:ext cx="1664910" cy="369332"/>
          </a:xfrm>
          <a:prstGeom prst="rect">
            <a:avLst/>
          </a:prstGeom>
          <a:noFill/>
        </p:spPr>
        <p:txBody>
          <a:bodyPr wrap="square" rtlCol="0">
            <a:spAutoFit/>
          </a:bodyPr>
          <a:lstStyle/>
          <a:p>
            <a:pPr algn="ctr"/>
            <a:r>
              <a:rPr lang="es-MX" dirty="0">
                <a:latin typeface="Arial Nova Light" panose="020B0304020202020204" pitchFamily="34" charset="0"/>
              </a:rPr>
              <a:t>Programación</a:t>
            </a:r>
          </a:p>
        </p:txBody>
      </p:sp>
      <p:sp>
        <p:nvSpPr>
          <p:cNvPr id="20" name="TextBox 19">
            <a:hlinkClick r:id="rId11" action="ppaction://hlinksldjump"/>
            <a:extLst>
              <a:ext uri="{FF2B5EF4-FFF2-40B4-BE49-F238E27FC236}">
                <a16:creationId xmlns:a16="http://schemas.microsoft.com/office/drawing/2014/main" id="{B0F5225D-8CEC-430E-09EA-3F70696449DB}"/>
              </a:ext>
            </a:extLst>
          </p:cNvPr>
          <p:cNvSpPr txBox="1"/>
          <p:nvPr/>
        </p:nvSpPr>
        <p:spPr>
          <a:xfrm>
            <a:off x="10249040"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Conclusiones</a:t>
            </a:r>
          </a:p>
        </p:txBody>
      </p:sp>
      <p:sp>
        <p:nvSpPr>
          <p:cNvPr id="21" name="TextBox 20">
            <a:extLst>
              <a:ext uri="{FF2B5EF4-FFF2-40B4-BE49-F238E27FC236}">
                <a16:creationId xmlns:a16="http://schemas.microsoft.com/office/drawing/2014/main" id="{46AA1F52-E099-D66F-2897-DAB6CAB34D61}"/>
              </a:ext>
            </a:extLst>
          </p:cNvPr>
          <p:cNvSpPr txBox="1"/>
          <p:nvPr/>
        </p:nvSpPr>
        <p:spPr>
          <a:xfrm>
            <a:off x="776260" y="882780"/>
            <a:ext cx="2733696" cy="646331"/>
          </a:xfrm>
          <a:prstGeom prst="rect">
            <a:avLst/>
          </a:prstGeom>
          <a:noFill/>
        </p:spPr>
        <p:txBody>
          <a:bodyPr wrap="square" rtlCol="0">
            <a:spAutoFit/>
          </a:bodyPr>
          <a:lstStyle/>
          <a:p>
            <a:pPr algn="ctr"/>
            <a:r>
              <a:rPr lang="es-MX" sz="3600" b="1" dirty="0">
                <a:solidFill>
                  <a:srgbClr val="577590"/>
                </a:solidFill>
                <a:latin typeface="Arial Nova Light" panose="020B0304020202020204" pitchFamily="34" charset="0"/>
              </a:rPr>
              <a:t>CAD</a:t>
            </a:r>
          </a:p>
        </p:txBody>
      </p:sp>
      <p:pic>
        <p:nvPicPr>
          <p:cNvPr id="23" name="Picture 22">
            <a:extLst>
              <a:ext uri="{FF2B5EF4-FFF2-40B4-BE49-F238E27FC236}">
                <a16:creationId xmlns:a16="http://schemas.microsoft.com/office/drawing/2014/main" id="{734C53AF-ECF5-107D-0E51-C656FBD94F84}"/>
              </a:ext>
            </a:extLst>
          </p:cNvPr>
          <p:cNvPicPr>
            <a:picLocks noChangeAspect="1"/>
          </p:cNvPicPr>
          <p:nvPr/>
        </p:nvPicPr>
        <p:blipFill>
          <a:blip r:embed="rId12"/>
          <a:stretch>
            <a:fillRect/>
          </a:stretch>
        </p:blipFill>
        <p:spPr>
          <a:xfrm>
            <a:off x="3186508" y="882780"/>
            <a:ext cx="2143655" cy="3007712"/>
          </a:xfrm>
          <a:prstGeom prst="rect">
            <a:avLst/>
          </a:prstGeom>
        </p:spPr>
      </p:pic>
      <p:pic>
        <p:nvPicPr>
          <p:cNvPr id="25" name="Picture 24">
            <a:extLst>
              <a:ext uri="{FF2B5EF4-FFF2-40B4-BE49-F238E27FC236}">
                <a16:creationId xmlns:a16="http://schemas.microsoft.com/office/drawing/2014/main" id="{D1C0F582-A258-2B4A-3D78-5841F6920293}"/>
              </a:ext>
            </a:extLst>
          </p:cNvPr>
          <p:cNvPicPr>
            <a:picLocks noChangeAspect="1"/>
          </p:cNvPicPr>
          <p:nvPr/>
        </p:nvPicPr>
        <p:blipFill>
          <a:blip r:embed="rId13"/>
          <a:stretch>
            <a:fillRect/>
          </a:stretch>
        </p:blipFill>
        <p:spPr>
          <a:xfrm>
            <a:off x="5065057" y="2846499"/>
            <a:ext cx="2160000" cy="3551678"/>
          </a:xfrm>
          <a:prstGeom prst="rect">
            <a:avLst/>
          </a:prstGeom>
        </p:spPr>
      </p:pic>
      <p:pic>
        <p:nvPicPr>
          <p:cNvPr id="27" name="Picture 26">
            <a:extLst>
              <a:ext uri="{FF2B5EF4-FFF2-40B4-BE49-F238E27FC236}">
                <a16:creationId xmlns:a16="http://schemas.microsoft.com/office/drawing/2014/main" id="{3A4444B1-722F-B915-664C-3748533B136A}"/>
              </a:ext>
            </a:extLst>
          </p:cNvPr>
          <p:cNvPicPr>
            <a:picLocks noChangeAspect="1"/>
          </p:cNvPicPr>
          <p:nvPr/>
        </p:nvPicPr>
        <p:blipFill>
          <a:blip r:embed="rId14"/>
          <a:stretch>
            <a:fillRect/>
          </a:stretch>
        </p:blipFill>
        <p:spPr>
          <a:xfrm>
            <a:off x="1369710" y="3900853"/>
            <a:ext cx="2160000" cy="2172706"/>
          </a:xfrm>
          <a:prstGeom prst="rect">
            <a:avLst/>
          </a:prstGeom>
        </p:spPr>
      </p:pic>
      <p:pic>
        <p:nvPicPr>
          <p:cNvPr id="29" name="Picture 28">
            <a:extLst>
              <a:ext uri="{FF2B5EF4-FFF2-40B4-BE49-F238E27FC236}">
                <a16:creationId xmlns:a16="http://schemas.microsoft.com/office/drawing/2014/main" id="{23E3A471-D8AA-6D7B-A813-7EA0F8C6AF15}"/>
              </a:ext>
            </a:extLst>
          </p:cNvPr>
          <p:cNvPicPr>
            <a:picLocks noChangeAspect="1"/>
          </p:cNvPicPr>
          <p:nvPr/>
        </p:nvPicPr>
        <p:blipFill>
          <a:blip r:embed="rId15"/>
          <a:stretch>
            <a:fillRect/>
          </a:stretch>
        </p:blipFill>
        <p:spPr>
          <a:xfrm>
            <a:off x="732515" y="1674460"/>
            <a:ext cx="2160000" cy="2226393"/>
          </a:xfrm>
          <a:prstGeom prst="rect">
            <a:avLst/>
          </a:prstGeom>
        </p:spPr>
      </p:pic>
      <p:pic>
        <p:nvPicPr>
          <p:cNvPr id="31" name="Picture 30">
            <a:extLst>
              <a:ext uri="{FF2B5EF4-FFF2-40B4-BE49-F238E27FC236}">
                <a16:creationId xmlns:a16="http://schemas.microsoft.com/office/drawing/2014/main" id="{EB0694E2-DE11-6AC8-E538-390926E2FF12}"/>
              </a:ext>
            </a:extLst>
          </p:cNvPr>
          <p:cNvPicPr>
            <a:picLocks noChangeAspect="1"/>
          </p:cNvPicPr>
          <p:nvPr/>
        </p:nvPicPr>
        <p:blipFill>
          <a:blip r:embed="rId16"/>
          <a:stretch>
            <a:fillRect/>
          </a:stretch>
        </p:blipFill>
        <p:spPr>
          <a:xfrm rot="16200000">
            <a:off x="6712885" y="2533894"/>
            <a:ext cx="2879999" cy="1624499"/>
          </a:xfrm>
          <a:prstGeom prst="rect">
            <a:avLst/>
          </a:prstGeom>
        </p:spPr>
      </p:pic>
      <p:pic>
        <p:nvPicPr>
          <p:cNvPr id="33" name="Picture 32">
            <a:extLst>
              <a:ext uri="{FF2B5EF4-FFF2-40B4-BE49-F238E27FC236}">
                <a16:creationId xmlns:a16="http://schemas.microsoft.com/office/drawing/2014/main" id="{E9EBBF11-E4D0-D738-5374-B8FA6FC2A105}"/>
              </a:ext>
            </a:extLst>
          </p:cNvPr>
          <p:cNvPicPr>
            <a:picLocks noChangeAspect="1"/>
          </p:cNvPicPr>
          <p:nvPr/>
        </p:nvPicPr>
        <p:blipFill>
          <a:blip r:embed="rId17"/>
          <a:stretch>
            <a:fillRect/>
          </a:stretch>
        </p:blipFill>
        <p:spPr>
          <a:xfrm>
            <a:off x="9336577" y="1920061"/>
            <a:ext cx="2122908" cy="2857332"/>
          </a:xfrm>
          <a:prstGeom prst="rect">
            <a:avLst/>
          </a:prstGeom>
        </p:spPr>
      </p:pic>
    </p:spTree>
    <p:extLst>
      <p:ext uri="{BB962C8B-B14F-4D97-AF65-F5344CB8AC3E}">
        <p14:creationId xmlns:p14="http://schemas.microsoft.com/office/powerpoint/2010/main" val="28788117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D6EB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273D41F-98DF-511B-7C21-FF286C42108D}"/>
              </a:ext>
            </a:extLst>
          </p:cNvPr>
          <p:cNvSpPr>
            <a:spLocks noGrp="1" noRot="1" noMove="1" noResize="1" noEditPoints="1" noAdjustHandles="1" noChangeArrowheads="1" noChangeShapeType="1"/>
          </p:cNvSpPr>
          <p:nvPr/>
        </p:nvSpPr>
        <p:spPr>
          <a:xfrm>
            <a:off x="361071" y="602133"/>
            <a:ext cx="11469858" cy="5946378"/>
          </a:xfrm>
          <a:prstGeom prst="roundRect">
            <a:avLst>
              <a:gd name="adj" fmla="val 26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Rectangle: Rounded Corners 14">
            <a:extLst>
              <a:ext uri="{FF2B5EF4-FFF2-40B4-BE49-F238E27FC236}">
                <a16:creationId xmlns:a16="http://schemas.microsoft.com/office/drawing/2014/main" id="{1106677A-E458-4942-B55E-3EB80D495CF3}"/>
              </a:ext>
            </a:extLst>
          </p:cNvPr>
          <p:cNvSpPr/>
          <p:nvPr/>
        </p:nvSpPr>
        <p:spPr>
          <a:xfrm>
            <a:off x="8501575" y="209589"/>
            <a:ext cx="1565832" cy="996357"/>
          </a:xfrm>
          <a:prstGeom prst="roundRect">
            <a:avLst>
              <a:gd name="adj" fmla="val 247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bg2">
                  <a:lumMod val="25000"/>
                </a:schemeClr>
              </a:solidFill>
              <a:latin typeface="Arial Nova Light" panose="020B0304020202020204" pitchFamily="34" charset="0"/>
            </a:endParaRPr>
          </a:p>
        </p:txBody>
      </p:sp>
      <p:pic>
        <p:nvPicPr>
          <p:cNvPr id="2" name="Graphic 1" descr="Home with solid fill">
            <a:hlinkClick r:id="" action="ppaction://hlinkshowjump?jump=firstslide"/>
            <a:extLst>
              <a:ext uri="{FF2B5EF4-FFF2-40B4-BE49-F238E27FC236}">
                <a16:creationId xmlns:a16="http://schemas.microsoft.com/office/drawing/2014/main" id="{68DA7D04-C27E-2F63-1B4B-CA6E35B513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69643" y="5662249"/>
            <a:ext cx="703383" cy="703383"/>
          </a:xfrm>
          <a:prstGeom prst="rect">
            <a:avLst/>
          </a:prstGeom>
        </p:spPr>
      </p:pic>
      <p:sp>
        <p:nvSpPr>
          <p:cNvPr id="3" name="TextBox 2">
            <a:hlinkClick r:id="rId4" action="ppaction://hlinksldjump"/>
            <a:extLst>
              <a:ext uri="{FF2B5EF4-FFF2-40B4-BE49-F238E27FC236}">
                <a16:creationId xmlns:a16="http://schemas.microsoft.com/office/drawing/2014/main" id="{004A5E44-5E93-C49B-CC7F-437DBF93AAD9}"/>
              </a:ext>
            </a:extLst>
          </p:cNvPr>
          <p:cNvSpPr txBox="1"/>
          <p:nvPr/>
        </p:nvSpPr>
        <p:spPr>
          <a:xfrm>
            <a:off x="361071" y="232801"/>
            <a:ext cx="1451444" cy="369332"/>
          </a:xfrm>
          <a:prstGeom prst="rect">
            <a:avLst/>
          </a:prstGeom>
          <a:noFill/>
        </p:spPr>
        <p:txBody>
          <a:bodyPr wrap="square" rtlCol="0">
            <a:spAutoFit/>
          </a:bodyPr>
          <a:lstStyle/>
          <a:p>
            <a:pPr algn="ctr"/>
            <a:r>
              <a:rPr lang="es-MX" dirty="0">
                <a:latin typeface="Arial Nova Light" panose="020B0304020202020204" pitchFamily="34" charset="0"/>
              </a:rPr>
              <a:t>Introducción</a:t>
            </a:r>
          </a:p>
        </p:txBody>
      </p:sp>
      <p:sp>
        <p:nvSpPr>
          <p:cNvPr id="5" name="TextBox 4">
            <a:hlinkClick r:id="rId5" action="ppaction://hlinksldjump"/>
            <a:extLst>
              <a:ext uri="{FF2B5EF4-FFF2-40B4-BE49-F238E27FC236}">
                <a16:creationId xmlns:a16="http://schemas.microsoft.com/office/drawing/2014/main" id="{A19587B0-69A0-1458-4547-CA9A5708E358}"/>
              </a:ext>
            </a:extLst>
          </p:cNvPr>
          <p:cNvSpPr txBox="1"/>
          <p:nvPr/>
        </p:nvSpPr>
        <p:spPr>
          <a:xfrm>
            <a:off x="1928067"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Antecedentes</a:t>
            </a:r>
          </a:p>
        </p:txBody>
      </p:sp>
      <p:sp>
        <p:nvSpPr>
          <p:cNvPr id="7" name="TextBox 6">
            <a:hlinkClick r:id="rId6" action="ppaction://hlinksldjump"/>
            <a:extLst>
              <a:ext uri="{FF2B5EF4-FFF2-40B4-BE49-F238E27FC236}">
                <a16:creationId xmlns:a16="http://schemas.microsoft.com/office/drawing/2014/main" id="{BBE611A2-A8A5-2009-7578-4E581CC5E261}"/>
              </a:ext>
            </a:extLst>
          </p:cNvPr>
          <p:cNvSpPr txBox="1"/>
          <p:nvPr/>
        </p:nvSpPr>
        <p:spPr>
          <a:xfrm>
            <a:off x="3625508" y="232801"/>
            <a:ext cx="1094445" cy="369332"/>
          </a:xfrm>
          <a:prstGeom prst="rect">
            <a:avLst/>
          </a:prstGeom>
          <a:noFill/>
        </p:spPr>
        <p:txBody>
          <a:bodyPr wrap="square" rtlCol="0">
            <a:spAutoFit/>
          </a:bodyPr>
          <a:lstStyle/>
          <a:p>
            <a:pPr algn="ctr"/>
            <a:r>
              <a:rPr lang="es-MX" dirty="0">
                <a:latin typeface="Arial Nova Light" panose="020B0304020202020204" pitchFamily="34" charset="0"/>
              </a:rPr>
              <a:t>Hipótesis</a:t>
            </a:r>
          </a:p>
        </p:txBody>
      </p:sp>
      <p:sp>
        <p:nvSpPr>
          <p:cNvPr id="16" name="TextBox 15">
            <a:hlinkClick r:id="rId7" action="ppaction://hlinksldjump"/>
            <a:extLst>
              <a:ext uri="{FF2B5EF4-FFF2-40B4-BE49-F238E27FC236}">
                <a16:creationId xmlns:a16="http://schemas.microsoft.com/office/drawing/2014/main" id="{7B86FFB0-DC80-70BA-A5F9-5B5CBD4E9C27}"/>
              </a:ext>
            </a:extLst>
          </p:cNvPr>
          <p:cNvSpPr txBox="1"/>
          <p:nvPr/>
        </p:nvSpPr>
        <p:spPr>
          <a:xfrm>
            <a:off x="4835505" y="232801"/>
            <a:ext cx="1228777" cy="369332"/>
          </a:xfrm>
          <a:prstGeom prst="rect">
            <a:avLst/>
          </a:prstGeom>
          <a:noFill/>
        </p:spPr>
        <p:txBody>
          <a:bodyPr wrap="square" rtlCol="0">
            <a:spAutoFit/>
          </a:bodyPr>
          <a:lstStyle/>
          <a:p>
            <a:pPr algn="ctr"/>
            <a:r>
              <a:rPr lang="es-MX" dirty="0">
                <a:latin typeface="Arial Nova Light" panose="020B0304020202020204" pitchFamily="34" charset="0"/>
              </a:rPr>
              <a:t>Propuesta</a:t>
            </a:r>
          </a:p>
        </p:txBody>
      </p:sp>
      <p:sp>
        <p:nvSpPr>
          <p:cNvPr id="17" name="TextBox 16">
            <a:hlinkClick r:id="rId8" action="ppaction://hlinksldjump"/>
            <a:extLst>
              <a:ext uri="{FF2B5EF4-FFF2-40B4-BE49-F238E27FC236}">
                <a16:creationId xmlns:a16="http://schemas.microsoft.com/office/drawing/2014/main" id="{309CE844-8FD7-1414-BB38-0CA1AC16D5FB}"/>
              </a:ext>
            </a:extLst>
          </p:cNvPr>
          <p:cNvSpPr txBox="1"/>
          <p:nvPr/>
        </p:nvSpPr>
        <p:spPr>
          <a:xfrm>
            <a:off x="6179834" y="232801"/>
            <a:ext cx="1228778" cy="369332"/>
          </a:xfrm>
          <a:prstGeom prst="rect">
            <a:avLst/>
          </a:prstGeom>
          <a:noFill/>
        </p:spPr>
        <p:txBody>
          <a:bodyPr wrap="square" rtlCol="0">
            <a:spAutoFit/>
          </a:bodyPr>
          <a:lstStyle/>
          <a:p>
            <a:pPr algn="ctr"/>
            <a:r>
              <a:rPr lang="es-MX" dirty="0">
                <a:latin typeface="Arial Nova Light" panose="020B0304020202020204" pitchFamily="34" charset="0"/>
              </a:rPr>
              <a:t>Objetivos</a:t>
            </a:r>
          </a:p>
        </p:txBody>
      </p:sp>
      <p:sp>
        <p:nvSpPr>
          <p:cNvPr id="18" name="TextBox 17">
            <a:hlinkClick r:id="rId9" action="ppaction://hlinksldjump"/>
            <a:extLst>
              <a:ext uri="{FF2B5EF4-FFF2-40B4-BE49-F238E27FC236}">
                <a16:creationId xmlns:a16="http://schemas.microsoft.com/office/drawing/2014/main" id="{6A04FE7D-BAD3-CDD4-28E8-179FB98C403C}"/>
              </a:ext>
            </a:extLst>
          </p:cNvPr>
          <p:cNvSpPr txBox="1"/>
          <p:nvPr/>
        </p:nvSpPr>
        <p:spPr>
          <a:xfrm>
            <a:off x="7524161" y="232801"/>
            <a:ext cx="828864" cy="369332"/>
          </a:xfrm>
          <a:prstGeom prst="rect">
            <a:avLst/>
          </a:prstGeom>
          <a:noFill/>
        </p:spPr>
        <p:txBody>
          <a:bodyPr wrap="square" rtlCol="0">
            <a:spAutoFit/>
          </a:bodyPr>
          <a:lstStyle/>
          <a:p>
            <a:pPr algn="ctr"/>
            <a:r>
              <a:rPr lang="es-MX" dirty="0">
                <a:latin typeface="Arial Nova Light" panose="020B0304020202020204" pitchFamily="34" charset="0"/>
              </a:rPr>
              <a:t>CAD</a:t>
            </a:r>
          </a:p>
        </p:txBody>
      </p:sp>
      <p:sp>
        <p:nvSpPr>
          <p:cNvPr id="19" name="TextBox 18">
            <a:hlinkClick r:id="rId10" action="ppaction://hlinksldjump"/>
            <a:extLst>
              <a:ext uri="{FF2B5EF4-FFF2-40B4-BE49-F238E27FC236}">
                <a16:creationId xmlns:a16="http://schemas.microsoft.com/office/drawing/2014/main" id="{D115A7C4-0881-C8C8-9DA5-800F1E89F2F3}"/>
              </a:ext>
            </a:extLst>
          </p:cNvPr>
          <p:cNvSpPr txBox="1"/>
          <p:nvPr/>
        </p:nvSpPr>
        <p:spPr>
          <a:xfrm>
            <a:off x="8468580" y="232801"/>
            <a:ext cx="1664910" cy="369332"/>
          </a:xfrm>
          <a:prstGeom prst="rect">
            <a:avLst/>
          </a:prstGeom>
          <a:noFill/>
        </p:spPr>
        <p:txBody>
          <a:bodyPr wrap="square" rtlCol="0">
            <a:spAutoFit/>
          </a:bodyPr>
          <a:lstStyle/>
          <a:p>
            <a:pPr algn="ctr"/>
            <a:r>
              <a:rPr lang="es-MX" dirty="0">
                <a:latin typeface="Arial Nova Light" panose="020B0304020202020204" pitchFamily="34" charset="0"/>
              </a:rPr>
              <a:t>Programación</a:t>
            </a:r>
          </a:p>
        </p:txBody>
      </p:sp>
      <p:sp>
        <p:nvSpPr>
          <p:cNvPr id="20" name="TextBox 19">
            <a:hlinkClick r:id="rId11" action="ppaction://hlinksldjump"/>
            <a:extLst>
              <a:ext uri="{FF2B5EF4-FFF2-40B4-BE49-F238E27FC236}">
                <a16:creationId xmlns:a16="http://schemas.microsoft.com/office/drawing/2014/main" id="{DD39A2C6-1355-B35E-E34A-4FDF8F34AEE0}"/>
              </a:ext>
            </a:extLst>
          </p:cNvPr>
          <p:cNvSpPr txBox="1"/>
          <p:nvPr/>
        </p:nvSpPr>
        <p:spPr>
          <a:xfrm>
            <a:off x="10249040"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Conclusiones</a:t>
            </a:r>
          </a:p>
        </p:txBody>
      </p:sp>
      <p:pic>
        <p:nvPicPr>
          <p:cNvPr id="22" name="Picture 21">
            <a:extLst>
              <a:ext uri="{FF2B5EF4-FFF2-40B4-BE49-F238E27FC236}">
                <a16:creationId xmlns:a16="http://schemas.microsoft.com/office/drawing/2014/main" id="{8B3BEEAE-1028-3457-AD70-B45C1099DC4F}"/>
              </a:ext>
            </a:extLst>
          </p:cNvPr>
          <p:cNvPicPr>
            <a:picLocks noChangeAspect="1"/>
          </p:cNvPicPr>
          <p:nvPr/>
        </p:nvPicPr>
        <p:blipFill>
          <a:blip r:embed="rId12"/>
          <a:stretch>
            <a:fillRect/>
          </a:stretch>
        </p:blipFill>
        <p:spPr>
          <a:xfrm>
            <a:off x="910482" y="1698513"/>
            <a:ext cx="5706271" cy="4315427"/>
          </a:xfrm>
          <a:prstGeom prst="rect">
            <a:avLst/>
          </a:prstGeom>
        </p:spPr>
      </p:pic>
      <p:sp>
        <p:nvSpPr>
          <p:cNvPr id="23" name="TextBox 22">
            <a:extLst>
              <a:ext uri="{FF2B5EF4-FFF2-40B4-BE49-F238E27FC236}">
                <a16:creationId xmlns:a16="http://schemas.microsoft.com/office/drawing/2014/main" id="{473810A0-D793-E4C7-3B3C-D212B1CBA29B}"/>
              </a:ext>
            </a:extLst>
          </p:cNvPr>
          <p:cNvSpPr txBox="1"/>
          <p:nvPr/>
        </p:nvSpPr>
        <p:spPr>
          <a:xfrm>
            <a:off x="776259" y="882780"/>
            <a:ext cx="3146383" cy="646331"/>
          </a:xfrm>
          <a:prstGeom prst="rect">
            <a:avLst/>
          </a:prstGeom>
          <a:noFill/>
        </p:spPr>
        <p:txBody>
          <a:bodyPr wrap="square" rtlCol="0">
            <a:spAutoFit/>
          </a:bodyPr>
          <a:lstStyle/>
          <a:p>
            <a:pPr algn="ctr"/>
            <a:r>
              <a:rPr lang="es-MX" sz="3600" b="1" dirty="0">
                <a:solidFill>
                  <a:srgbClr val="8D6EB1"/>
                </a:solidFill>
                <a:latin typeface="Arial Nova Light" panose="020B0304020202020204" pitchFamily="34" charset="0"/>
              </a:rPr>
              <a:t>Programación</a:t>
            </a:r>
          </a:p>
        </p:txBody>
      </p:sp>
      <p:pic>
        <p:nvPicPr>
          <p:cNvPr id="4098" name="Picture 2">
            <a:extLst>
              <a:ext uri="{FF2B5EF4-FFF2-40B4-BE49-F238E27FC236}">
                <a16:creationId xmlns:a16="http://schemas.microsoft.com/office/drawing/2014/main" id="{DE13D3FD-863A-066F-922F-D7D63F1A7BF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10640" y="1148602"/>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icroPython - Wikipedia, la enciclopedia libre">
            <a:extLst>
              <a:ext uri="{FF2B5EF4-FFF2-40B4-BE49-F238E27FC236}">
                <a16:creationId xmlns:a16="http://schemas.microsoft.com/office/drawing/2014/main" id="{FBC917F7-FACC-9F3B-2238-4B047F160F5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10640" y="3575322"/>
            <a:ext cx="2438400" cy="248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2319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73AD"/>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273D41F-98DF-511B-7C21-FF286C42108D}"/>
              </a:ext>
            </a:extLst>
          </p:cNvPr>
          <p:cNvSpPr>
            <a:spLocks noGrp="1" noRot="1" noMove="1" noResize="1" noEditPoints="1" noAdjustHandles="1" noChangeArrowheads="1" noChangeShapeType="1"/>
          </p:cNvSpPr>
          <p:nvPr/>
        </p:nvSpPr>
        <p:spPr>
          <a:xfrm>
            <a:off x="361071" y="602133"/>
            <a:ext cx="11469858" cy="5946378"/>
          </a:xfrm>
          <a:prstGeom prst="roundRect">
            <a:avLst>
              <a:gd name="adj" fmla="val 26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Rectangle: Rounded Corners 14">
            <a:extLst>
              <a:ext uri="{FF2B5EF4-FFF2-40B4-BE49-F238E27FC236}">
                <a16:creationId xmlns:a16="http://schemas.microsoft.com/office/drawing/2014/main" id="{1106677A-E458-4942-B55E-3EB80D495CF3}"/>
              </a:ext>
            </a:extLst>
          </p:cNvPr>
          <p:cNvSpPr/>
          <p:nvPr/>
        </p:nvSpPr>
        <p:spPr>
          <a:xfrm>
            <a:off x="10265097" y="218733"/>
            <a:ext cx="1565832" cy="996357"/>
          </a:xfrm>
          <a:prstGeom prst="roundRect">
            <a:avLst>
              <a:gd name="adj" fmla="val 247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bg2">
                  <a:lumMod val="25000"/>
                </a:schemeClr>
              </a:solidFill>
              <a:latin typeface="Arial Nova Light" panose="020B0304020202020204" pitchFamily="34" charset="0"/>
            </a:endParaRPr>
          </a:p>
        </p:txBody>
      </p:sp>
      <p:pic>
        <p:nvPicPr>
          <p:cNvPr id="2" name="Graphic 1" descr="Home with solid fill">
            <a:hlinkClick r:id="" action="ppaction://hlinkshowjump?jump=firstslide"/>
            <a:extLst>
              <a:ext uri="{FF2B5EF4-FFF2-40B4-BE49-F238E27FC236}">
                <a16:creationId xmlns:a16="http://schemas.microsoft.com/office/drawing/2014/main" id="{7A321949-B96E-3EBF-3FB5-D236E2E7E7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69643" y="5662249"/>
            <a:ext cx="703383" cy="703383"/>
          </a:xfrm>
          <a:prstGeom prst="rect">
            <a:avLst/>
          </a:prstGeom>
        </p:spPr>
      </p:pic>
      <p:sp>
        <p:nvSpPr>
          <p:cNvPr id="3" name="TextBox 2">
            <a:hlinkClick r:id="rId4" action="ppaction://hlinksldjump"/>
            <a:extLst>
              <a:ext uri="{FF2B5EF4-FFF2-40B4-BE49-F238E27FC236}">
                <a16:creationId xmlns:a16="http://schemas.microsoft.com/office/drawing/2014/main" id="{C2FEB665-0B07-7A69-DB2A-61AAFAC5B934}"/>
              </a:ext>
            </a:extLst>
          </p:cNvPr>
          <p:cNvSpPr txBox="1"/>
          <p:nvPr/>
        </p:nvSpPr>
        <p:spPr>
          <a:xfrm>
            <a:off x="361071" y="232801"/>
            <a:ext cx="1451444" cy="369332"/>
          </a:xfrm>
          <a:prstGeom prst="rect">
            <a:avLst/>
          </a:prstGeom>
          <a:noFill/>
        </p:spPr>
        <p:txBody>
          <a:bodyPr wrap="square" rtlCol="0">
            <a:spAutoFit/>
          </a:bodyPr>
          <a:lstStyle/>
          <a:p>
            <a:pPr algn="ctr"/>
            <a:r>
              <a:rPr lang="es-MX" dirty="0">
                <a:latin typeface="Arial Nova Light" panose="020B0304020202020204" pitchFamily="34" charset="0"/>
              </a:rPr>
              <a:t>Introducción</a:t>
            </a:r>
          </a:p>
        </p:txBody>
      </p:sp>
      <p:sp>
        <p:nvSpPr>
          <p:cNvPr id="5" name="TextBox 4">
            <a:hlinkClick r:id="rId5" action="ppaction://hlinksldjump"/>
            <a:extLst>
              <a:ext uri="{FF2B5EF4-FFF2-40B4-BE49-F238E27FC236}">
                <a16:creationId xmlns:a16="http://schemas.microsoft.com/office/drawing/2014/main" id="{7E70E3AC-81FF-8D3A-F70E-77C2F73D3CCE}"/>
              </a:ext>
            </a:extLst>
          </p:cNvPr>
          <p:cNvSpPr txBox="1"/>
          <p:nvPr/>
        </p:nvSpPr>
        <p:spPr>
          <a:xfrm>
            <a:off x="1928067"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Antecedentes</a:t>
            </a:r>
          </a:p>
        </p:txBody>
      </p:sp>
      <p:sp>
        <p:nvSpPr>
          <p:cNvPr id="7" name="TextBox 6">
            <a:hlinkClick r:id="rId6" action="ppaction://hlinksldjump"/>
            <a:extLst>
              <a:ext uri="{FF2B5EF4-FFF2-40B4-BE49-F238E27FC236}">
                <a16:creationId xmlns:a16="http://schemas.microsoft.com/office/drawing/2014/main" id="{9AB6DC69-A68A-22D6-2635-126F86919E03}"/>
              </a:ext>
            </a:extLst>
          </p:cNvPr>
          <p:cNvSpPr txBox="1"/>
          <p:nvPr/>
        </p:nvSpPr>
        <p:spPr>
          <a:xfrm>
            <a:off x="3625508" y="232801"/>
            <a:ext cx="1094445" cy="369332"/>
          </a:xfrm>
          <a:prstGeom prst="rect">
            <a:avLst/>
          </a:prstGeom>
          <a:noFill/>
        </p:spPr>
        <p:txBody>
          <a:bodyPr wrap="square" rtlCol="0">
            <a:spAutoFit/>
          </a:bodyPr>
          <a:lstStyle/>
          <a:p>
            <a:pPr algn="ctr"/>
            <a:r>
              <a:rPr lang="es-MX" dirty="0">
                <a:latin typeface="Arial Nova Light" panose="020B0304020202020204" pitchFamily="34" charset="0"/>
              </a:rPr>
              <a:t>Hipótesis</a:t>
            </a:r>
          </a:p>
        </p:txBody>
      </p:sp>
      <p:sp>
        <p:nvSpPr>
          <p:cNvPr id="16" name="TextBox 15">
            <a:hlinkClick r:id="rId7" action="ppaction://hlinksldjump"/>
            <a:extLst>
              <a:ext uri="{FF2B5EF4-FFF2-40B4-BE49-F238E27FC236}">
                <a16:creationId xmlns:a16="http://schemas.microsoft.com/office/drawing/2014/main" id="{02509D92-D650-98AD-C382-DF5A34AABF22}"/>
              </a:ext>
            </a:extLst>
          </p:cNvPr>
          <p:cNvSpPr txBox="1"/>
          <p:nvPr/>
        </p:nvSpPr>
        <p:spPr>
          <a:xfrm>
            <a:off x="4835505" y="232801"/>
            <a:ext cx="1228777" cy="369332"/>
          </a:xfrm>
          <a:prstGeom prst="rect">
            <a:avLst/>
          </a:prstGeom>
          <a:noFill/>
        </p:spPr>
        <p:txBody>
          <a:bodyPr wrap="square" rtlCol="0">
            <a:spAutoFit/>
          </a:bodyPr>
          <a:lstStyle/>
          <a:p>
            <a:pPr algn="ctr"/>
            <a:r>
              <a:rPr lang="es-MX" dirty="0">
                <a:latin typeface="Arial Nova Light" panose="020B0304020202020204" pitchFamily="34" charset="0"/>
              </a:rPr>
              <a:t>Propuesta</a:t>
            </a:r>
          </a:p>
        </p:txBody>
      </p:sp>
      <p:sp>
        <p:nvSpPr>
          <p:cNvPr id="17" name="TextBox 16">
            <a:hlinkClick r:id="rId8" action="ppaction://hlinksldjump"/>
            <a:extLst>
              <a:ext uri="{FF2B5EF4-FFF2-40B4-BE49-F238E27FC236}">
                <a16:creationId xmlns:a16="http://schemas.microsoft.com/office/drawing/2014/main" id="{A794D342-5BD5-E80F-DAB5-43A7E3D87C5E}"/>
              </a:ext>
            </a:extLst>
          </p:cNvPr>
          <p:cNvSpPr txBox="1"/>
          <p:nvPr/>
        </p:nvSpPr>
        <p:spPr>
          <a:xfrm>
            <a:off x="6179834" y="232801"/>
            <a:ext cx="1228778" cy="369332"/>
          </a:xfrm>
          <a:prstGeom prst="rect">
            <a:avLst/>
          </a:prstGeom>
          <a:noFill/>
        </p:spPr>
        <p:txBody>
          <a:bodyPr wrap="square" rtlCol="0">
            <a:spAutoFit/>
          </a:bodyPr>
          <a:lstStyle/>
          <a:p>
            <a:pPr algn="ctr"/>
            <a:r>
              <a:rPr lang="es-MX" dirty="0">
                <a:latin typeface="Arial Nova Light" panose="020B0304020202020204" pitchFamily="34" charset="0"/>
              </a:rPr>
              <a:t>Objetivos</a:t>
            </a:r>
          </a:p>
        </p:txBody>
      </p:sp>
      <p:sp>
        <p:nvSpPr>
          <p:cNvPr id="18" name="TextBox 17">
            <a:hlinkClick r:id="rId9" action="ppaction://hlinksldjump"/>
            <a:extLst>
              <a:ext uri="{FF2B5EF4-FFF2-40B4-BE49-F238E27FC236}">
                <a16:creationId xmlns:a16="http://schemas.microsoft.com/office/drawing/2014/main" id="{587EE401-094B-E845-2F19-06A7C493F84B}"/>
              </a:ext>
            </a:extLst>
          </p:cNvPr>
          <p:cNvSpPr txBox="1"/>
          <p:nvPr/>
        </p:nvSpPr>
        <p:spPr>
          <a:xfrm>
            <a:off x="7524161" y="232801"/>
            <a:ext cx="828864" cy="369332"/>
          </a:xfrm>
          <a:prstGeom prst="rect">
            <a:avLst/>
          </a:prstGeom>
          <a:noFill/>
        </p:spPr>
        <p:txBody>
          <a:bodyPr wrap="square" rtlCol="0">
            <a:spAutoFit/>
          </a:bodyPr>
          <a:lstStyle/>
          <a:p>
            <a:pPr algn="ctr"/>
            <a:r>
              <a:rPr lang="es-MX" dirty="0">
                <a:latin typeface="Arial Nova Light" panose="020B0304020202020204" pitchFamily="34" charset="0"/>
              </a:rPr>
              <a:t>CAD</a:t>
            </a:r>
          </a:p>
        </p:txBody>
      </p:sp>
      <p:sp>
        <p:nvSpPr>
          <p:cNvPr id="19" name="TextBox 18">
            <a:hlinkClick r:id="rId10" action="ppaction://hlinksldjump"/>
            <a:extLst>
              <a:ext uri="{FF2B5EF4-FFF2-40B4-BE49-F238E27FC236}">
                <a16:creationId xmlns:a16="http://schemas.microsoft.com/office/drawing/2014/main" id="{9C4FE6F5-F450-33CE-D779-C6CD82BF67C1}"/>
              </a:ext>
            </a:extLst>
          </p:cNvPr>
          <p:cNvSpPr txBox="1"/>
          <p:nvPr/>
        </p:nvSpPr>
        <p:spPr>
          <a:xfrm>
            <a:off x="8468580" y="232801"/>
            <a:ext cx="1664910" cy="369332"/>
          </a:xfrm>
          <a:prstGeom prst="rect">
            <a:avLst/>
          </a:prstGeom>
          <a:noFill/>
        </p:spPr>
        <p:txBody>
          <a:bodyPr wrap="square" rtlCol="0">
            <a:spAutoFit/>
          </a:bodyPr>
          <a:lstStyle/>
          <a:p>
            <a:pPr algn="ctr"/>
            <a:r>
              <a:rPr lang="es-MX" dirty="0">
                <a:latin typeface="Arial Nova Light" panose="020B0304020202020204" pitchFamily="34" charset="0"/>
              </a:rPr>
              <a:t>Programación</a:t>
            </a:r>
          </a:p>
        </p:txBody>
      </p:sp>
      <p:sp>
        <p:nvSpPr>
          <p:cNvPr id="20" name="TextBox 19">
            <a:hlinkClick r:id="rId11" action="ppaction://hlinksldjump"/>
            <a:extLst>
              <a:ext uri="{FF2B5EF4-FFF2-40B4-BE49-F238E27FC236}">
                <a16:creationId xmlns:a16="http://schemas.microsoft.com/office/drawing/2014/main" id="{11BB3ABC-D208-9C76-E07C-7F7C97771AA4}"/>
              </a:ext>
            </a:extLst>
          </p:cNvPr>
          <p:cNvSpPr txBox="1"/>
          <p:nvPr/>
        </p:nvSpPr>
        <p:spPr>
          <a:xfrm>
            <a:off x="10249040" y="232801"/>
            <a:ext cx="1581889" cy="369332"/>
          </a:xfrm>
          <a:prstGeom prst="rect">
            <a:avLst/>
          </a:prstGeom>
          <a:noFill/>
        </p:spPr>
        <p:txBody>
          <a:bodyPr wrap="square" rtlCol="0">
            <a:spAutoFit/>
          </a:bodyPr>
          <a:lstStyle/>
          <a:p>
            <a:pPr algn="ctr"/>
            <a:r>
              <a:rPr lang="es-MX" dirty="0">
                <a:latin typeface="Arial Nova Light" panose="020B0304020202020204" pitchFamily="34" charset="0"/>
              </a:rPr>
              <a:t>Conclusiones</a:t>
            </a:r>
          </a:p>
        </p:txBody>
      </p:sp>
      <p:sp>
        <p:nvSpPr>
          <p:cNvPr id="21" name="TextBox 20">
            <a:extLst>
              <a:ext uri="{FF2B5EF4-FFF2-40B4-BE49-F238E27FC236}">
                <a16:creationId xmlns:a16="http://schemas.microsoft.com/office/drawing/2014/main" id="{3D2D2C5F-6F54-F486-9202-8E3045756AB2}"/>
              </a:ext>
            </a:extLst>
          </p:cNvPr>
          <p:cNvSpPr txBox="1"/>
          <p:nvPr/>
        </p:nvSpPr>
        <p:spPr>
          <a:xfrm>
            <a:off x="749755" y="1082280"/>
            <a:ext cx="3146383" cy="646331"/>
          </a:xfrm>
          <a:prstGeom prst="rect">
            <a:avLst/>
          </a:prstGeom>
          <a:noFill/>
        </p:spPr>
        <p:txBody>
          <a:bodyPr wrap="square" rtlCol="0">
            <a:spAutoFit/>
          </a:bodyPr>
          <a:lstStyle/>
          <a:p>
            <a:pPr algn="ctr"/>
            <a:r>
              <a:rPr lang="es-MX" sz="3600" b="1" dirty="0">
                <a:solidFill>
                  <a:srgbClr val="CC73AD"/>
                </a:solidFill>
                <a:latin typeface="Arial Nova Light" panose="020B0304020202020204" pitchFamily="34" charset="0"/>
              </a:rPr>
              <a:t>Conclusión</a:t>
            </a:r>
          </a:p>
        </p:txBody>
      </p:sp>
      <p:sp>
        <p:nvSpPr>
          <p:cNvPr id="22" name="TextBox 21">
            <a:extLst>
              <a:ext uri="{FF2B5EF4-FFF2-40B4-BE49-F238E27FC236}">
                <a16:creationId xmlns:a16="http://schemas.microsoft.com/office/drawing/2014/main" id="{41369392-226B-4D12-301E-366D7F2913F7}"/>
              </a:ext>
            </a:extLst>
          </p:cNvPr>
          <p:cNvSpPr txBox="1"/>
          <p:nvPr/>
        </p:nvSpPr>
        <p:spPr>
          <a:xfrm>
            <a:off x="973314" y="2208758"/>
            <a:ext cx="10245371" cy="3046988"/>
          </a:xfrm>
          <a:prstGeom prst="rect">
            <a:avLst/>
          </a:prstGeom>
          <a:noFill/>
        </p:spPr>
        <p:txBody>
          <a:bodyPr wrap="square" rtlCol="0">
            <a:spAutoFit/>
          </a:bodyPr>
          <a:lstStyle/>
          <a:p>
            <a:pPr algn="ctr"/>
            <a:r>
              <a:rPr lang="es-MX" sz="2400" dirty="0">
                <a:solidFill>
                  <a:schemeClr val="bg2">
                    <a:lumMod val="25000"/>
                  </a:schemeClr>
                </a:solidFill>
                <a:latin typeface="Arial Nova Light" panose="020B0304020202020204" pitchFamily="34" charset="0"/>
              </a:rPr>
              <a:t>La hipótesis se cumplió, puesto que se lograron los objetivos planteados y el resultado obtenido fue el esperado. Este proyecto dejó un gran aprendizaje para el equipo, ya que se aplicaron conocimientos de diversas áreas de la ingeniería, así como también de medicina. Además, dio lugar a reflexionar sobre la importancia de este problema, que es la ausencia parcial o total de alguna extremidad, y del papel que los ingenieros deben desempeñar en formar parte de la solución, aplicando los principios  aprendidos durante la formación académica.</a:t>
            </a:r>
          </a:p>
        </p:txBody>
      </p:sp>
    </p:spTree>
    <p:extLst>
      <p:ext uri="{BB962C8B-B14F-4D97-AF65-F5344CB8AC3E}">
        <p14:creationId xmlns:p14="http://schemas.microsoft.com/office/powerpoint/2010/main" val="34184640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750"/>
                                        <p:tgtEl>
                                          <p:spTgt spid="22"/>
                                        </p:tgtEl>
                                      </p:cBhvr>
                                    </p:animEffect>
                                    <p:anim calcmode="lin" valueType="num">
                                      <p:cBhvr>
                                        <p:cTn id="8" dur="750" fill="hold"/>
                                        <p:tgtEl>
                                          <p:spTgt spid="22"/>
                                        </p:tgtEl>
                                        <p:attrNameLst>
                                          <p:attrName>ppt_x</p:attrName>
                                        </p:attrNameLst>
                                      </p:cBhvr>
                                      <p:tavLst>
                                        <p:tav tm="0">
                                          <p:val>
                                            <p:strVal val="#ppt_x"/>
                                          </p:val>
                                        </p:tav>
                                        <p:tav tm="100000">
                                          <p:val>
                                            <p:strVal val="#ppt_x"/>
                                          </p:val>
                                        </p:tav>
                                      </p:tavLst>
                                    </p:anim>
                                    <p:anim calcmode="lin" valueType="num">
                                      <p:cBhvr>
                                        <p:cTn id="9" dur="7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460</Words>
  <Application>Microsoft Office PowerPoint</Application>
  <PresentationFormat>Widescreen</PresentationFormat>
  <Paragraphs>113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Nova Light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MELANIE SOFIA SANCHEZ BARBOSA</dc:creator>
  <cp:lastModifiedBy>MELANIE SOFIA SANCHEZ BARBOSA</cp:lastModifiedBy>
  <cp:revision>12</cp:revision>
  <dcterms:created xsi:type="dcterms:W3CDTF">2022-11-22T08:45:27Z</dcterms:created>
  <dcterms:modified xsi:type="dcterms:W3CDTF">2022-11-22T16:15:13Z</dcterms:modified>
</cp:coreProperties>
</file>