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6" r:id="rId1"/>
  </p:sldMasterIdLst>
  <p:notesMasterIdLst>
    <p:notesMasterId r:id="rId14"/>
  </p:notesMasterIdLst>
  <p:sldIdLst>
    <p:sldId id="256" r:id="rId2"/>
    <p:sldId id="257" r:id="rId3"/>
    <p:sldId id="258" r:id="rId4"/>
    <p:sldId id="259" r:id="rId5"/>
    <p:sldId id="264" r:id="rId6"/>
    <p:sldId id="260" r:id="rId7"/>
    <p:sldId id="265" r:id="rId8"/>
    <p:sldId id="262" r:id="rId9"/>
    <p:sldId id="266" r:id="rId10"/>
    <p:sldId id="261" r:id="rId11"/>
    <p:sldId id="263"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23"/>
    <p:restoredTop sz="64097"/>
  </p:normalViewPr>
  <p:slideViewPr>
    <p:cSldViewPr snapToGrid="0">
      <p:cViewPr varScale="1">
        <p:scale>
          <a:sx n="77" d="100"/>
          <a:sy n="77" d="100"/>
        </p:scale>
        <p:origin x="21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anie Lorraine Salas" userId="8b4bdaee-9129-4069-9438-b9266dc24b5b" providerId="ADAL" clId="{8D8448C6-2AC9-6F43-BD36-23DD67BCE1F8}"/>
    <pc:docChg chg="custSel addSld modSld">
      <pc:chgData name="Melanie Lorraine Salas" userId="8b4bdaee-9129-4069-9438-b9266dc24b5b" providerId="ADAL" clId="{8D8448C6-2AC9-6F43-BD36-23DD67BCE1F8}" dt="2025-04-09T20:03:12.180" v="64" actId="255"/>
      <pc:docMkLst>
        <pc:docMk/>
      </pc:docMkLst>
      <pc:sldChg chg="modNotesTx">
        <pc:chgData name="Melanie Lorraine Salas" userId="8b4bdaee-9129-4069-9438-b9266dc24b5b" providerId="ADAL" clId="{8D8448C6-2AC9-6F43-BD36-23DD67BCE1F8}" dt="2025-04-09T19:57:18.928" v="32"/>
        <pc:sldMkLst>
          <pc:docMk/>
          <pc:sldMk cId="2765828154" sldId="256"/>
        </pc:sldMkLst>
      </pc:sldChg>
      <pc:sldChg chg="modNotesTx">
        <pc:chgData name="Melanie Lorraine Salas" userId="8b4bdaee-9129-4069-9438-b9266dc24b5b" providerId="ADAL" clId="{8D8448C6-2AC9-6F43-BD36-23DD67BCE1F8}" dt="2025-04-09T19:54:47.363" v="29" actId="113"/>
        <pc:sldMkLst>
          <pc:docMk/>
          <pc:sldMk cId="3794099397" sldId="257"/>
        </pc:sldMkLst>
      </pc:sldChg>
      <pc:sldChg chg="modNotesTx">
        <pc:chgData name="Melanie Lorraine Salas" userId="8b4bdaee-9129-4069-9438-b9266dc24b5b" providerId="ADAL" clId="{8D8448C6-2AC9-6F43-BD36-23DD67BCE1F8}" dt="2025-04-09T19:42:48.323" v="3"/>
        <pc:sldMkLst>
          <pc:docMk/>
          <pc:sldMk cId="1438998305" sldId="261"/>
        </pc:sldMkLst>
      </pc:sldChg>
      <pc:sldChg chg="modSp new mod">
        <pc:chgData name="Melanie Lorraine Salas" userId="8b4bdaee-9129-4069-9438-b9266dc24b5b" providerId="ADAL" clId="{8D8448C6-2AC9-6F43-BD36-23DD67BCE1F8}" dt="2025-04-09T20:03:12.180" v="64" actId="255"/>
        <pc:sldMkLst>
          <pc:docMk/>
          <pc:sldMk cId="3790903062" sldId="267"/>
        </pc:sldMkLst>
        <pc:spChg chg="mod">
          <ac:chgData name="Melanie Lorraine Salas" userId="8b4bdaee-9129-4069-9438-b9266dc24b5b" providerId="ADAL" clId="{8D8448C6-2AC9-6F43-BD36-23DD67BCE1F8}" dt="2025-04-09T19:50:01.542" v="24" actId="122"/>
          <ac:spMkLst>
            <pc:docMk/>
            <pc:sldMk cId="3790903062" sldId="267"/>
            <ac:spMk id="2" creationId="{D69D7B81-1E18-B7A0-9750-7E41671B2FE5}"/>
          </ac:spMkLst>
        </pc:spChg>
        <pc:spChg chg="mod">
          <ac:chgData name="Melanie Lorraine Salas" userId="8b4bdaee-9129-4069-9438-b9266dc24b5b" providerId="ADAL" clId="{8D8448C6-2AC9-6F43-BD36-23DD67BCE1F8}" dt="2025-04-09T20:03:12.180" v="64" actId="255"/>
          <ac:spMkLst>
            <pc:docMk/>
            <pc:sldMk cId="3790903062" sldId="267"/>
            <ac:spMk id="3" creationId="{151150FA-13A0-C0E4-4EA5-52CCB2E8FD1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F3421A-B176-6147-ADCF-47862BE969E5}" type="datetimeFigureOut">
              <a:rPr lang="en-US" smtClean="0"/>
              <a:t>4/9/25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15B331-E189-4C4B-8FC3-23D135723289}" type="slidenum">
              <a:rPr lang="en-US" smtClean="0"/>
              <a:t>‹#›</a:t>
            </a:fld>
            <a:endParaRPr lang="en-US"/>
          </a:p>
        </p:txBody>
      </p:sp>
    </p:spTree>
    <p:extLst>
      <p:ext uri="{BB962C8B-B14F-4D97-AF65-F5344CB8AC3E}">
        <p14:creationId xmlns:p14="http://schemas.microsoft.com/office/powerpoint/2010/main" val="1993379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Multi-Omics Study in Knockout Mice </a:t>
            </a:r>
          </a:p>
          <a:p>
            <a:endParaRPr lang="en-US" dirty="0"/>
          </a:p>
          <a:p>
            <a:r>
              <a:rPr lang="en-US" i="1" dirty="0"/>
              <a:t>LCA5L</a:t>
            </a:r>
            <a:r>
              <a:rPr lang="en-US" dirty="0"/>
              <a:t>, </a:t>
            </a:r>
            <a:r>
              <a:rPr lang="en-US" i="1" dirty="0"/>
              <a:t>MYBL1</a:t>
            </a:r>
            <a:r>
              <a:rPr lang="en-US" dirty="0"/>
              <a:t>, and </a:t>
            </a:r>
            <a:r>
              <a:rPr lang="en-US" i="1" dirty="0"/>
              <a:t>MAGEB4</a:t>
            </a:r>
            <a:r>
              <a:rPr lang="en-US" dirty="0"/>
              <a:t> were chosen because they are key regulators in sperm development and stress response.</a:t>
            </a:r>
          </a:p>
          <a:p>
            <a:pPr>
              <a:buFont typeface="Arial" panose="020B0604020202020204" pitchFamily="34" charset="0"/>
              <a:buChar char="•"/>
            </a:pPr>
            <a:r>
              <a:rPr lang="en-US" b="1" dirty="0"/>
              <a:t>LCA5L</a:t>
            </a:r>
            <a:r>
              <a:rPr lang="en-US" dirty="0"/>
              <a:t> is essential for testicular integrity and spermatogenesis.</a:t>
            </a:r>
          </a:p>
          <a:p>
            <a:pPr>
              <a:buFont typeface="Arial" panose="020B0604020202020204" pitchFamily="34" charset="0"/>
              <a:buChar char="•"/>
            </a:pPr>
            <a:r>
              <a:rPr lang="en-US" b="1" dirty="0"/>
              <a:t>MYBL1</a:t>
            </a:r>
            <a:r>
              <a:rPr lang="en-US" dirty="0"/>
              <a:t> controls gene expression during germ cell differentiation and DNA repair.</a:t>
            </a:r>
          </a:p>
          <a:p>
            <a:pPr>
              <a:buFont typeface="Arial" panose="020B0604020202020204" pitchFamily="34" charset="0"/>
              <a:buChar char="•"/>
            </a:pPr>
            <a:r>
              <a:rPr lang="en-US" b="1" dirty="0"/>
              <a:t>MAGEB4</a:t>
            </a:r>
            <a:r>
              <a:rPr lang="en-US" dirty="0"/>
              <a:t> protects cells from oxidative stress, crucial under heat stress.</a:t>
            </a:r>
          </a:p>
          <a:p>
            <a:r>
              <a:rPr lang="en-US" dirty="0"/>
              <a:t>These genes are central to understanding how heat and environmental stressors disrupt male fertility.</a:t>
            </a:r>
          </a:p>
          <a:p>
            <a:endParaRPr lang="en-US" dirty="0"/>
          </a:p>
        </p:txBody>
      </p:sp>
      <p:sp>
        <p:nvSpPr>
          <p:cNvPr id="4" name="Slide Number Placeholder 3"/>
          <p:cNvSpPr>
            <a:spLocks noGrp="1"/>
          </p:cNvSpPr>
          <p:nvPr>
            <p:ph type="sldNum" sz="quarter" idx="5"/>
          </p:nvPr>
        </p:nvSpPr>
        <p:spPr/>
        <p:txBody>
          <a:bodyPr/>
          <a:lstStyle/>
          <a:p>
            <a:fld id="{5C15B331-E189-4C4B-8FC3-23D135723289}" type="slidenum">
              <a:rPr lang="en-US" smtClean="0"/>
              <a:t>1</a:t>
            </a:fld>
            <a:endParaRPr lang="en-US"/>
          </a:p>
        </p:txBody>
      </p:sp>
    </p:spTree>
    <p:extLst>
      <p:ext uri="{BB962C8B-B14F-4D97-AF65-F5344CB8AC3E}">
        <p14:creationId xmlns:p14="http://schemas.microsoft.com/office/powerpoint/2010/main" val="691828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Understanding how LCA5L, MYBL1, and MAGEB4 protect sperm development could reveal new biomarkers or therapeutic targets for diagnosing and treating male infertility, especially in the context of rising global temperatures. Future work may explore how to reverse or prevent these gene disruptions and apply findings to human reproductive health and environmental policy.</a:t>
            </a:r>
          </a:p>
        </p:txBody>
      </p:sp>
      <p:sp>
        <p:nvSpPr>
          <p:cNvPr id="4" name="Slide Number Placeholder 3"/>
          <p:cNvSpPr>
            <a:spLocks noGrp="1"/>
          </p:cNvSpPr>
          <p:nvPr>
            <p:ph type="sldNum" sz="quarter" idx="5"/>
          </p:nvPr>
        </p:nvSpPr>
        <p:spPr/>
        <p:txBody>
          <a:bodyPr/>
          <a:lstStyle/>
          <a:p>
            <a:fld id="{5C15B331-E189-4C4B-8FC3-23D135723289}" type="slidenum">
              <a:rPr lang="en-US" smtClean="0"/>
              <a:t>10</a:t>
            </a:fld>
            <a:endParaRPr lang="en-US"/>
          </a:p>
        </p:txBody>
      </p:sp>
    </p:spTree>
    <p:extLst>
      <p:ext uri="{BB962C8B-B14F-4D97-AF65-F5344CB8AC3E}">
        <p14:creationId xmlns:p14="http://schemas.microsoft.com/office/powerpoint/2010/main" val="841007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 B doing survivals with Melissa</a:t>
            </a:r>
          </a:p>
        </p:txBody>
      </p:sp>
      <p:sp>
        <p:nvSpPr>
          <p:cNvPr id="4" name="Slide Number Placeholder 3"/>
          <p:cNvSpPr>
            <a:spLocks noGrp="1"/>
          </p:cNvSpPr>
          <p:nvPr>
            <p:ph type="sldNum" sz="quarter" idx="5"/>
          </p:nvPr>
        </p:nvSpPr>
        <p:spPr/>
        <p:txBody>
          <a:bodyPr/>
          <a:lstStyle/>
          <a:p>
            <a:fld id="{5C15B331-E189-4C4B-8FC3-23D135723289}" type="slidenum">
              <a:rPr lang="en-US" smtClean="0"/>
              <a:t>11</a:t>
            </a:fld>
            <a:endParaRPr lang="en-US"/>
          </a:p>
        </p:txBody>
      </p:sp>
    </p:spTree>
    <p:extLst>
      <p:ext uri="{BB962C8B-B14F-4D97-AF65-F5344CB8AC3E}">
        <p14:creationId xmlns:p14="http://schemas.microsoft.com/office/powerpoint/2010/main" val="2647286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Environmental stressors (</a:t>
            </a:r>
            <a:r>
              <a:rPr lang="en-US" b="1" dirty="0"/>
              <a:t>heat, pollution, endocrine disruptors</a:t>
            </a:r>
            <a:r>
              <a:rPr lang="en-US" dirty="0"/>
              <a:t>) reduce male fertility.</a:t>
            </a:r>
          </a:p>
          <a:p>
            <a:pPr>
              <a:buFont typeface="Arial" panose="020B0604020202020204" pitchFamily="34" charset="0"/>
              <a:buChar char="•"/>
            </a:pPr>
            <a:r>
              <a:rPr lang="en-US" b="1" dirty="0"/>
              <a:t>Heat stress</a:t>
            </a:r>
            <a:r>
              <a:rPr lang="en-US" dirty="0"/>
              <a:t> affects spermatogenesis → sperm dysfunction.</a:t>
            </a:r>
          </a:p>
          <a:p>
            <a:pPr>
              <a:buFont typeface="Arial" panose="020B0604020202020204" pitchFamily="34" charset="0"/>
              <a:buChar char="•"/>
            </a:pPr>
            <a:r>
              <a:rPr lang="en-US" b="1" dirty="0"/>
              <a:t>Knowledge gap:</a:t>
            </a:r>
            <a:r>
              <a:rPr lang="en-US" dirty="0"/>
              <a:t> Molecular mechanisms unclear.</a:t>
            </a:r>
          </a:p>
          <a:p>
            <a:pPr>
              <a:buFont typeface="Arial" panose="020B0604020202020204" pitchFamily="34" charset="0"/>
              <a:buChar char="•"/>
            </a:pPr>
            <a:r>
              <a:rPr lang="en-US" b="1" dirty="0"/>
              <a:t>Goal:</a:t>
            </a:r>
            <a:r>
              <a:rPr lang="en-US" dirty="0"/>
              <a:t> Study </a:t>
            </a:r>
            <a:r>
              <a:rPr lang="en-US" b="1" dirty="0"/>
              <a:t>LCA5L, MYBL1, MAGEB4</a:t>
            </a:r>
            <a:r>
              <a:rPr lang="en-US" dirty="0"/>
              <a:t> in sperm resilience to heat.</a:t>
            </a:r>
          </a:p>
          <a:p>
            <a:pPr>
              <a:buFont typeface="Arial" panose="020B0604020202020204" pitchFamily="34" charset="0"/>
              <a:buChar char="•"/>
            </a:pPr>
            <a:endParaRPr lang="en-US" dirty="0"/>
          </a:p>
          <a:p>
            <a:pPr>
              <a:buFont typeface="Arial" panose="020B0604020202020204" pitchFamily="34" charset="0"/>
              <a:buChar char="•"/>
            </a:pPr>
            <a:r>
              <a:rPr lang="en-US" dirty="0"/>
              <a:t>This study examines how heat and environmental stress impair male fertility by disrupting three key genes: LCA5L (linked to sperm tail structure), MYBL1 (regulates germ cell division), and MAGEB4 (involved in sperm maturation). Using knockout mice and multi-omics tools, it explores how loss of these genes affects sperm quality, gene expression, and fertility.</a:t>
            </a:r>
          </a:p>
          <a:p>
            <a:endParaRPr lang="en-US" dirty="0"/>
          </a:p>
          <a:p>
            <a:r>
              <a:rPr lang="en-US" dirty="0"/>
              <a:t>how environmental stressors — like heat, pollution, and endocrine disruptors — are contributing to the decline in male fertility.</a:t>
            </a:r>
          </a:p>
          <a:p>
            <a:r>
              <a:rPr lang="en-US" b="1" dirty="0"/>
              <a:t>Spermatogenesis is extremely sensitive to heat stress, which can impair sperm function and lower fertility.</a:t>
            </a:r>
          </a:p>
          <a:p>
            <a:r>
              <a:rPr lang="en-US" b="1" dirty="0"/>
              <a:t>Despite this, the molecular pathways driving heat-induced infertility remain unclear.</a:t>
            </a:r>
          </a:p>
          <a:p>
            <a:r>
              <a:rPr lang="en-US" dirty="0"/>
              <a:t>I aim to study three key genes — </a:t>
            </a:r>
            <a:r>
              <a:rPr lang="en-US" i="1" dirty="0"/>
              <a:t>LCA5L</a:t>
            </a:r>
            <a:r>
              <a:rPr lang="en-US" dirty="0"/>
              <a:t> (structural integrity), </a:t>
            </a:r>
            <a:r>
              <a:rPr lang="en-US" i="1" dirty="0"/>
              <a:t>MYBL1</a:t>
            </a:r>
            <a:r>
              <a:rPr lang="en-US" dirty="0"/>
              <a:t> (transcription regulation), and </a:t>
            </a:r>
            <a:r>
              <a:rPr lang="en-US" i="1" dirty="0"/>
              <a:t>MAGEB4</a:t>
            </a:r>
            <a:r>
              <a:rPr lang="en-US" dirty="0"/>
              <a:t> (stress response) — to understand their roles in protecting sperm under thermal stress.</a:t>
            </a:r>
          </a:p>
          <a:p>
            <a:r>
              <a:rPr lang="en-US" dirty="0"/>
              <a:t>Using knockout mice and multi-omics analysis, this research will help uncover how loss of these genes affects sperm quality, gene expression, and long-term fertility."</a:t>
            </a:r>
          </a:p>
          <a:p>
            <a:endParaRPr lang="en-US" dirty="0"/>
          </a:p>
        </p:txBody>
      </p:sp>
      <p:sp>
        <p:nvSpPr>
          <p:cNvPr id="4" name="Slide Number Placeholder 3"/>
          <p:cNvSpPr>
            <a:spLocks noGrp="1"/>
          </p:cNvSpPr>
          <p:nvPr>
            <p:ph type="sldNum" sz="quarter" idx="5"/>
          </p:nvPr>
        </p:nvSpPr>
        <p:spPr/>
        <p:txBody>
          <a:bodyPr/>
          <a:lstStyle/>
          <a:p>
            <a:fld id="{5C15B331-E189-4C4B-8FC3-23D135723289}" type="slidenum">
              <a:rPr lang="en-US" smtClean="0"/>
              <a:t>2</a:t>
            </a:fld>
            <a:endParaRPr lang="en-US"/>
          </a:p>
        </p:txBody>
      </p:sp>
    </p:spTree>
    <p:extLst>
      <p:ext uri="{BB962C8B-B14F-4D97-AF65-F5344CB8AC3E}">
        <p14:creationId xmlns:p14="http://schemas.microsoft.com/office/powerpoint/2010/main" val="2432593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 hypothesize that thermal stress disrupts spermatogenesis through both conserved and species-specific molecular pathways, mediated by LCA5L, MYBL1, and MAGEB4. This disruption compromises male fertility and may have transgenerational effects</a:t>
            </a:r>
          </a:p>
        </p:txBody>
      </p:sp>
      <p:sp>
        <p:nvSpPr>
          <p:cNvPr id="4" name="Slide Number Placeholder 3"/>
          <p:cNvSpPr>
            <a:spLocks noGrp="1"/>
          </p:cNvSpPr>
          <p:nvPr>
            <p:ph type="sldNum" sz="quarter" idx="5"/>
          </p:nvPr>
        </p:nvSpPr>
        <p:spPr/>
        <p:txBody>
          <a:bodyPr/>
          <a:lstStyle/>
          <a:p>
            <a:fld id="{5C15B331-E189-4C4B-8FC3-23D135723289}" type="slidenum">
              <a:rPr lang="en-US" smtClean="0"/>
              <a:t>3</a:t>
            </a:fld>
            <a:endParaRPr lang="en-US"/>
          </a:p>
        </p:txBody>
      </p:sp>
    </p:spTree>
    <p:extLst>
      <p:ext uri="{BB962C8B-B14F-4D97-AF65-F5344CB8AC3E}">
        <p14:creationId xmlns:p14="http://schemas.microsoft.com/office/powerpoint/2010/main" val="2694007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endParaRPr lang="en-US" dirty="0"/>
          </a:p>
          <a:p>
            <a:pPr>
              <a:buFont typeface="Arial" panose="020B0604020202020204" pitchFamily="34" charset="0"/>
              <a:buChar char="•"/>
            </a:pPr>
            <a:r>
              <a:rPr lang="en-US" dirty="0"/>
              <a:t>Investigate how heat stress affects </a:t>
            </a:r>
            <a:r>
              <a:rPr lang="en-US" b="1" dirty="0"/>
              <a:t>LCA5L, MYBL1, and MAGEB4</a:t>
            </a:r>
            <a:r>
              <a:rPr lang="en-US" dirty="0"/>
              <a:t> pathways, impacting germ cell survival.</a:t>
            </a:r>
          </a:p>
          <a:p>
            <a:r>
              <a:rPr lang="en-US" b="1" dirty="0"/>
              <a:t>Approach:</a:t>
            </a:r>
            <a:endParaRPr lang="en-US" dirty="0"/>
          </a:p>
          <a:p>
            <a:pPr>
              <a:buFont typeface="Arial" panose="020B0604020202020204" pitchFamily="34" charset="0"/>
              <a:buChar char="•"/>
            </a:pPr>
            <a:r>
              <a:rPr lang="en-US" b="1" dirty="0"/>
              <a:t>Mouse models</a:t>
            </a:r>
            <a:r>
              <a:rPr lang="en-US" dirty="0"/>
              <a:t>: WT &amp; KO mice exposed to heat stress (39-42°C).</a:t>
            </a:r>
          </a:p>
          <a:p>
            <a:pPr>
              <a:buFont typeface="Arial" panose="020B0604020202020204" pitchFamily="34" charset="0"/>
              <a:buChar char="•"/>
            </a:pPr>
            <a:r>
              <a:rPr lang="en-US" b="1" dirty="0"/>
              <a:t>Methods</a:t>
            </a:r>
            <a:r>
              <a:rPr lang="en-US" dirty="0"/>
              <a:t>:</a:t>
            </a:r>
          </a:p>
          <a:p>
            <a:pPr marL="742950" lvl="1" indent="-285750">
              <a:buFont typeface="Arial" panose="020B0604020202020204" pitchFamily="34" charset="0"/>
              <a:buChar char="•"/>
            </a:pPr>
            <a:r>
              <a:rPr lang="en-US" b="1" dirty="0" err="1"/>
              <a:t>scRNA</a:t>
            </a:r>
            <a:r>
              <a:rPr lang="en-US" b="1" dirty="0"/>
              <a:t>-seq</a:t>
            </a:r>
            <a:r>
              <a:rPr lang="en-US" dirty="0"/>
              <a:t>: Analyzes gene expression at the single-cell level.</a:t>
            </a:r>
          </a:p>
          <a:p>
            <a:pPr marL="742950" lvl="1" indent="-285750">
              <a:buFont typeface="Arial" panose="020B0604020202020204" pitchFamily="34" charset="0"/>
              <a:buChar char="•"/>
            </a:pPr>
            <a:r>
              <a:rPr lang="en-US" b="1" dirty="0"/>
              <a:t>ATAC-seq</a:t>
            </a:r>
            <a:r>
              <a:rPr lang="en-US" dirty="0"/>
              <a:t>: Examines chromatin accessibility and gene activation.</a:t>
            </a:r>
          </a:p>
          <a:p>
            <a:pPr marL="742950" lvl="1" indent="-285750">
              <a:buFont typeface="Arial" panose="020B0604020202020204" pitchFamily="34" charset="0"/>
              <a:buChar char="•"/>
            </a:pPr>
            <a:r>
              <a:rPr lang="en-US" b="1" dirty="0"/>
              <a:t>TUNEL assays</a:t>
            </a:r>
            <a:r>
              <a:rPr lang="en-US" dirty="0"/>
              <a:t>: Detects DNA fragmentation to assess cell death.</a:t>
            </a:r>
          </a:p>
          <a:p>
            <a:pPr marL="742950" lvl="1" indent="-285750">
              <a:buFont typeface="Arial" panose="020B0604020202020204" pitchFamily="34" charset="0"/>
              <a:buChar char="•"/>
            </a:pPr>
            <a:r>
              <a:rPr lang="en-US" b="1" dirty="0"/>
              <a:t>Sperm analysis</a:t>
            </a:r>
            <a:r>
              <a:rPr lang="en-US" dirty="0"/>
              <a:t>: Evaluates sperm quality and viability.</a:t>
            </a:r>
          </a:p>
          <a:p>
            <a:pPr marL="742950" lvl="1" indent="-285750">
              <a:buFont typeface="Arial" panose="020B0604020202020204" pitchFamily="34" charset="0"/>
              <a:buChar char="•"/>
            </a:pPr>
            <a:r>
              <a:rPr lang="en-US" dirty="0"/>
              <a:t>Immune </a:t>
            </a:r>
            <a:r>
              <a:rPr lang="en-US" dirty="0" err="1"/>
              <a:t>statining</a:t>
            </a:r>
            <a:r>
              <a:rPr lang="en-US" dirty="0"/>
              <a:t>: Markers- germ cells, DSD, </a:t>
            </a:r>
            <a:r>
              <a:rPr lang="en-US" dirty="0" err="1"/>
              <a:t>stromstogonic</a:t>
            </a:r>
            <a:r>
              <a:rPr lang="en-US" dirty="0"/>
              <a:t> cells, proliferation and double strand D, spermatogenesis (Look for genes) </a:t>
            </a:r>
          </a:p>
          <a:p>
            <a:r>
              <a:rPr lang="en-US" b="1" dirty="0"/>
              <a:t>Expected Outcomes:</a:t>
            </a:r>
            <a:endParaRPr lang="en-US" dirty="0"/>
          </a:p>
          <a:p>
            <a:pPr>
              <a:buFont typeface="Arial" panose="020B0604020202020204" pitchFamily="34" charset="0"/>
              <a:buChar char="•"/>
            </a:pPr>
            <a:r>
              <a:rPr lang="en-US" dirty="0"/>
              <a:t>Identify disrupted pathways and their impact on germ cell survival.</a:t>
            </a:r>
          </a:p>
          <a:p>
            <a:pPr>
              <a:buFont typeface="Arial" panose="020B0604020202020204" pitchFamily="34" charset="0"/>
              <a:buChar char="•"/>
            </a:pPr>
            <a:r>
              <a:rPr lang="en-US" dirty="0"/>
              <a:t>Provide insights for </a:t>
            </a:r>
            <a:r>
              <a:rPr lang="en-US" b="1" dirty="0"/>
              <a:t>fertility preservation</a:t>
            </a:r>
            <a:r>
              <a:rPr lang="en-US" dirty="0"/>
              <a:t>.</a:t>
            </a:r>
          </a:p>
          <a:p>
            <a:endParaRPr lang="en-US" dirty="0"/>
          </a:p>
        </p:txBody>
      </p:sp>
      <p:sp>
        <p:nvSpPr>
          <p:cNvPr id="4" name="Slide Number Placeholder 3"/>
          <p:cNvSpPr>
            <a:spLocks noGrp="1"/>
          </p:cNvSpPr>
          <p:nvPr>
            <p:ph type="sldNum" sz="quarter" idx="5"/>
          </p:nvPr>
        </p:nvSpPr>
        <p:spPr/>
        <p:txBody>
          <a:bodyPr/>
          <a:lstStyle/>
          <a:p>
            <a:fld id="{5C15B331-E189-4C4B-8FC3-23D135723289}" type="slidenum">
              <a:rPr lang="en-US" smtClean="0"/>
              <a:t>4</a:t>
            </a:fld>
            <a:endParaRPr lang="en-US"/>
          </a:p>
        </p:txBody>
      </p:sp>
    </p:spTree>
    <p:extLst>
      <p:ext uri="{BB962C8B-B14F-4D97-AF65-F5344CB8AC3E}">
        <p14:creationId xmlns:p14="http://schemas.microsoft.com/office/powerpoint/2010/main" val="3638763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Arial" panose="020B0604020202020204" pitchFamily="34" charset="0"/>
              </a:rPr>
              <a:t>Heat stress disrupts LCA5L, MYBL1, and MAGEB4 pathways, impairing spermatogenesis and germ cell survival. The absence of these genes is expected to disrupt key molecular processes necessary for germ cell development, making cells more vulnerable to heat-induced damage, leading to reduced sperm production and increased germ cell loss. </a:t>
            </a:r>
            <a:endParaRPr lang="en-US" dirty="0"/>
          </a:p>
        </p:txBody>
      </p:sp>
      <p:sp>
        <p:nvSpPr>
          <p:cNvPr id="4" name="Slide Number Placeholder 3"/>
          <p:cNvSpPr>
            <a:spLocks noGrp="1"/>
          </p:cNvSpPr>
          <p:nvPr>
            <p:ph type="sldNum" sz="quarter" idx="5"/>
          </p:nvPr>
        </p:nvSpPr>
        <p:spPr/>
        <p:txBody>
          <a:bodyPr/>
          <a:lstStyle/>
          <a:p>
            <a:fld id="{5C15B331-E189-4C4B-8FC3-23D135723289}" type="slidenum">
              <a:rPr lang="en-US" smtClean="0"/>
              <a:t>5</a:t>
            </a:fld>
            <a:endParaRPr lang="en-US"/>
          </a:p>
        </p:txBody>
      </p:sp>
    </p:spTree>
    <p:extLst>
      <p:ext uri="{BB962C8B-B14F-4D97-AF65-F5344CB8AC3E}">
        <p14:creationId xmlns:p14="http://schemas.microsoft.com/office/powerpoint/2010/main" val="2886548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Approach and Methods:</a:t>
            </a:r>
            <a:endParaRPr lang="en-US" dirty="0"/>
          </a:p>
          <a:p>
            <a:pPr>
              <a:buFont typeface="+mj-lt"/>
              <a:buAutoNum type="arabicPeriod"/>
            </a:pPr>
            <a:r>
              <a:rPr lang="en-US" b="1" dirty="0"/>
              <a:t>RNA-seq:</a:t>
            </a:r>
            <a:endParaRPr lang="en-US" dirty="0"/>
          </a:p>
          <a:p>
            <a:pPr marL="742950" lvl="1" indent="-285750">
              <a:buFont typeface="+mj-lt"/>
              <a:buAutoNum type="arabicPeriod"/>
            </a:pPr>
            <a:r>
              <a:rPr lang="en-US" dirty="0"/>
              <a:t>Identify gene expression changes due to heat stress in cells lacking LCA5L, MYBL1, or MAGEB4.</a:t>
            </a:r>
          </a:p>
          <a:p>
            <a:pPr>
              <a:buFont typeface="+mj-lt"/>
              <a:buAutoNum type="arabicPeriod"/>
            </a:pPr>
            <a:r>
              <a:rPr lang="en-US" b="1" dirty="0"/>
              <a:t>qPCR:</a:t>
            </a:r>
            <a:endParaRPr lang="en-US" dirty="0"/>
          </a:p>
          <a:p>
            <a:pPr marL="742950" lvl="1" indent="-285750">
              <a:buFont typeface="+mj-lt"/>
              <a:buAutoNum type="arabicPeriod"/>
            </a:pPr>
            <a:r>
              <a:rPr lang="en-US" dirty="0"/>
              <a:t>Validate key gene expression changes from RNA-seq.</a:t>
            </a:r>
          </a:p>
          <a:p>
            <a:pPr>
              <a:buFont typeface="+mj-lt"/>
              <a:buAutoNum type="arabicPeriod"/>
            </a:pPr>
            <a:r>
              <a:rPr lang="en-US" b="1" dirty="0" err="1"/>
              <a:t>ChIP</a:t>
            </a:r>
            <a:r>
              <a:rPr lang="en-US" b="1" dirty="0"/>
              <a:t>-seq: (</a:t>
            </a:r>
            <a:r>
              <a:rPr lang="en-US" dirty="0"/>
              <a:t>Chromatin Immunoprecipitation sequencing)</a:t>
            </a:r>
          </a:p>
          <a:p>
            <a:pPr marL="742950" lvl="1" indent="-285750">
              <a:buFont typeface="+mj-lt"/>
              <a:buAutoNum type="arabicPeriod"/>
            </a:pPr>
            <a:r>
              <a:rPr lang="en-US" dirty="0"/>
              <a:t>Examine chromatin modifications and transcription factor binding in response to heat stress.</a:t>
            </a:r>
          </a:p>
          <a:p>
            <a:pPr>
              <a:buFont typeface="+mj-lt"/>
              <a:buAutoNum type="arabicPeriod"/>
            </a:pPr>
            <a:r>
              <a:rPr lang="en-US" b="1" dirty="0"/>
              <a:t>ATAC-seq: (</a:t>
            </a:r>
            <a:r>
              <a:rPr lang="en-US" dirty="0"/>
              <a:t>Assay for Transposase-Accessible Chromatin sequencing)</a:t>
            </a:r>
          </a:p>
          <a:p>
            <a:pPr marL="742950" lvl="1" indent="-285750">
              <a:buFont typeface="+mj-lt"/>
              <a:buAutoNum type="arabicPeriod"/>
            </a:pPr>
            <a:r>
              <a:rPr lang="en-US" dirty="0"/>
              <a:t>Measure chromatin accessibility to identify heat-sensitive regions.</a:t>
            </a:r>
          </a:p>
          <a:p>
            <a:pPr>
              <a:buFont typeface="+mj-lt"/>
              <a:buAutoNum type="arabicPeriod"/>
            </a:pPr>
            <a:r>
              <a:rPr lang="en-US" b="1" dirty="0"/>
              <a:t>SCSA: (</a:t>
            </a:r>
            <a:r>
              <a:rPr lang="en-US" dirty="0"/>
              <a:t>Sperm Chromatin Structure Assay for Sperm quality)</a:t>
            </a:r>
          </a:p>
          <a:p>
            <a:pPr>
              <a:buFont typeface="+mj-lt"/>
              <a:buAutoNum type="arabicPeriod"/>
            </a:pPr>
            <a:r>
              <a:rPr lang="en-US" dirty="0"/>
              <a:t>Assess sperm DNA quality to evaluate fertility impacts.</a:t>
            </a:r>
          </a:p>
          <a:p>
            <a:endParaRPr lang="en-US" dirty="0"/>
          </a:p>
        </p:txBody>
      </p:sp>
      <p:sp>
        <p:nvSpPr>
          <p:cNvPr id="4" name="Slide Number Placeholder 3"/>
          <p:cNvSpPr>
            <a:spLocks noGrp="1"/>
          </p:cNvSpPr>
          <p:nvPr>
            <p:ph type="sldNum" sz="quarter" idx="5"/>
          </p:nvPr>
        </p:nvSpPr>
        <p:spPr/>
        <p:txBody>
          <a:bodyPr/>
          <a:lstStyle/>
          <a:p>
            <a:fld id="{5C15B331-E189-4C4B-8FC3-23D135723289}" type="slidenum">
              <a:rPr lang="en-US" smtClean="0"/>
              <a:t>6</a:t>
            </a:fld>
            <a:endParaRPr lang="en-US"/>
          </a:p>
        </p:txBody>
      </p:sp>
    </p:spTree>
    <p:extLst>
      <p:ext uri="{BB962C8B-B14F-4D97-AF65-F5344CB8AC3E}">
        <p14:creationId xmlns:p14="http://schemas.microsoft.com/office/powerpoint/2010/main" val="2692649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The loss of LCA5L, MYBL1, and MAGEB4 exacerbates heat-induced transcriptomic and epigenomic changes in germ cells, reducing sperm quality and morphology. Without these genes, essential regulatory networks involved in gene expression and chromatin structure will be more susceptible to heat stress, leading to defects in sperm formation and function.</a:t>
            </a:r>
            <a:endParaRPr lang="en-US" dirty="0"/>
          </a:p>
        </p:txBody>
      </p:sp>
      <p:sp>
        <p:nvSpPr>
          <p:cNvPr id="4" name="Slide Number Placeholder 3"/>
          <p:cNvSpPr>
            <a:spLocks noGrp="1"/>
          </p:cNvSpPr>
          <p:nvPr>
            <p:ph type="sldNum" sz="quarter" idx="5"/>
          </p:nvPr>
        </p:nvSpPr>
        <p:spPr/>
        <p:txBody>
          <a:bodyPr/>
          <a:lstStyle/>
          <a:p>
            <a:fld id="{5C15B331-E189-4C4B-8FC3-23D135723289}" type="slidenum">
              <a:rPr lang="en-US" smtClean="0"/>
              <a:t>7</a:t>
            </a:fld>
            <a:endParaRPr lang="en-US"/>
          </a:p>
        </p:txBody>
      </p:sp>
    </p:spTree>
    <p:extLst>
      <p:ext uri="{BB962C8B-B14F-4D97-AF65-F5344CB8AC3E}">
        <p14:creationId xmlns:p14="http://schemas.microsoft.com/office/powerpoint/2010/main" val="1658159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Reactive Oxygen Species</a:t>
            </a:r>
          </a:p>
          <a:p>
            <a:pPr>
              <a:buFont typeface="Arial" panose="020B0604020202020204" pitchFamily="34" charset="0"/>
              <a:buChar char="•"/>
            </a:pPr>
            <a:r>
              <a:rPr lang="en-US" b="1" dirty="0"/>
              <a:t>ROS detection (DHE, </a:t>
            </a:r>
            <a:r>
              <a:rPr lang="en-US" b="1" dirty="0" err="1"/>
              <a:t>MitoSOX</a:t>
            </a:r>
            <a:r>
              <a:rPr lang="en-US" b="1" dirty="0"/>
              <a:t>):</a:t>
            </a:r>
            <a:br>
              <a:rPr lang="en-US" dirty="0"/>
            </a:br>
            <a:r>
              <a:rPr lang="en-US" dirty="0"/>
              <a:t>Measure general ROS (DHE) and mitochondrial ROS (</a:t>
            </a:r>
            <a:r>
              <a:rPr lang="en-US" dirty="0" err="1"/>
              <a:t>MitoSOX</a:t>
            </a:r>
            <a:r>
              <a:rPr lang="en-US" dirty="0"/>
              <a:t>) to assess oxidative stress.</a:t>
            </a:r>
          </a:p>
          <a:p>
            <a:pPr marL="742950" lvl="1" indent="-285750">
              <a:buFont typeface="Arial" panose="020B0604020202020204" pitchFamily="34" charset="0"/>
              <a:buChar char="•"/>
            </a:pPr>
            <a:r>
              <a:rPr lang="en-US" b="1" dirty="0"/>
              <a:t>DHE (Dihydroethidium):</a:t>
            </a:r>
            <a:r>
              <a:rPr lang="en-US" dirty="0"/>
              <a:t> A fluorescent dye that detects general ROS by emitting fluorescence when oxidized.</a:t>
            </a:r>
          </a:p>
          <a:p>
            <a:pPr marL="742950" lvl="1" indent="-285750">
              <a:buFont typeface="Arial" panose="020B0604020202020204" pitchFamily="34" charset="0"/>
              <a:buChar char="•"/>
            </a:pPr>
            <a:r>
              <a:rPr lang="en-US" b="1" dirty="0" err="1"/>
              <a:t>MitoSOX</a:t>
            </a:r>
            <a:r>
              <a:rPr lang="en-US" b="1" dirty="0"/>
              <a:t>:</a:t>
            </a:r>
            <a:r>
              <a:rPr lang="en-US" dirty="0"/>
              <a:t> A specific fluorescent dye for detecting mitochondrial ROS, highlighting oxidative stress within mitochondria.</a:t>
            </a:r>
          </a:p>
          <a:p>
            <a:pPr>
              <a:buFont typeface="Arial" panose="020B0604020202020204" pitchFamily="34" charset="0"/>
              <a:buChar char="•"/>
            </a:pPr>
            <a:r>
              <a:rPr lang="en-US" b="1" dirty="0"/>
              <a:t>DNA damage assays:</a:t>
            </a:r>
            <a:br>
              <a:rPr lang="en-US" dirty="0"/>
            </a:br>
            <a:r>
              <a:rPr lang="en-US" dirty="0"/>
              <a:t>Detect DNA damage markers (e.g., phosphorylated H2AX) to assess genomic integrity.</a:t>
            </a:r>
          </a:p>
          <a:p>
            <a:pPr>
              <a:buFont typeface="Arial" panose="020B0604020202020204" pitchFamily="34" charset="0"/>
              <a:buChar char="•"/>
            </a:pPr>
            <a:r>
              <a:rPr lang="en-US" b="1" dirty="0"/>
              <a:t>Protein aggregation markers:</a:t>
            </a:r>
            <a:br>
              <a:rPr lang="en-US" dirty="0"/>
            </a:br>
            <a:r>
              <a:rPr lang="en-US" dirty="0"/>
              <a:t>Identify protein clumping using markers like ubiquitin to evaluate stress-related aggregation.</a:t>
            </a:r>
          </a:p>
          <a:p>
            <a:pPr>
              <a:buFont typeface="Arial" panose="020B0604020202020204" pitchFamily="34" charset="0"/>
              <a:buChar char="•"/>
            </a:pPr>
            <a:r>
              <a:rPr lang="en-US" b="1" dirty="0"/>
              <a:t>Sperm viability tests:</a:t>
            </a:r>
            <a:br>
              <a:rPr lang="en-US" dirty="0"/>
            </a:br>
            <a:r>
              <a:rPr lang="en-US" dirty="0"/>
              <a:t>Assess sperm health and function using motility and membrane integrity tests.</a:t>
            </a:r>
          </a:p>
          <a:p>
            <a:endParaRPr lang="en-US" dirty="0"/>
          </a:p>
        </p:txBody>
      </p:sp>
      <p:sp>
        <p:nvSpPr>
          <p:cNvPr id="4" name="Slide Number Placeholder 3"/>
          <p:cNvSpPr>
            <a:spLocks noGrp="1"/>
          </p:cNvSpPr>
          <p:nvPr>
            <p:ph type="sldNum" sz="quarter" idx="5"/>
          </p:nvPr>
        </p:nvSpPr>
        <p:spPr/>
        <p:txBody>
          <a:bodyPr/>
          <a:lstStyle/>
          <a:p>
            <a:fld id="{5C15B331-E189-4C4B-8FC3-23D135723289}" type="slidenum">
              <a:rPr lang="en-US" smtClean="0"/>
              <a:t>8</a:t>
            </a:fld>
            <a:endParaRPr lang="en-US"/>
          </a:p>
        </p:txBody>
      </p:sp>
    </p:spTree>
    <p:extLst>
      <p:ext uri="{BB962C8B-B14F-4D97-AF65-F5344CB8AC3E}">
        <p14:creationId xmlns:p14="http://schemas.microsoft.com/office/powerpoint/2010/main" val="836747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Arial" panose="020B0604020202020204" pitchFamily="34" charset="0"/>
              </a:rPr>
              <a:t>These genes play a critical role in protecting germ cells from oxidative stress and protein misfolding. Their absence increases cellular vulnerabilities under heat stress by triggering oxidative damage and disrupting protein homeostasis. We predict that the loss of these protective mechanisms will result in protein aggregation, DNA damage, and impaired sperm viability. </a:t>
            </a:r>
            <a:endParaRPr lang="en-US" dirty="0"/>
          </a:p>
        </p:txBody>
      </p:sp>
      <p:sp>
        <p:nvSpPr>
          <p:cNvPr id="4" name="Slide Number Placeholder 3"/>
          <p:cNvSpPr>
            <a:spLocks noGrp="1"/>
          </p:cNvSpPr>
          <p:nvPr>
            <p:ph type="sldNum" sz="quarter" idx="5"/>
          </p:nvPr>
        </p:nvSpPr>
        <p:spPr/>
        <p:txBody>
          <a:bodyPr/>
          <a:lstStyle/>
          <a:p>
            <a:fld id="{5C15B331-E189-4C4B-8FC3-23D135723289}" type="slidenum">
              <a:rPr lang="en-US" smtClean="0"/>
              <a:t>9</a:t>
            </a:fld>
            <a:endParaRPr lang="en-US"/>
          </a:p>
        </p:txBody>
      </p:sp>
    </p:spTree>
    <p:extLst>
      <p:ext uri="{BB962C8B-B14F-4D97-AF65-F5344CB8AC3E}">
        <p14:creationId xmlns:p14="http://schemas.microsoft.com/office/powerpoint/2010/main" val="118078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4/9/25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199092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4/9/25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62047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4/9/25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34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4/9/25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199556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4/9/25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9637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4/9/25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086053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4/9/25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16680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4/9/25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31662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4/9/25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993735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4/9/25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714684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4/9/25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878096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4/9/25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98942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5" r:id="rId6"/>
    <p:sldLayoutId id="2147483730" r:id="rId7"/>
    <p:sldLayoutId id="2147483731" r:id="rId8"/>
    <p:sldLayoutId id="2147483732" r:id="rId9"/>
    <p:sldLayoutId id="2147483734" r:id="rId10"/>
    <p:sldLayoutId id="2147483733"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983080A-6551-4451-BD82-99B048897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86DE192-F08C-D1AB-0337-7D82C7EDD99A}"/>
              </a:ext>
            </a:extLst>
          </p:cNvPr>
          <p:cNvPicPr>
            <a:picLocks noChangeAspect="1"/>
          </p:cNvPicPr>
          <p:nvPr/>
        </p:nvPicPr>
        <p:blipFill>
          <a:blip r:embed="rId3">
            <a:alphaModFix amt="40000"/>
          </a:blip>
          <a:srcRect t="6052" b="3948"/>
          <a:stretch/>
        </p:blipFill>
        <p:spPr>
          <a:xfrm>
            <a:off x="20" y="10"/>
            <a:ext cx="12191980" cy="6857985"/>
          </a:xfrm>
          <a:prstGeom prst="rect">
            <a:avLst/>
          </a:prstGeom>
        </p:spPr>
      </p:pic>
      <p:sp>
        <p:nvSpPr>
          <p:cNvPr id="2" name="Title 1">
            <a:extLst>
              <a:ext uri="{FF2B5EF4-FFF2-40B4-BE49-F238E27FC236}">
                <a16:creationId xmlns:a16="http://schemas.microsoft.com/office/drawing/2014/main" id="{C0165E8A-5576-31CF-B99E-56D3FD2AA5D0}"/>
              </a:ext>
            </a:extLst>
          </p:cNvPr>
          <p:cNvSpPr>
            <a:spLocks noGrp="1"/>
          </p:cNvSpPr>
          <p:nvPr>
            <p:ph type="ctrTitle"/>
          </p:nvPr>
        </p:nvSpPr>
        <p:spPr>
          <a:xfrm>
            <a:off x="914401" y="2909456"/>
            <a:ext cx="7393922" cy="3066469"/>
          </a:xfrm>
        </p:spPr>
        <p:txBody>
          <a:bodyPr anchor="b">
            <a:normAutofit/>
          </a:bodyPr>
          <a:lstStyle/>
          <a:p>
            <a:pPr>
              <a:lnSpc>
                <a:spcPct val="90000"/>
              </a:lnSpc>
            </a:pPr>
            <a:r>
              <a:rPr lang="en-US" sz="3800" b="1" i="0">
                <a:solidFill>
                  <a:srgbClr val="FFFFFF"/>
                </a:solidFill>
                <a:effectLst/>
                <a:latin typeface="Arial" panose="020B0604020202020204" pitchFamily="34" charset="0"/>
              </a:rPr>
              <a:t>Unraveling Heat Stress-Induced Disruption of LCA5L, MYBL1, and MAGEB4 Pathways in Mammalian Spermatogenesis</a:t>
            </a:r>
            <a:r>
              <a:rPr lang="en-US" sz="3800" b="0" i="0">
                <a:solidFill>
                  <a:srgbClr val="FFFFFF"/>
                </a:solidFill>
                <a:effectLst/>
                <a:latin typeface="Arial" panose="020B0604020202020204" pitchFamily="34" charset="0"/>
              </a:rPr>
              <a:t> </a:t>
            </a:r>
            <a:endParaRPr lang="en-US" sz="3800">
              <a:solidFill>
                <a:srgbClr val="FFFFFF"/>
              </a:solidFill>
            </a:endParaRPr>
          </a:p>
        </p:txBody>
      </p:sp>
      <p:sp>
        <p:nvSpPr>
          <p:cNvPr id="3" name="Subtitle 2">
            <a:extLst>
              <a:ext uri="{FF2B5EF4-FFF2-40B4-BE49-F238E27FC236}">
                <a16:creationId xmlns:a16="http://schemas.microsoft.com/office/drawing/2014/main" id="{BDABBD56-0AB1-F84C-F02E-340630298499}"/>
              </a:ext>
            </a:extLst>
          </p:cNvPr>
          <p:cNvSpPr>
            <a:spLocks noGrp="1"/>
          </p:cNvSpPr>
          <p:nvPr>
            <p:ph type="subTitle" idx="1"/>
          </p:nvPr>
        </p:nvSpPr>
        <p:spPr>
          <a:xfrm>
            <a:off x="914400" y="956113"/>
            <a:ext cx="7393922" cy="1329888"/>
          </a:xfrm>
        </p:spPr>
        <p:txBody>
          <a:bodyPr anchor="t">
            <a:normAutofit/>
          </a:bodyPr>
          <a:lstStyle/>
          <a:p>
            <a:r>
              <a:rPr lang="en-US">
                <a:solidFill>
                  <a:srgbClr val="FFFFFF"/>
                </a:solidFill>
              </a:rPr>
              <a:t>Melanie L Salas</a:t>
            </a:r>
          </a:p>
        </p:txBody>
      </p:sp>
      <p:cxnSp>
        <p:nvCxnSpPr>
          <p:cNvPr id="32" name="Straight Connector 31">
            <a:extLst>
              <a:ext uri="{FF2B5EF4-FFF2-40B4-BE49-F238E27FC236}">
                <a16:creationId xmlns:a16="http://schemas.microsoft.com/office/drawing/2014/main" id="{8A5C8BF2-C035-4BFF-8802-A397238344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6272784"/>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8281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169A-BA15-7BD1-31C6-7506F5424F1F}"/>
              </a:ext>
            </a:extLst>
          </p:cNvPr>
          <p:cNvSpPr>
            <a:spLocks noGrp="1"/>
          </p:cNvSpPr>
          <p:nvPr>
            <p:ph type="title"/>
          </p:nvPr>
        </p:nvSpPr>
        <p:spPr/>
        <p:txBody>
          <a:bodyPr/>
          <a:lstStyle/>
          <a:p>
            <a:r>
              <a:rPr lang="en-US" dirty="0"/>
              <a:t>Impact and Future directions</a:t>
            </a:r>
          </a:p>
        </p:txBody>
      </p:sp>
      <p:sp>
        <p:nvSpPr>
          <p:cNvPr id="3" name="Content Placeholder 2">
            <a:extLst>
              <a:ext uri="{FF2B5EF4-FFF2-40B4-BE49-F238E27FC236}">
                <a16:creationId xmlns:a16="http://schemas.microsoft.com/office/drawing/2014/main" id="{9A9D8FA6-51BB-2BCF-3E24-29C6DF646EC3}"/>
              </a:ext>
            </a:extLst>
          </p:cNvPr>
          <p:cNvSpPr>
            <a:spLocks noGrp="1"/>
          </p:cNvSpPr>
          <p:nvPr>
            <p:ph idx="1"/>
          </p:nvPr>
        </p:nvSpPr>
        <p:spPr/>
        <p:txBody>
          <a:bodyPr/>
          <a:lstStyle/>
          <a:p>
            <a:pPr marL="0" indent="0">
              <a:buNone/>
            </a:pPr>
            <a:r>
              <a:rPr lang="en-US" b="1" dirty="0"/>
              <a:t>Scientific Contributions:</a:t>
            </a:r>
            <a:r>
              <a:rPr lang="en-US" dirty="0"/>
              <a:t> Uncover conserved mechanisms of heat-induced sperm dysfunction.</a:t>
            </a:r>
          </a:p>
          <a:p>
            <a:pPr marL="0" indent="0">
              <a:buNone/>
            </a:pPr>
            <a:r>
              <a:rPr lang="en-US" b="1" dirty="0"/>
              <a:t>Applications:</a:t>
            </a:r>
            <a:r>
              <a:rPr lang="en-US" dirty="0"/>
              <a:t> </a:t>
            </a:r>
          </a:p>
          <a:p>
            <a:pPr marL="0" indent="0">
              <a:buNone/>
            </a:pPr>
            <a:r>
              <a:rPr lang="en-US" dirty="0"/>
              <a:t>Biodiversity conservation, livestock fertility management, human reproductive health.</a:t>
            </a:r>
          </a:p>
          <a:p>
            <a:pPr marL="0" indent="0">
              <a:buNone/>
            </a:pPr>
            <a:r>
              <a:rPr lang="en-US" b="1" dirty="0"/>
              <a:t>Next Steps:</a:t>
            </a:r>
            <a:r>
              <a:rPr lang="en-US" dirty="0"/>
              <a:t> </a:t>
            </a:r>
          </a:p>
          <a:p>
            <a:pPr marL="0" indent="0">
              <a:buNone/>
            </a:pPr>
            <a:r>
              <a:rPr lang="en-US" dirty="0"/>
              <a:t>Develop targeted fertility preservation strategies.</a:t>
            </a:r>
          </a:p>
        </p:txBody>
      </p:sp>
    </p:spTree>
    <p:extLst>
      <p:ext uri="{BB962C8B-B14F-4D97-AF65-F5344CB8AC3E}">
        <p14:creationId xmlns:p14="http://schemas.microsoft.com/office/powerpoint/2010/main" val="1438998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dog walking on a sidewalk&#10;&#10;Description automatically generated">
            <a:extLst>
              <a:ext uri="{FF2B5EF4-FFF2-40B4-BE49-F238E27FC236}">
                <a16:creationId xmlns:a16="http://schemas.microsoft.com/office/drawing/2014/main" id="{76268D2F-EBFA-D5C6-0E0D-BD319AAE83CB}"/>
              </a:ext>
            </a:extLst>
          </p:cNvPr>
          <p:cNvPicPr>
            <a:picLocks noChangeAspect="1"/>
          </p:cNvPicPr>
          <p:nvPr/>
        </p:nvPicPr>
        <p:blipFill>
          <a:blip r:embed="rId3"/>
          <a:srcRect l="12896" r="12896" b="1"/>
          <a:stretch/>
        </p:blipFill>
        <p:spPr>
          <a:xfrm rot="5400000">
            <a:off x="36576" y="-36576"/>
            <a:ext cx="6858000" cy="6931152"/>
          </a:xfrm>
          <a:prstGeom prst="rect">
            <a:avLst/>
          </a:prstGeom>
        </p:spPr>
      </p:pic>
      <p:sp>
        <p:nvSpPr>
          <p:cNvPr id="2" name="Title 1">
            <a:extLst>
              <a:ext uri="{FF2B5EF4-FFF2-40B4-BE49-F238E27FC236}">
                <a16:creationId xmlns:a16="http://schemas.microsoft.com/office/drawing/2014/main" id="{8F52B290-B1C3-C944-96D9-5E73281F5A9C}"/>
              </a:ext>
            </a:extLst>
          </p:cNvPr>
          <p:cNvSpPr>
            <a:spLocks noGrp="1"/>
          </p:cNvSpPr>
          <p:nvPr>
            <p:ph type="title"/>
          </p:nvPr>
        </p:nvSpPr>
        <p:spPr>
          <a:xfrm>
            <a:off x="7537528" y="1032764"/>
            <a:ext cx="4308672" cy="3224045"/>
          </a:xfrm>
        </p:spPr>
        <p:txBody>
          <a:bodyPr vert="horz" lIns="91440" tIns="45720" rIns="91440" bIns="45720" rtlCol="0" anchor="b">
            <a:normAutofit/>
          </a:bodyPr>
          <a:lstStyle/>
          <a:p>
            <a:r>
              <a:rPr lang="en-US" sz="5800" b="1" kern="1200">
                <a:solidFill>
                  <a:schemeClr val="tx1"/>
                </a:solidFill>
                <a:latin typeface="+mj-lt"/>
                <a:ea typeface="+mj-ea"/>
                <a:cs typeface="+mj-cs"/>
              </a:rPr>
              <a:t>THANK YOU</a:t>
            </a:r>
          </a:p>
        </p:txBody>
      </p:sp>
      <p:cxnSp>
        <p:nvCxnSpPr>
          <p:cNvPr id="36" name="Straight Connector 35">
            <a:extLst>
              <a:ext uri="{FF2B5EF4-FFF2-40B4-BE49-F238E27FC236}">
                <a16:creationId xmlns:a16="http://schemas.microsoft.com/office/drawing/2014/main" id="{6CA391F1-4B2C-521B-F6A5-52C74B3034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5848" y="47115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53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D7B81-1E18-B7A0-9750-7E41671B2FE5}"/>
              </a:ext>
            </a:extLst>
          </p:cNvPr>
          <p:cNvSpPr>
            <a:spLocks noGrp="1"/>
          </p:cNvSpPr>
          <p:nvPr>
            <p:ph type="title"/>
          </p:nvPr>
        </p:nvSpPr>
        <p:spPr/>
        <p:txBody>
          <a:bodyPr/>
          <a:lstStyle/>
          <a:p>
            <a:pPr algn="ctr"/>
            <a:r>
              <a:rPr lang="en-US" dirty="0"/>
              <a:t>References </a:t>
            </a:r>
          </a:p>
        </p:txBody>
      </p:sp>
      <p:sp>
        <p:nvSpPr>
          <p:cNvPr id="3" name="Content Placeholder 2">
            <a:extLst>
              <a:ext uri="{FF2B5EF4-FFF2-40B4-BE49-F238E27FC236}">
                <a16:creationId xmlns:a16="http://schemas.microsoft.com/office/drawing/2014/main" id="{151150FA-13A0-C0E4-4EA5-52CCB2E8FD1B}"/>
              </a:ext>
            </a:extLst>
          </p:cNvPr>
          <p:cNvSpPr>
            <a:spLocks noGrp="1"/>
          </p:cNvSpPr>
          <p:nvPr>
            <p:ph idx="1"/>
          </p:nvPr>
        </p:nvSpPr>
        <p:spPr>
          <a:xfrm>
            <a:off x="640079" y="2118082"/>
            <a:ext cx="10890928" cy="4548725"/>
          </a:xfrm>
        </p:spPr>
        <p:txBody>
          <a:bodyPr>
            <a:normAutofit fontScale="85000" lnSpcReduction="10000"/>
          </a:bodyPr>
          <a:lstStyle/>
          <a:p>
            <a:pPr marL="0" indent="0">
              <a:buNone/>
            </a:pPr>
            <a:r>
              <a:rPr lang="en-US" dirty="0">
                <a:effectLst/>
              </a:rPr>
              <a:t>	</a:t>
            </a:r>
            <a:r>
              <a:rPr lang="en-US" sz="1900" dirty="0">
                <a:effectLst/>
              </a:rPr>
              <a:t>Murat, F., Mbengue, N., </a:t>
            </a:r>
            <a:r>
              <a:rPr lang="en-US" sz="1900" dirty="0" err="1">
                <a:effectLst/>
              </a:rPr>
              <a:t>Winge</a:t>
            </a:r>
            <a:r>
              <a:rPr lang="en-US" sz="1900" dirty="0">
                <a:effectLst/>
              </a:rPr>
              <a:t>, S. B., </a:t>
            </a:r>
            <a:r>
              <a:rPr lang="en-US" sz="1900" dirty="0" err="1">
                <a:effectLst/>
              </a:rPr>
              <a:t>Trefzer</a:t>
            </a:r>
            <a:r>
              <a:rPr lang="en-US" sz="1900" dirty="0">
                <a:effectLst/>
              </a:rPr>
              <a:t>, T., </a:t>
            </a:r>
            <a:r>
              <a:rPr lang="en-US" sz="1900" dirty="0" err="1">
                <a:effectLst/>
              </a:rPr>
              <a:t>Leushkin</a:t>
            </a:r>
            <a:r>
              <a:rPr lang="en-US" sz="1900" dirty="0">
                <a:effectLst/>
              </a:rPr>
              <a:t>, E., Sepp, M., Cardoso-Moreira, M., Schmidt, J., Schneider, C., </a:t>
            </a:r>
            <a:r>
              <a:rPr lang="en-US" sz="1900" dirty="0" err="1">
                <a:effectLst/>
              </a:rPr>
              <a:t>Mößinger</a:t>
            </a:r>
            <a:r>
              <a:rPr lang="en-US" sz="1900" dirty="0">
                <a:effectLst/>
              </a:rPr>
              <a:t>, K., </a:t>
            </a:r>
            <a:r>
              <a:rPr lang="en-US" sz="1900" dirty="0" err="1">
                <a:effectLst/>
              </a:rPr>
              <a:t>Brüning</a:t>
            </a:r>
            <a:r>
              <a:rPr lang="en-US" sz="1900" dirty="0">
                <a:effectLst/>
              </a:rPr>
              <a:t>, T., Lamanna, F., Belles, M. R., Conrad, C., </a:t>
            </a:r>
            <a:r>
              <a:rPr lang="en-US" sz="1900" dirty="0" err="1">
                <a:effectLst/>
              </a:rPr>
              <a:t>Kondova</a:t>
            </a:r>
            <a:r>
              <a:rPr lang="en-US" sz="1900" dirty="0">
                <a:effectLst/>
              </a:rPr>
              <a:t>, I., </a:t>
            </a:r>
            <a:r>
              <a:rPr lang="en-US" sz="1900" dirty="0" err="1">
                <a:effectLst/>
              </a:rPr>
              <a:t>Bontrop</a:t>
            </a:r>
            <a:r>
              <a:rPr lang="en-US" sz="1900" dirty="0">
                <a:effectLst/>
              </a:rPr>
              <a:t>, R., Behr, R., </a:t>
            </a:r>
            <a:r>
              <a:rPr lang="en-US" sz="1900" dirty="0" err="1">
                <a:effectLst/>
              </a:rPr>
              <a:t>Khaitovich</a:t>
            </a:r>
            <a:r>
              <a:rPr lang="en-US" sz="1900" dirty="0">
                <a:effectLst/>
              </a:rPr>
              <a:t>, P., </a:t>
            </a:r>
            <a:r>
              <a:rPr lang="en-US" sz="1900" dirty="0" err="1">
                <a:effectLst/>
              </a:rPr>
              <a:t>Pääbo</a:t>
            </a:r>
            <a:r>
              <a:rPr lang="en-US" sz="1900" dirty="0">
                <a:effectLst/>
              </a:rPr>
              <a:t>, S., … </a:t>
            </a:r>
            <a:r>
              <a:rPr lang="en-US" sz="1900" dirty="0" err="1">
                <a:effectLst/>
              </a:rPr>
              <a:t>Kaessmann</a:t>
            </a:r>
            <a:r>
              <a:rPr lang="en-US" sz="1900" dirty="0">
                <a:effectLst/>
              </a:rPr>
              <a:t>, H. (2022, December 21). </a:t>
            </a:r>
            <a:r>
              <a:rPr lang="en-US" sz="1900" i="1" dirty="0">
                <a:effectLst/>
              </a:rPr>
              <a:t>The molecular evolution of spermatogenesis across mammals</a:t>
            </a:r>
            <a:r>
              <a:rPr lang="en-US" sz="1900" dirty="0">
                <a:effectLst/>
              </a:rPr>
              <a:t>. Nature News. https://</a:t>
            </a:r>
            <a:r>
              <a:rPr lang="en-US" sz="1900" dirty="0" err="1">
                <a:effectLst/>
              </a:rPr>
              <a:t>www.nature.com</a:t>
            </a:r>
            <a:r>
              <a:rPr lang="en-US" sz="1900" dirty="0">
                <a:effectLst/>
              </a:rPr>
              <a:t>/articles/s41586-022-05547-7 </a:t>
            </a:r>
          </a:p>
          <a:p>
            <a:pPr marL="0" indent="0">
              <a:buNone/>
            </a:pPr>
            <a:r>
              <a:rPr lang="en-US" sz="1900" dirty="0"/>
              <a:t>	</a:t>
            </a:r>
            <a:r>
              <a:rPr lang="en-US" sz="1900" dirty="0">
                <a:effectLst/>
              </a:rPr>
              <a:t>Mailin </a:t>
            </a:r>
            <a:r>
              <a:rPr lang="en-US" sz="1900" dirty="0" err="1">
                <a:effectLst/>
              </a:rPr>
              <a:t>G;Yang</a:t>
            </a:r>
            <a:r>
              <a:rPr lang="en-US" sz="1900" dirty="0">
                <a:effectLst/>
              </a:rPr>
              <a:t> </a:t>
            </a:r>
            <a:r>
              <a:rPr lang="en-US" sz="1900" dirty="0" err="1">
                <a:effectLst/>
              </a:rPr>
              <a:t>Y;Liu</a:t>
            </a:r>
            <a:r>
              <a:rPr lang="en-US" sz="1900" dirty="0">
                <a:effectLst/>
              </a:rPr>
              <a:t> </a:t>
            </a:r>
            <a:r>
              <a:rPr lang="en-US" sz="1900" dirty="0" err="1">
                <a:effectLst/>
              </a:rPr>
              <a:t>C;Jing</a:t>
            </a:r>
            <a:r>
              <a:rPr lang="en-US" sz="1900" dirty="0">
                <a:effectLst/>
              </a:rPr>
              <a:t> </a:t>
            </a:r>
            <a:r>
              <a:rPr lang="en-US" sz="1900" dirty="0" err="1">
                <a:effectLst/>
              </a:rPr>
              <a:t>Y;Wang</a:t>
            </a:r>
            <a:r>
              <a:rPr lang="en-US" sz="1900" dirty="0">
                <a:effectLst/>
              </a:rPr>
              <a:t> </a:t>
            </a:r>
            <a:r>
              <a:rPr lang="en-US" sz="1900" dirty="0" err="1">
                <a:effectLst/>
              </a:rPr>
              <a:t>Y;Ma</a:t>
            </a:r>
            <a:r>
              <a:rPr lang="en-US" sz="1900" dirty="0">
                <a:effectLst/>
              </a:rPr>
              <a:t> </a:t>
            </a:r>
            <a:r>
              <a:rPr lang="en-US" sz="1900" dirty="0" err="1">
                <a:effectLst/>
              </a:rPr>
              <a:t>J;Liao</a:t>
            </a:r>
            <a:r>
              <a:rPr lang="en-US" sz="1900" dirty="0">
                <a:effectLst/>
              </a:rPr>
              <a:t> </a:t>
            </a:r>
            <a:r>
              <a:rPr lang="en-US" sz="1900" dirty="0" err="1">
                <a:effectLst/>
              </a:rPr>
              <a:t>T;Shen</a:t>
            </a:r>
            <a:r>
              <a:rPr lang="en-US" sz="1900" dirty="0">
                <a:effectLst/>
              </a:rPr>
              <a:t> </a:t>
            </a:r>
            <a:r>
              <a:rPr lang="en-US" sz="1900" dirty="0" err="1">
                <a:effectLst/>
              </a:rPr>
              <a:t>L;Zhu</a:t>
            </a:r>
            <a:r>
              <a:rPr lang="en-US" sz="1900" dirty="0">
                <a:effectLst/>
              </a:rPr>
              <a:t> L; (n.d.). </a:t>
            </a:r>
            <a:r>
              <a:rPr lang="en-US" sz="1900" i="1" dirty="0">
                <a:effectLst/>
              </a:rPr>
              <a:t>The RNA-seq mapping of testicular development after heat stress in sexually mature mice</a:t>
            </a:r>
            <a:r>
              <a:rPr lang="en-US" sz="1900" dirty="0">
                <a:effectLst/>
              </a:rPr>
              <a:t>. Scientific data. https://</a:t>
            </a:r>
            <a:r>
              <a:rPr lang="en-US" sz="1900" dirty="0" err="1">
                <a:effectLst/>
              </a:rPr>
              <a:t>pubmed.ncbi.nlm.nih.gov</a:t>
            </a:r>
            <a:r>
              <a:rPr lang="en-US" sz="1900" dirty="0">
                <a:effectLst/>
              </a:rPr>
              <a:t>/39179570/ </a:t>
            </a:r>
          </a:p>
          <a:p>
            <a:pPr marL="0" indent="0">
              <a:buNone/>
            </a:pPr>
            <a:r>
              <a:rPr lang="en-US" sz="1900" dirty="0">
                <a:effectLst/>
              </a:rPr>
              <a:t>	Hirano, K., </a:t>
            </a:r>
            <a:r>
              <a:rPr lang="en-US" sz="1900" dirty="0" err="1">
                <a:effectLst/>
              </a:rPr>
              <a:t>Nonami</a:t>
            </a:r>
            <a:r>
              <a:rPr lang="en-US" sz="1900" dirty="0">
                <a:effectLst/>
              </a:rPr>
              <a:t>, Y., Nakamura, Y., Sato, T., Sato, T., Ishiguro, K., Ogawa, T., &amp; Yoshida, S. (2022, May 26). </a:t>
            </a:r>
            <a:r>
              <a:rPr lang="en-US" sz="1900" i="1" dirty="0">
                <a:effectLst/>
              </a:rPr>
              <a:t>Temperature sensitivity of DNA double-strand break repair underpins heat-induced meiotic failure in mouse spermatogenesis</a:t>
            </a:r>
            <a:r>
              <a:rPr lang="en-US" sz="1900" dirty="0">
                <a:effectLst/>
              </a:rPr>
              <a:t>. Nature News. https://</a:t>
            </a:r>
            <a:r>
              <a:rPr lang="en-US" sz="1900" dirty="0" err="1">
                <a:effectLst/>
              </a:rPr>
              <a:t>www.nature.com</a:t>
            </a:r>
            <a:r>
              <a:rPr lang="en-US" sz="1900" dirty="0">
                <a:effectLst/>
              </a:rPr>
              <a:t>/articles/s42003-022-03449-y </a:t>
            </a:r>
          </a:p>
          <a:p>
            <a:pPr marL="0" indent="0">
              <a:buNone/>
            </a:pPr>
            <a:r>
              <a:rPr lang="en-US" sz="1900" i="0" dirty="0">
                <a:solidFill>
                  <a:srgbClr val="212121"/>
                </a:solidFill>
                <a:effectLst/>
                <a:latin typeface="system-ui"/>
              </a:rPr>
              <a:t>	Nakagiri H, Ogawa T, Ikeda N, </a:t>
            </a:r>
            <a:r>
              <a:rPr lang="en-US" sz="1900" i="0" dirty="0" err="1">
                <a:solidFill>
                  <a:srgbClr val="212121"/>
                </a:solidFill>
                <a:effectLst/>
                <a:latin typeface="system-ui"/>
              </a:rPr>
              <a:t>Terasaka</a:t>
            </a:r>
            <a:r>
              <a:rPr lang="en-US" sz="1900" i="0" dirty="0">
                <a:solidFill>
                  <a:srgbClr val="212121"/>
                </a:solidFill>
                <a:effectLst/>
                <a:latin typeface="system-ui"/>
              </a:rPr>
              <a:t> S, </a:t>
            </a:r>
            <a:r>
              <a:rPr lang="en-US" sz="1900" i="0" dirty="0" err="1">
                <a:solidFill>
                  <a:srgbClr val="212121"/>
                </a:solidFill>
                <a:effectLst/>
                <a:latin typeface="system-ui"/>
              </a:rPr>
              <a:t>Nukada</a:t>
            </a:r>
            <a:r>
              <a:rPr lang="en-US" sz="1900" i="0" dirty="0">
                <a:solidFill>
                  <a:srgbClr val="212121"/>
                </a:solidFill>
                <a:effectLst/>
                <a:latin typeface="system-ui"/>
              </a:rPr>
              <a:t> Y, Miyazawa M. Application of testicular organ culture system for the evaluation of spermatogenesis impairment. Sci Rep. 2024 Sep 16;14(1):21581. </a:t>
            </a:r>
            <a:r>
              <a:rPr lang="en-US" sz="1900" i="0" dirty="0" err="1">
                <a:solidFill>
                  <a:srgbClr val="212121"/>
                </a:solidFill>
                <a:effectLst/>
                <a:latin typeface="system-ui"/>
              </a:rPr>
              <a:t>doi</a:t>
            </a:r>
            <a:r>
              <a:rPr lang="en-US" sz="1900" i="0" dirty="0">
                <a:solidFill>
                  <a:srgbClr val="212121"/>
                </a:solidFill>
                <a:effectLst/>
                <a:latin typeface="system-ui"/>
              </a:rPr>
              <a:t>: 10.1038/s41598-024-71561-6. PMID: 39285184; PMCID: PMC11405715.</a:t>
            </a:r>
          </a:p>
          <a:p>
            <a:pPr marL="0" indent="0">
              <a:buNone/>
            </a:pPr>
            <a:r>
              <a:rPr lang="en-US" sz="1900" dirty="0">
                <a:solidFill>
                  <a:srgbClr val="212121"/>
                </a:solidFill>
                <a:latin typeface="system-ui"/>
              </a:rPr>
              <a:t>	</a:t>
            </a:r>
            <a:r>
              <a:rPr lang="en-US" sz="1900" b="0" i="0" dirty="0" err="1">
                <a:solidFill>
                  <a:srgbClr val="212121"/>
                </a:solidFill>
                <a:effectLst/>
                <a:latin typeface="system-ui"/>
              </a:rPr>
              <a:t>Ibtisham</a:t>
            </a:r>
            <a:r>
              <a:rPr lang="en-US" sz="1900" b="0" i="0" dirty="0">
                <a:solidFill>
                  <a:srgbClr val="212121"/>
                </a:solidFill>
                <a:effectLst/>
                <a:latin typeface="system-ui"/>
              </a:rPr>
              <a:t> F, Cham TC, </a:t>
            </a:r>
            <a:r>
              <a:rPr lang="en-US" sz="1900" b="0" i="0" dirty="0" err="1">
                <a:solidFill>
                  <a:srgbClr val="212121"/>
                </a:solidFill>
                <a:effectLst/>
                <a:latin typeface="system-ui"/>
              </a:rPr>
              <a:t>Fayaz</a:t>
            </a:r>
            <a:r>
              <a:rPr lang="en-US" sz="1900" b="0" i="0" dirty="0">
                <a:solidFill>
                  <a:srgbClr val="212121"/>
                </a:solidFill>
                <a:effectLst/>
                <a:latin typeface="system-ui"/>
              </a:rPr>
              <a:t> MA, </a:t>
            </a:r>
            <a:r>
              <a:rPr lang="en-US" sz="1900" b="0" i="0" dirty="0" err="1">
                <a:solidFill>
                  <a:srgbClr val="212121"/>
                </a:solidFill>
                <a:effectLst/>
                <a:latin typeface="system-ui"/>
              </a:rPr>
              <a:t>Honaramooz</a:t>
            </a:r>
            <a:r>
              <a:rPr lang="en-US" sz="1900" b="0" i="0" dirty="0">
                <a:solidFill>
                  <a:srgbClr val="212121"/>
                </a:solidFill>
                <a:effectLst/>
                <a:latin typeface="system-ui"/>
              </a:rPr>
              <a:t> A. Effects of Growth Factors on In Vitro Culture of Neonatal Piglet Testicular Tissue Fragments. Cells. 2023 Sep 8;12(18):2234. </a:t>
            </a:r>
            <a:r>
              <a:rPr lang="en-US" sz="1900" b="0" i="0" dirty="0" err="1">
                <a:solidFill>
                  <a:srgbClr val="212121"/>
                </a:solidFill>
                <a:effectLst/>
                <a:latin typeface="system-ui"/>
              </a:rPr>
              <a:t>doi</a:t>
            </a:r>
            <a:r>
              <a:rPr lang="en-US" sz="1900" b="0" i="0" dirty="0">
                <a:solidFill>
                  <a:srgbClr val="212121"/>
                </a:solidFill>
                <a:effectLst/>
                <a:latin typeface="system-ui"/>
              </a:rPr>
              <a:t>: 10.3390/cells12182234. PMID: 37759457; PMCID: PMC10526381.</a:t>
            </a:r>
            <a:endParaRPr lang="en-US" sz="1900" dirty="0"/>
          </a:p>
        </p:txBody>
      </p:sp>
    </p:spTree>
    <p:extLst>
      <p:ext uri="{BB962C8B-B14F-4D97-AF65-F5344CB8AC3E}">
        <p14:creationId xmlns:p14="http://schemas.microsoft.com/office/powerpoint/2010/main" val="3790903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7DA01-867B-BE20-C981-22A74864F75B}"/>
              </a:ext>
            </a:extLst>
          </p:cNvPr>
          <p:cNvSpPr>
            <a:spLocks noGrp="1"/>
          </p:cNvSpPr>
          <p:nvPr>
            <p:ph type="title"/>
          </p:nvPr>
        </p:nvSpPr>
        <p:spPr/>
        <p:txBody>
          <a:bodyPr>
            <a:normAutofit fontScale="90000"/>
          </a:bodyPr>
          <a:lstStyle/>
          <a:p>
            <a:r>
              <a:rPr lang="en-US" dirty="0"/>
              <a:t>Impact of Environmental Stressors On Male Fertility</a:t>
            </a:r>
          </a:p>
        </p:txBody>
      </p:sp>
      <p:sp>
        <p:nvSpPr>
          <p:cNvPr id="3" name="Content Placeholder 2">
            <a:extLst>
              <a:ext uri="{FF2B5EF4-FFF2-40B4-BE49-F238E27FC236}">
                <a16:creationId xmlns:a16="http://schemas.microsoft.com/office/drawing/2014/main" id="{C62156C5-2880-C127-1963-9E8D4AFB0EDA}"/>
              </a:ext>
            </a:extLst>
          </p:cNvPr>
          <p:cNvSpPr>
            <a:spLocks noGrp="1"/>
          </p:cNvSpPr>
          <p:nvPr>
            <p:ph idx="1"/>
          </p:nvPr>
        </p:nvSpPr>
        <p:spPr/>
        <p:txBody>
          <a:bodyPr>
            <a:normAutofit fontScale="92500" lnSpcReduction="10000"/>
          </a:bodyPr>
          <a:lstStyle/>
          <a:p>
            <a:pPr marL="0" indent="0">
              <a:buNone/>
            </a:pPr>
            <a:r>
              <a:rPr lang="en-US" b="1" dirty="0"/>
              <a:t>Key Issue:</a:t>
            </a:r>
            <a:r>
              <a:rPr lang="en-US" dirty="0"/>
              <a:t> Environmental stressors (heat, pollution, endocrine disruptors) are reducing male fertility.</a:t>
            </a:r>
          </a:p>
          <a:p>
            <a:pPr marL="0" indent="0">
              <a:buNone/>
            </a:pPr>
            <a:r>
              <a:rPr lang="en-US" b="1" dirty="0"/>
              <a:t>Scientific Basis</a:t>
            </a:r>
          </a:p>
          <a:p>
            <a:pPr>
              <a:buFont typeface="Arial" panose="020B0604020202020204" pitchFamily="34" charset="0"/>
              <a:buChar char="•"/>
            </a:pPr>
            <a:r>
              <a:rPr lang="en-US" dirty="0"/>
              <a:t>Spermatogenesis is highly sensitive to heat stress.</a:t>
            </a:r>
          </a:p>
          <a:p>
            <a:pPr>
              <a:buFont typeface="Arial" panose="020B0604020202020204" pitchFamily="34" charset="0"/>
              <a:buChar char="•"/>
            </a:pPr>
            <a:r>
              <a:rPr lang="en-US" dirty="0"/>
              <a:t>Leads to sperm dysfunction and reduced fertility.</a:t>
            </a:r>
          </a:p>
          <a:p>
            <a:pPr marL="0" indent="0">
              <a:buNone/>
            </a:pPr>
            <a:r>
              <a:rPr lang="en-US" b="1" dirty="0"/>
              <a:t>Knowledge Gap</a:t>
            </a:r>
          </a:p>
          <a:p>
            <a:pPr>
              <a:buFont typeface="Arial" panose="020B0604020202020204" pitchFamily="34" charset="0"/>
              <a:buChar char="•"/>
            </a:pPr>
            <a:r>
              <a:rPr lang="en-US" dirty="0"/>
              <a:t>Molecular mechanisms of heat-induced infertility remain unclear.</a:t>
            </a:r>
          </a:p>
          <a:p>
            <a:pPr marL="0" indent="0">
              <a:buNone/>
            </a:pPr>
            <a:r>
              <a:rPr lang="en-US" b="1" dirty="0"/>
              <a:t>Research Goal</a:t>
            </a:r>
          </a:p>
          <a:p>
            <a:pPr>
              <a:buFont typeface="Arial" panose="020B0604020202020204" pitchFamily="34" charset="0"/>
              <a:buChar char="•"/>
            </a:pPr>
            <a:r>
              <a:rPr lang="en-US" dirty="0"/>
              <a:t>Investigate the roles of LCA5L, MYBL1, and MAGEB4 in sperm resilience to heat stress</a:t>
            </a:r>
          </a:p>
          <a:p>
            <a:endParaRPr lang="en-US" dirty="0"/>
          </a:p>
        </p:txBody>
      </p:sp>
    </p:spTree>
    <p:extLst>
      <p:ext uri="{BB962C8B-B14F-4D97-AF65-F5344CB8AC3E}">
        <p14:creationId xmlns:p14="http://schemas.microsoft.com/office/powerpoint/2010/main" val="3794099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4D3E4-6882-415B-F069-FA492D4CD982}"/>
              </a:ext>
            </a:extLst>
          </p:cNvPr>
          <p:cNvSpPr>
            <a:spLocks noGrp="1"/>
          </p:cNvSpPr>
          <p:nvPr>
            <p:ph type="title"/>
          </p:nvPr>
        </p:nvSpPr>
        <p:spPr/>
        <p:txBody>
          <a:bodyPr/>
          <a:lstStyle/>
          <a:p>
            <a:r>
              <a:rPr lang="en-US" dirty="0"/>
              <a:t>Central Hypothesis</a:t>
            </a:r>
          </a:p>
        </p:txBody>
      </p:sp>
      <p:sp>
        <p:nvSpPr>
          <p:cNvPr id="3" name="Content Placeholder 2">
            <a:extLst>
              <a:ext uri="{FF2B5EF4-FFF2-40B4-BE49-F238E27FC236}">
                <a16:creationId xmlns:a16="http://schemas.microsoft.com/office/drawing/2014/main" id="{9E1DA7D7-9173-288B-6DFB-B5BE45765D76}"/>
              </a:ext>
            </a:extLst>
          </p:cNvPr>
          <p:cNvSpPr>
            <a:spLocks noGrp="1"/>
          </p:cNvSpPr>
          <p:nvPr>
            <p:ph idx="1"/>
          </p:nvPr>
        </p:nvSpPr>
        <p:spPr>
          <a:xfrm>
            <a:off x="640079" y="3003665"/>
            <a:ext cx="10890928" cy="1467473"/>
          </a:xfrm>
        </p:spPr>
        <p:txBody>
          <a:bodyPr/>
          <a:lstStyle/>
          <a:p>
            <a:pPr marL="0" indent="0">
              <a:buNone/>
            </a:pPr>
            <a:r>
              <a:rPr lang="en-US" dirty="0"/>
              <a:t>Thermal stress disrupts spermatogenesis via conserved and species-specific molecular pathways mediated by LCA5L, MYBL1, and MAGEB4, compromising male fertility and inducing transgenerational effects.</a:t>
            </a:r>
          </a:p>
        </p:txBody>
      </p:sp>
    </p:spTree>
    <p:extLst>
      <p:ext uri="{BB962C8B-B14F-4D97-AF65-F5344CB8AC3E}">
        <p14:creationId xmlns:p14="http://schemas.microsoft.com/office/powerpoint/2010/main" val="2400084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B8F65-3B0D-691C-86C2-57C568C56D68}"/>
              </a:ext>
            </a:extLst>
          </p:cNvPr>
          <p:cNvSpPr>
            <a:spLocks noGrp="1"/>
          </p:cNvSpPr>
          <p:nvPr>
            <p:ph type="title"/>
          </p:nvPr>
        </p:nvSpPr>
        <p:spPr/>
        <p:txBody>
          <a:bodyPr/>
          <a:lstStyle/>
          <a:p>
            <a:r>
              <a:rPr lang="en-US" dirty="0"/>
              <a:t>Aim 1 – Heat Stress &amp; Germ Cell Survival</a:t>
            </a:r>
          </a:p>
        </p:txBody>
      </p:sp>
      <p:sp>
        <p:nvSpPr>
          <p:cNvPr id="3" name="Content Placeholder 2">
            <a:extLst>
              <a:ext uri="{FF2B5EF4-FFF2-40B4-BE49-F238E27FC236}">
                <a16:creationId xmlns:a16="http://schemas.microsoft.com/office/drawing/2014/main" id="{FF13FE7C-42A6-6329-E881-1D18FD3631F3}"/>
              </a:ext>
            </a:extLst>
          </p:cNvPr>
          <p:cNvSpPr>
            <a:spLocks noGrp="1"/>
          </p:cNvSpPr>
          <p:nvPr>
            <p:ph idx="1"/>
          </p:nvPr>
        </p:nvSpPr>
        <p:spPr/>
        <p:txBody>
          <a:bodyPr>
            <a:normAutofit lnSpcReduction="10000"/>
          </a:bodyPr>
          <a:lstStyle/>
          <a:p>
            <a:pPr marL="0" indent="0">
              <a:buNone/>
            </a:pPr>
            <a:r>
              <a:rPr lang="en-US" dirty="0"/>
              <a:t>Investigate how heat stress disrupts </a:t>
            </a:r>
            <a:r>
              <a:rPr lang="en-US" b="1" dirty="0"/>
              <a:t>LCA5L, MYBL1, and MAGEB4</a:t>
            </a:r>
            <a:r>
              <a:rPr lang="en-US" dirty="0"/>
              <a:t> pathways, affecting germ cell survival.</a:t>
            </a:r>
          </a:p>
          <a:p>
            <a:pPr marL="0" indent="0">
              <a:buNone/>
            </a:pPr>
            <a:r>
              <a:rPr lang="en-US" b="1" dirty="0"/>
              <a:t>Approach:</a:t>
            </a:r>
            <a:endParaRPr lang="en-US" dirty="0"/>
          </a:p>
          <a:p>
            <a:pPr>
              <a:buFont typeface="Arial" panose="020B0604020202020204" pitchFamily="34" charset="0"/>
              <a:buChar char="•"/>
            </a:pPr>
            <a:r>
              <a:rPr lang="en-US" dirty="0"/>
              <a:t>Mouse models</a:t>
            </a:r>
            <a:r>
              <a:rPr lang="en-US" b="1" dirty="0"/>
              <a:t>:</a:t>
            </a:r>
            <a:r>
              <a:rPr lang="en-US" dirty="0"/>
              <a:t> WT &amp; KO mice under heat stress (39-42°C).</a:t>
            </a:r>
          </a:p>
          <a:p>
            <a:pPr marL="0" indent="0">
              <a:buNone/>
            </a:pPr>
            <a:r>
              <a:rPr lang="en-US" b="1" dirty="0"/>
              <a:t>Methods:</a:t>
            </a:r>
            <a:r>
              <a:rPr lang="en-US" dirty="0"/>
              <a:t> </a:t>
            </a:r>
            <a:r>
              <a:rPr lang="en-US" dirty="0" err="1"/>
              <a:t>scRNA</a:t>
            </a:r>
            <a:r>
              <a:rPr lang="en-US" dirty="0"/>
              <a:t>-seq, ATAC-seq, proteomics, TUNEL assays, immune staining, sperm analysis.</a:t>
            </a:r>
          </a:p>
          <a:p>
            <a:pPr marL="0" indent="0">
              <a:buNone/>
            </a:pPr>
            <a:r>
              <a:rPr lang="en-US" b="1" dirty="0"/>
              <a:t>Expected Outcomes:</a:t>
            </a:r>
            <a:endParaRPr lang="en-US" dirty="0"/>
          </a:p>
          <a:p>
            <a:pPr>
              <a:buFont typeface="Arial" panose="020B0604020202020204" pitchFamily="34" charset="0"/>
              <a:buChar char="•"/>
            </a:pPr>
            <a:r>
              <a:rPr lang="en-US" dirty="0"/>
              <a:t>Identify disrupted pathways affecting germ cell survival.</a:t>
            </a:r>
          </a:p>
          <a:p>
            <a:pPr>
              <a:buFont typeface="Arial" panose="020B0604020202020204" pitchFamily="34" charset="0"/>
              <a:buChar char="•"/>
            </a:pPr>
            <a:r>
              <a:rPr lang="en-US" dirty="0"/>
              <a:t>Provide insights for fertility preservation.</a:t>
            </a:r>
          </a:p>
          <a:p>
            <a:endParaRPr lang="en-US" dirty="0"/>
          </a:p>
        </p:txBody>
      </p:sp>
    </p:spTree>
    <p:extLst>
      <p:ext uri="{BB962C8B-B14F-4D97-AF65-F5344CB8AC3E}">
        <p14:creationId xmlns:p14="http://schemas.microsoft.com/office/powerpoint/2010/main" val="2235661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 of a cell division&#10;&#10;Description automatically generated with medium confidence">
            <a:extLst>
              <a:ext uri="{FF2B5EF4-FFF2-40B4-BE49-F238E27FC236}">
                <a16:creationId xmlns:a16="http://schemas.microsoft.com/office/drawing/2014/main" id="{9C483738-BE61-B2CB-EF3E-44287F268DE6}"/>
              </a:ext>
            </a:extLst>
          </p:cNvPr>
          <p:cNvPicPr>
            <a:picLocks noGrp="1" noChangeAspect="1"/>
          </p:cNvPicPr>
          <p:nvPr>
            <p:ph idx="1"/>
          </p:nvPr>
        </p:nvPicPr>
        <p:blipFill>
          <a:blip r:embed="rId3"/>
          <a:stretch>
            <a:fillRect/>
          </a:stretch>
        </p:blipFill>
        <p:spPr>
          <a:xfrm>
            <a:off x="1827567" y="1303626"/>
            <a:ext cx="7964048" cy="5346555"/>
          </a:xfrm>
        </p:spPr>
      </p:pic>
    </p:spTree>
    <p:extLst>
      <p:ext uri="{BB962C8B-B14F-4D97-AF65-F5344CB8AC3E}">
        <p14:creationId xmlns:p14="http://schemas.microsoft.com/office/powerpoint/2010/main" val="940692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7448D-87EA-E972-034C-9552541F69CF}"/>
              </a:ext>
            </a:extLst>
          </p:cNvPr>
          <p:cNvSpPr>
            <a:spLocks noGrp="1"/>
          </p:cNvSpPr>
          <p:nvPr>
            <p:ph type="title"/>
          </p:nvPr>
        </p:nvSpPr>
        <p:spPr/>
        <p:txBody>
          <a:bodyPr>
            <a:normAutofit fontScale="90000"/>
          </a:bodyPr>
          <a:lstStyle/>
          <a:p>
            <a:r>
              <a:rPr lang="en-US" dirty="0"/>
              <a:t>Aim 2 – Transcriptomic &amp; Epigenomic Disruptions</a:t>
            </a:r>
          </a:p>
        </p:txBody>
      </p:sp>
      <p:sp>
        <p:nvSpPr>
          <p:cNvPr id="3" name="Content Placeholder 2">
            <a:extLst>
              <a:ext uri="{FF2B5EF4-FFF2-40B4-BE49-F238E27FC236}">
                <a16:creationId xmlns:a16="http://schemas.microsoft.com/office/drawing/2014/main" id="{01799A36-17E5-4774-9AFD-74CDC0983262}"/>
              </a:ext>
            </a:extLst>
          </p:cNvPr>
          <p:cNvSpPr>
            <a:spLocks noGrp="1"/>
          </p:cNvSpPr>
          <p:nvPr>
            <p:ph idx="1"/>
          </p:nvPr>
        </p:nvSpPr>
        <p:spPr/>
        <p:txBody>
          <a:bodyPr>
            <a:normAutofit lnSpcReduction="10000"/>
          </a:bodyPr>
          <a:lstStyle/>
          <a:p>
            <a:pPr marL="0" indent="0">
              <a:buNone/>
            </a:pPr>
            <a:r>
              <a:rPr lang="en-US" b="1" dirty="0"/>
              <a:t>Objective:</a:t>
            </a:r>
            <a:endParaRPr lang="en-US" dirty="0"/>
          </a:p>
          <a:p>
            <a:pPr marL="0" indent="0">
              <a:buNone/>
            </a:pPr>
            <a:r>
              <a:rPr lang="en-US" dirty="0"/>
              <a:t>Examine how loss of </a:t>
            </a:r>
            <a:r>
              <a:rPr lang="en-US" b="1" dirty="0"/>
              <a:t>LCA5L, MYBL1, MAGEB4</a:t>
            </a:r>
            <a:r>
              <a:rPr lang="en-US" dirty="0"/>
              <a:t> exacerbates heat-induced gene regulation and chromatin remodeling defects.</a:t>
            </a:r>
          </a:p>
          <a:p>
            <a:pPr marL="0" indent="0">
              <a:buNone/>
            </a:pPr>
            <a:r>
              <a:rPr lang="en-US" b="1" dirty="0"/>
              <a:t>Approach</a:t>
            </a:r>
            <a:endParaRPr lang="en-US" dirty="0"/>
          </a:p>
          <a:p>
            <a:pPr marL="0" indent="0">
              <a:buNone/>
            </a:pPr>
            <a:r>
              <a:rPr lang="en-US" b="1" dirty="0"/>
              <a:t>Methods:</a:t>
            </a:r>
            <a:r>
              <a:rPr lang="en-US" dirty="0"/>
              <a:t> RNA-seq, qPCR, </a:t>
            </a:r>
            <a:r>
              <a:rPr lang="en-US" dirty="0" err="1"/>
              <a:t>ChIP</a:t>
            </a:r>
            <a:r>
              <a:rPr lang="en-US" dirty="0"/>
              <a:t>-seq, ATAC-seq, SCSA for sperm quality.</a:t>
            </a:r>
          </a:p>
          <a:p>
            <a:pPr marL="0" indent="0">
              <a:buNone/>
            </a:pPr>
            <a:r>
              <a:rPr lang="en-US" b="1" dirty="0"/>
              <a:t>Expected Outcomes:</a:t>
            </a:r>
            <a:endParaRPr lang="en-US" dirty="0"/>
          </a:p>
          <a:p>
            <a:pPr>
              <a:buFont typeface="Arial" panose="020B0604020202020204" pitchFamily="34" charset="0"/>
              <a:buChar char="•"/>
            </a:pPr>
            <a:r>
              <a:rPr lang="en-US" dirty="0"/>
              <a:t>Identify heat-sensitive gene networks &amp; chromatin changes.</a:t>
            </a:r>
          </a:p>
          <a:p>
            <a:pPr>
              <a:buFont typeface="Arial" panose="020B0604020202020204" pitchFamily="34" charset="0"/>
              <a:buChar char="•"/>
            </a:pPr>
            <a:r>
              <a:rPr lang="en-US" dirty="0"/>
              <a:t>Understand impacts on fertility &amp; potential transgenerational effects.</a:t>
            </a:r>
          </a:p>
          <a:p>
            <a:endParaRPr lang="en-US" dirty="0"/>
          </a:p>
        </p:txBody>
      </p:sp>
    </p:spTree>
    <p:extLst>
      <p:ext uri="{BB962C8B-B14F-4D97-AF65-F5344CB8AC3E}">
        <p14:creationId xmlns:p14="http://schemas.microsoft.com/office/powerpoint/2010/main" val="2381143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thermometer and a thermometer&#10;&#10;Description automatically generated">
            <a:extLst>
              <a:ext uri="{FF2B5EF4-FFF2-40B4-BE49-F238E27FC236}">
                <a16:creationId xmlns:a16="http://schemas.microsoft.com/office/drawing/2014/main" id="{644B5E8E-9E3E-4150-33D2-489206E6DC72}"/>
              </a:ext>
            </a:extLst>
          </p:cNvPr>
          <p:cNvPicPr>
            <a:picLocks noGrp="1" noChangeAspect="1"/>
          </p:cNvPicPr>
          <p:nvPr>
            <p:ph idx="1"/>
          </p:nvPr>
        </p:nvPicPr>
        <p:blipFill>
          <a:blip r:embed="rId3"/>
          <a:stretch>
            <a:fillRect/>
          </a:stretch>
        </p:blipFill>
        <p:spPr>
          <a:xfrm>
            <a:off x="366191" y="1677048"/>
            <a:ext cx="11459617" cy="4058083"/>
          </a:xfrm>
        </p:spPr>
      </p:pic>
    </p:spTree>
    <p:extLst>
      <p:ext uri="{BB962C8B-B14F-4D97-AF65-F5344CB8AC3E}">
        <p14:creationId xmlns:p14="http://schemas.microsoft.com/office/powerpoint/2010/main" val="1366177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9324-E554-0CC1-D47A-A48F2955D9C7}"/>
              </a:ext>
            </a:extLst>
          </p:cNvPr>
          <p:cNvSpPr>
            <a:spLocks noGrp="1"/>
          </p:cNvSpPr>
          <p:nvPr>
            <p:ph type="title"/>
          </p:nvPr>
        </p:nvSpPr>
        <p:spPr/>
        <p:txBody>
          <a:bodyPr>
            <a:normAutofit fontScale="90000"/>
          </a:bodyPr>
          <a:lstStyle/>
          <a:p>
            <a:r>
              <a:rPr lang="en-US" dirty="0"/>
              <a:t>Aim 3 – Oxidative Stress &amp; Protein Homeostasis</a:t>
            </a:r>
          </a:p>
        </p:txBody>
      </p:sp>
      <p:sp>
        <p:nvSpPr>
          <p:cNvPr id="3" name="Content Placeholder 2">
            <a:extLst>
              <a:ext uri="{FF2B5EF4-FFF2-40B4-BE49-F238E27FC236}">
                <a16:creationId xmlns:a16="http://schemas.microsoft.com/office/drawing/2014/main" id="{0E07A304-36C0-7218-2FA5-C0F30937DEF5}"/>
              </a:ext>
            </a:extLst>
          </p:cNvPr>
          <p:cNvSpPr>
            <a:spLocks noGrp="1"/>
          </p:cNvSpPr>
          <p:nvPr>
            <p:ph idx="1"/>
          </p:nvPr>
        </p:nvSpPr>
        <p:spPr/>
        <p:txBody>
          <a:bodyPr>
            <a:normAutofit fontScale="92500" lnSpcReduction="20000"/>
          </a:bodyPr>
          <a:lstStyle/>
          <a:p>
            <a:pPr marL="0" indent="0">
              <a:buNone/>
            </a:pPr>
            <a:r>
              <a:rPr lang="en-US" b="1" dirty="0"/>
              <a:t> Objective:</a:t>
            </a:r>
            <a:endParaRPr lang="en-US" dirty="0"/>
          </a:p>
          <a:p>
            <a:pPr>
              <a:buFont typeface="Arial" panose="020B0604020202020204" pitchFamily="34" charset="0"/>
              <a:buChar char="•"/>
            </a:pPr>
            <a:r>
              <a:rPr lang="en-US" dirty="0"/>
              <a:t>Investigate the role of </a:t>
            </a:r>
            <a:r>
              <a:rPr lang="en-US" b="1" dirty="0"/>
              <a:t>LCA5L, MYBL1, and MAGEB4</a:t>
            </a:r>
            <a:r>
              <a:rPr lang="en-US" dirty="0"/>
              <a:t> in protecting germ cells from oxidative stress &amp; protein aggregation.</a:t>
            </a:r>
          </a:p>
          <a:p>
            <a:pPr marL="0" indent="0">
              <a:buNone/>
            </a:pPr>
            <a:r>
              <a:rPr lang="en-US" b="1" dirty="0"/>
              <a:t>Approach</a:t>
            </a:r>
            <a:endParaRPr lang="en-US" dirty="0"/>
          </a:p>
          <a:p>
            <a:pPr>
              <a:buFont typeface="Arial" panose="020B0604020202020204" pitchFamily="34" charset="0"/>
              <a:buChar char="•"/>
            </a:pPr>
            <a:r>
              <a:rPr lang="en-US" b="1" dirty="0"/>
              <a:t>Methods:</a:t>
            </a:r>
            <a:r>
              <a:rPr lang="en-US" dirty="0"/>
              <a:t> ROS detection (DHE, </a:t>
            </a:r>
            <a:r>
              <a:rPr lang="en-US" dirty="0" err="1"/>
              <a:t>MitoSOX</a:t>
            </a:r>
            <a:r>
              <a:rPr lang="en-US" dirty="0"/>
              <a:t>), DNA damage assays, protein aggregation markers, sperm viability tests.</a:t>
            </a:r>
          </a:p>
          <a:p>
            <a:pPr marL="0" indent="0">
              <a:buNone/>
            </a:pPr>
            <a:r>
              <a:rPr lang="en-US" b="1" dirty="0"/>
              <a:t>Expected Outcomes:</a:t>
            </a:r>
            <a:endParaRPr lang="en-US" dirty="0"/>
          </a:p>
          <a:p>
            <a:pPr>
              <a:buFont typeface="Arial" panose="020B0604020202020204" pitchFamily="34" charset="0"/>
              <a:buChar char="•"/>
            </a:pPr>
            <a:r>
              <a:rPr lang="en-US" dirty="0"/>
              <a:t>Identify disrupted oxidative stress &amp; protein homeostasis pathways.</a:t>
            </a:r>
          </a:p>
          <a:p>
            <a:pPr>
              <a:buFont typeface="Arial" panose="020B0604020202020204" pitchFamily="34" charset="0"/>
              <a:buChar char="•"/>
            </a:pPr>
            <a:r>
              <a:rPr lang="en-US" dirty="0"/>
              <a:t>Determine sperm function impairment due to gene loss.</a:t>
            </a:r>
          </a:p>
          <a:p>
            <a:pPr marL="0" indent="0">
              <a:buNone/>
            </a:pPr>
            <a:endParaRPr lang="en-US" dirty="0"/>
          </a:p>
        </p:txBody>
      </p:sp>
    </p:spTree>
    <p:extLst>
      <p:ext uri="{BB962C8B-B14F-4D97-AF65-F5344CB8AC3E}">
        <p14:creationId xmlns:p14="http://schemas.microsoft.com/office/powerpoint/2010/main" val="1454602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dna sequence&#10;&#10;Description automatically generated with medium confidence">
            <a:extLst>
              <a:ext uri="{FF2B5EF4-FFF2-40B4-BE49-F238E27FC236}">
                <a16:creationId xmlns:a16="http://schemas.microsoft.com/office/drawing/2014/main" id="{2BB04159-B635-3B4C-578F-0F28AEA3CB3F}"/>
              </a:ext>
            </a:extLst>
          </p:cNvPr>
          <p:cNvPicPr>
            <a:picLocks noGrp="1" noChangeAspect="1"/>
          </p:cNvPicPr>
          <p:nvPr>
            <p:ph idx="1"/>
          </p:nvPr>
        </p:nvPicPr>
        <p:blipFill>
          <a:blip r:embed="rId3"/>
          <a:stretch>
            <a:fillRect/>
          </a:stretch>
        </p:blipFill>
        <p:spPr>
          <a:xfrm>
            <a:off x="970076" y="1488355"/>
            <a:ext cx="10251848" cy="4709246"/>
          </a:xfrm>
        </p:spPr>
      </p:pic>
    </p:spTree>
    <p:extLst>
      <p:ext uri="{BB962C8B-B14F-4D97-AF65-F5344CB8AC3E}">
        <p14:creationId xmlns:p14="http://schemas.microsoft.com/office/powerpoint/2010/main" val="2914895753"/>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1888</TotalTime>
  <Words>1631</Words>
  <Application>Microsoft Macintosh PowerPoint</Application>
  <PresentationFormat>Widescreen</PresentationFormat>
  <Paragraphs>117</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Grandview Display</vt:lpstr>
      <vt:lpstr>system-ui</vt:lpstr>
      <vt:lpstr>DashVTI</vt:lpstr>
      <vt:lpstr>Unraveling Heat Stress-Induced Disruption of LCA5L, MYBL1, and MAGEB4 Pathways in Mammalian Spermatogenesis </vt:lpstr>
      <vt:lpstr>Impact of Environmental Stressors On Male Fertility</vt:lpstr>
      <vt:lpstr>Central Hypothesis</vt:lpstr>
      <vt:lpstr>Aim 1 – Heat Stress &amp; Germ Cell Survival</vt:lpstr>
      <vt:lpstr>PowerPoint Presentation</vt:lpstr>
      <vt:lpstr>Aim 2 – Transcriptomic &amp; Epigenomic Disruptions</vt:lpstr>
      <vt:lpstr>PowerPoint Presentation</vt:lpstr>
      <vt:lpstr>Aim 3 – Oxidative Stress &amp; Protein Homeostasis</vt:lpstr>
      <vt:lpstr>PowerPoint Presentation</vt:lpstr>
      <vt:lpstr>Impact and Future directions</vt:lpstr>
      <vt:lpstr>THANK YOU</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Melanie Lorraine Salas</dc:creator>
  <cp:lastModifiedBy>Salas, Melanie</cp:lastModifiedBy>
  <cp:revision>2</cp:revision>
  <dcterms:created xsi:type="dcterms:W3CDTF">2025-03-03T14:00:13Z</dcterms:created>
  <dcterms:modified xsi:type="dcterms:W3CDTF">2025-04-09T20:03:21Z</dcterms:modified>
</cp:coreProperties>
</file>