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FA863-09AB-0245-AA75-E4E723699512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9478-8038-964F-A452-41312B6B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212-B09A-B3ED-E38F-C15B96B3E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1E909-9876-9905-98B6-C0FAD29D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3517-C55B-75CF-5EC9-8E9918EE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732-5561-2D42-BC68-C43D966C9C91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FB7-7EB9-02A5-440F-3F4829A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1D28-A1C8-AEFE-2280-27367E26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C6C4-B6DC-689E-5B44-5D82D0F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1339B-B73B-0B50-0228-2D2B42F7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8B3D-EEEC-28B9-202B-B31F0449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1792-5461-834D-BEC8-B40BF35A71FF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3BB5-C5D1-27BC-5856-4B269BD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89EF-AE9C-C9C7-11F3-7BC71361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D508D-B0CE-7BF1-075F-B0BA32113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CB74-E9DE-EFF6-EA94-77260739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22A1-1F9E-DE93-7793-77F50056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35C7-1274-A747-8ADE-E0C895C4B92F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1029-B5DF-926A-2147-BE63608E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59A5-3B9E-10A2-6BEC-DC9EFE9F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6F70-432B-8B68-95D6-3BF981F1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2DD8-7127-794C-DF0A-69D007D3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6791-697A-6DE9-1DE4-4848A649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FAE2-D018-3E47-A210-C81AD6477104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455E-4932-B7D3-D8D2-07593C24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57D0-4AA2-CCB1-39F2-3595050E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389-C661-D516-E454-9D5C7C6F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9B3F-079B-51A0-E5B1-030515C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5F53-BC0B-21DE-0EF8-0579CF83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596-BD03-3847-A12A-E96515C8B10D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D31E-4B88-649B-B4C3-5E52CF9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061A-EA1D-964B-4045-74F643B7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29F6-D677-47BB-B0FE-11D6C815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B357-AA26-3E59-1B8E-A62424E8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0742-C4F4-7F79-8BA2-A0870109A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07E9-BC8D-0B78-69F8-EBD5EB40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3CD7-68AA-CE48-A570-E163AA145409}" type="datetime1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264A-7228-6F34-0585-226D34F8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FCAE-89B1-6FF4-5906-27A791DE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7D05-F8DD-3DDE-B047-D6EE547F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32C0-0DF0-0EF2-5F03-6193852D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D88DB-E7EA-95F0-7C56-21C2A6B4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CC4F3-9448-A1B6-6EC5-E7BF5834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9375-6815-3816-E5F2-E89C6FC13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36063-5865-4357-EF71-86D8E4C8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FE7-CF56-0943-BC4F-8720D564704C}" type="datetime1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A168E-09DC-EC69-6A73-7BC4CDEC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46851-87C6-E7C8-4BD9-B34F09B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9C2E-05BE-902B-7C85-49CF054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24717-A20D-741C-9B15-AE471282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F440-9A46-DA47-9C51-5C8D53D015CD}" type="datetime1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5F9-DEB5-02F8-326B-98D87657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A8B82-1285-AE7B-055A-C48086B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AF094-8578-60DE-6921-91D7EE91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D7CA-B5B2-5B4F-AD2C-714462871681}" type="datetime1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3F19-1C28-476B-2847-B75ADAA3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5AC1-3507-2662-9E70-DBCE4F2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E984-8EE9-4EF9-1F20-CAB74780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3C1D-8437-21D1-8F62-80CE422B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65EF9-18A8-9BAE-9116-27890A98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852D-DB1E-5A17-C9D3-97196A9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2213-0F67-3041-9DBB-884149132858}" type="datetime1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F589B-18F0-C032-AADF-F20BECBD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957B-F793-9548-5D93-CDDAD28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7FB7-245B-4C98-EB67-3871A2FC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0DF8-E0DE-973B-42ED-2E1F82193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BF212-E0F6-E650-8CA8-18A99EAC7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29F-45E7-7094-2007-EAC38202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6D3E-8A10-434F-A7D4-772B794DAA73}" type="datetime1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DEE7B-658E-C6E4-4A08-0D4BBA24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6F4B-802B-2223-F9E1-717A5CDD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08107-1F01-6441-9003-00E09344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D5227-C99D-14D5-BC0E-840ABD57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1823-0EC2-57B8-4DE9-D2192515B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EFA7-826F-A542-9BF3-7A98A7D26CD7}" type="datetime1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2492-45C4-E285-1C0B-778F0A6B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C287-AF77-3949-24C5-85FA81FE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D1C7-DA09-074F-909A-5FBE15EF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7492-33EA-D2E6-D099-F3C1FEF7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43581"/>
            <a:ext cx="10518776" cy="2308324"/>
          </a:xfrm>
        </p:spPr>
        <p:txBody>
          <a:bodyPr wrap="square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Rockbuster Stealth 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326D-D0CD-08FA-87E3-9495E11D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4912571"/>
            <a:ext cx="6583362" cy="107595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Melanie Hicks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9667-3D86-AC7B-0235-EAF593CC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823713-E600-9D4C-4FD8-C80CBECD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21501"/>
              </p:ext>
            </p:extLst>
          </p:nvPr>
        </p:nvGraphicFramePr>
        <p:xfrm>
          <a:off x="813264" y="517057"/>
          <a:ext cx="10565471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747474657"/>
                    </a:ext>
                  </a:extLst>
                </a:gridCol>
                <a:gridCol w="3724085">
                  <a:extLst>
                    <a:ext uri="{9D8B030D-6E8A-4147-A177-3AD203B41FA5}">
                      <a16:colId xmlns:a16="http://schemas.microsoft.com/office/drawing/2014/main" val="33140593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32460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3423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2651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0632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7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Customer’s active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38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B5D162-09AF-DD28-6CA3-DB7D295C84FB}"/>
              </a:ext>
            </a:extLst>
          </p:cNvPr>
          <p:cNvSpPr txBox="1"/>
          <p:nvPr/>
        </p:nvSpPr>
        <p:spPr>
          <a:xfrm>
            <a:off x="735496" y="89452"/>
            <a:ext cx="292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Customer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B6F81-615E-79CF-4521-FD7E1A92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0533544-9545-30EB-9B10-D0146BF9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78244"/>
              </p:ext>
            </p:extLst>
          </p:nvPr>
        </p:nvGraphicFramePr>
        <p:xfrm>
          <a:off x="1403613" y="451309"/>
          <a:ext cx="9384773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35690374"/>
                    </a:ext>
                  </a:extLst>
                </a:gridCol>
                <a:gridCol w="2611438">
                  <a:extLst>
                    <a:ext uri="{9D8B030D-6E8A-4147-A177-3AD203B41FA5}">
                      <a16:colId xmlns:a16="http://schemas.microsoft.com/office/drawing/2014/main" val="3783578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79217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396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6206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335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Payment, rental,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1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VARYING(45)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employee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239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480930" y="81977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Staff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FBDDF-7847-8B1C-D6B7-F1DC5B60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0533544-9545-30EB-9B10-D0146BF9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07727"/>
              </p:ext>
            </p:extLst>
          </p:nvPr>
        </p:nvGraphicFramePr>
        <p:xfrm>
          <a:off x="1403613" y="451309"/>
          <a:ext cx="9384773" cy="384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35690374"/>
                    </a:ext>
                  </a:extLst>
                </a:gridCol>
                <a:gridCol w="2611438">
                  <a:extLst>
                    <a:ext uri="{9D8B030D-6E8A-4147-A177-3AD203B41FA5}">
                      <a16:colId xmlns:a16="http://schemas.microsoft.com/office/drawing/2014/main" val="3783578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79217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396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6206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335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Employee’s active statue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Employee’s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1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VARYING(40)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Employee’s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9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79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480930" y="81977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Dimension Tables: Staff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8300B-0669-E7DA-794E-78A647E4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795130" y="241003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Store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4E896C-0141-FCD9-1830-2C6A0566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74179"/>
              </p:ext>
            </p:extLst>
          </p:nvPr>
        </p:nvGraphicFramePr>
        <p:xfrm>
          <a:off x="612287" y="704784"/>
          <a:ext cx="10967425" cy="40324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060">
                  <a:extLst>
                    <a:ext uri="{9D8B030D-6E8A-4147-A177-3AD203B41FA5}">
                      <a16:colId xmlns:a16="http://schemas.microsoft.com/office/drawing/2014/main" val="1380733925"/>
                    </a:ext>
                  </a:extLst>
                </a:gridCol>
                <a:gridCol w="3671697">
                  <a:extLst>
                    <a:ext uri="{9D8B030D-6E8A-4147-A177-3AD203B41FA5}">
                      <a16:colId xmlns:a16="http://schemas.microsoft.com/office/drawing/2014/main" val="754097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44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4275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81288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7171402"/>
                    </a:ext>
                  </a:extLst>
                </a:gridCol>
              </a:tblGrid>
              <a:tr h="3748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5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manager_staff_id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manager’s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890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4AC5C-A507-339E-A474-611CC36B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003852" y="209730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3612D4-6AEB-F7E3-5431-7F464952B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2954"/>
              </p:ext>
            </p:extLst>
          </p:nvPr>
        </p:nvGraphicFramePr>
        <p:xfrm>
          <a:off x="918817" y="698471"/>
          <a:ext cx="10572731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64147802"/>
                    </a:ext>
                  </a:extLst>
                </a:gridCol>
                <a:gridCol w="3799396">
                  <a:extLst>
                    <a:ext uri="{9D8B030D-6E8A-4147-A177-3AD203B41FA5}">
                      <a16:colId xmlns:a16="http://schemas.microsoft.com/office/drawing/2014/main" val="2566413370"/>
                    </a:ext>
                  </a:extLst>
                </a:gridCol>
                <a:gridCol w="1516640">
                  <a:extLst>
                    <a:ext uri="{9D8B030D-6E8A-4147-A177-3AD203B41FA5}">
                      <a16:colId xmlns:a16="http://schemas.microsoft.com/office/drawing/2014/main" val="1044196107"/>
                    </a:ext>
                  </a:extLst>
                </a:gridCol>
                <a:gridCol w="1192694">
                  <a:extLst>
                    <a:ext uri="{9D8B030D-6E8A-4147-A177-3AD203B41FA5}">
                      <a16:colId xmlns:a16="http://schemas.microsoft.com/office/drawing/2014/main" val="198758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31455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2572406"/>
                    </a:ext>
                  </a:extLst>
                </a:gridCol>
              </a:tblGrid>
              <a:tr h="345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1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VARYING(50)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Supplemental 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VARYING(20)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4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9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9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701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4E751-4403-7E7F-BAA1-6CB3C5F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003852" y="209730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City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84C3120-0084-FC36-E805-99E296E2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3669"/>
              </p:ext>
            </p:extLst>
          </p:nvPr>
        </p:nvGraphicFramePr>
        <p:xfrm>
          <a:off x="876722" y="755371"/>
          <a:ext cx="10438555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2075689"/>
                    </a:ext>
                  </a:extLst>
                </a:gridCol>
                <a:gridCol w="3665220">
                  <a:extLst>
                    <a:ext uri="{9D8B030D-6E8A-4147-A177-3AD203B41FA5}">
                      <a16:colId xmlns:a16="http://schemas.microsoft.com/office/drawing/2014/main" val="14943876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815583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49375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42094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4183168"/>
                    </a:ext>
                  </a:extLst>
                </a:gridCol>
              </a:tblGrid>
              <a:tr h="355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8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WIHTOUT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0675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BC33A-5F37-FFEE-BC1C-F85F4C52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873484" y="219669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Country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ADDDD2-C1D6-DB08-C6A8-716F449C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01208"/>
              </p:ext>
            </p:extLst>
          </p:nvPr>
        </p:nvGraphicFramePr>
        <p:xfrm>
          <a:off x="873484" y="765310"/>
          <a:ext cx="1044503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41276536"/>
                    </a:ext>
                  </a:extLst>
                </a:gridCol>
                <a:gridCol w="3671697">
                  <a:extLst>
                    <a:ext uri="{9D8B030D-6E8A-4147-A177-3AD203B41FA5}">
                      <a16:colId xmlns:a16="http://schemas.microsoft.com/office/drawing/2014/main" val="811769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74263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5606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8820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0759666"/>
                    </a:ext>
                  </a:extLst>
                </a:gridCol>
              </a:tblGrid>
              <a:tr h="36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4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3469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974EA-DA48-F609-B5E0-FF0B955E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873484" y="224572"/>
            <a:ext cx="27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Actor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ADDDD2-C1D6-DB08-C6A8-716F449C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51254"/>
              </p:ext>
            </p:extLst>
          </p:nvPr>
        </p:nvGraphicFramePr>
        <p:xfrm>
          <a:off x="873484" y="765310"/>
          <a:ext cx="10445032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41276536"/>
                    </a:ext>
                  </a:extLst>
                </a:gridCol>
                <a:gridCol w="3671697">
                  <a:extLst>
                    <a:ext uri="{9D8B030D-6E8A-4147-A177-3AD203B41FA5}">
                      <a16:colId xmlns:a16="http://schemas.microsoft.com/office/drawing/2014/main" val="811769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74263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5606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8820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0759666"/>
                    </a:ext>
                  </a:extLst>
                </a:gridCol>
              </a:tblGrid>
              <a:tr h="36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Film_actor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4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CHARCTER VARYING(45)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4477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6BA19-FADB-329B-6952-59D084C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873484" y="224572"/>
            <a:ext cx="30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Language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ADDDD2-C1D6-DB08-C6A8-716F449C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3647"/>
              </p:ext>
            </p:extLst>
          </p:nvPr>
        </p:nvGraphicFramePr>
        <p:xfrm>
          <a:off x="873484" y="765310"/>
          <a:ext cx="10498478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8113">
                  <a:extLst>
                    <a:ext uri="{9D8B030D-6E8A-4147-A177-3AD203B41FA5}">
                      <a16:colId xmlns:a16="http://schemas.microsoft.com/office/drawing/2014/main" val="3341276536"/>
                    </a:ext>
                  </a:extLst>
                </a:gridCol>
                <a:gridCol w="3671697">
                  <a:extLst>
                    <a:ext uri="{9D8B030D-6E8A-4147-A177-3AD203B41FA5}">
                      <a16:colId xmlns:a16="http://schemas.microsoft.com/office/drawing/2014/main" val="811769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74263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5606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8820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0759666"/>
                    </a:ext>
                  </a:extLst>
                </a:gridCol>
              </a:tblGrid>
              <a:tr h="36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language_id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4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3469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92347-A92D-DF07-421B-0DE151F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073425" y="242906"/>
            <a:ext cx="30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Film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C5589C-4453-3F2F-7F74-466A76FB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5617"/>
              </p:ext>
            </p:extLst>
          </p:nvPr>
        </p:nvGraphicFramePr>
        <p:xfrm>
          <a:off x="1103243" y="741844"/>
          <a:ext cx="10107514" cy="567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1521">
                  <a:extLst>
                    <a:ext uri="{9D8B030D-6E8A-4147-A177-3AD203B41FA5}">
                      <a16:colId xmlns:a16="http://schemas.microsoft.com/office/drawing/2014/main" val="356381548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699343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23593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05872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94949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4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Film_actor</a:t>
                      </a:r>
                      <a:r>
                        <a:rPr lang="en-US" dirty="0"/>
                        <a:t>,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VARYING(255)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of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release_year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film was 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6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language_id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55917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r>
                        <a:rPr lang="en-US" dirty="0" err="1"/>
                        <a:t>rental_duration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film was rented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rental_rate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71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3EF6C-0A49-0C2D-3610-5F574C53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737C1-4B2C-2DDE-F70C-935B517A211B}"/>
              </a:ext>
            </a:extLst>
          </p:cNvPr>
          <p:cNvSpPr txBox="1"/>
          <p:nvPr/>
        </p:nvSpPr>
        <p:spPr>
          <a:xfrm>
            <a:off x="388576" y="170730"/>
            <a:ext cx="874077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9BD0-98F3-F775-761D-3C524E2B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6595" y="12456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F73A-0863-85E5-F29D-85DAC82A631D}"/>
              </a:ext>
            </a:extLst>
          </p:cNvPr>
          <p:cNvSpPr txBox="1"/>
          <p:nvPr/>
        </p:nvSpPr>
        <p:spPr>
          <a:xfrm>
            <a:off x="838199" y="1186393"/>
            <a:ext cx="10455568" cy="498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>
                <a:solidFill>
                  <a:schemeClr val="tx1">
                    <a:alpha val="80000"/>
                  </a:schemeClr>
                </a:solidFill>
              </a:rPr>
              <a:t>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47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5D223A6-09F1-B779-9E17-C07B9F62AB63}"/>
              </a:ext>
            </a:extLst>
          </p:cNvPr>
          <p:cNvSpPr txBox="1"/>
          <p:nvPr/>
        </p:nvSpPr>
        <p:spPr>
          <a:xfrm>
            <a:off x="347925" y="662089"/>
            <a:ext cx="115397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Dictionary……………………………………………………………………………………………………………………………………………………………………1</a:t>
            </a:r>
          </a:p>
          <a:p>
            <a:r>
              <a:rPr lang="en-US" dirty="0"/>
              <a:t>Entity Relationship Diagram………………………………………………………………………………………………………………………………………………..3</a:t>
            </a:r>
          </a:p>
          <a:p>
            <a:r>
              <a:rPr lang="en-US" dirty="0"/>
              <a:t>Fact Table………………………………………...…………...……...................................................................................................................4</a:t>
            </a:r>
          </a:p>
          <a:p>
            <a:r>
              <a:rPr lang="en-US" dirty="0"/>
              <a:t>    Rental.....................................................................................................................................................................................4</a:t>
            </a:r>
          </a:p>
          <a:p>
            <a:r>
              <a:rPr lang="en-US" dirty="0"/>
              <a:t>Dimension Tables.......................................................................................................................................................................5</a:t>
            </a:r>
          </a:p>
          <a:p>
            <a:r>
              <a:rPr lang="en-US" dirty="0"/>
              <a:t>    Payment..................................................................................................................................................................................5</a:t>
            </a:r>
          </a:p>
          <a:p>
            <a:r>
              <a:rPr lang="en-US" dirty="0"/>
              <a:t>    Inventory.................................................................................................................................................................................6</a:t>
            </a:r>
          </a:p>
          <a:p>
            <a:r>
              <a:rPr lang="en-US" dirty="0"/>
              <a:t>    </a:t>
            </a:r>
            <a:r>
              <a:rPr lang="en-US" dirty="0" err="1"/>
              <a:t>Film_actor</a:t>
            </a:r>
            <a:r>
              <a:rPr lang="en-US" dirty="0"/>
              <a:t>...............................................................................................................................................................................7</a:t>
            </a:r>
          </a:p>
          <a:p>
            <a:r>
              <a:rPr lang="en-US" dirty="0"/>
              <a:t>    </a:t>
            </a:r>
            <a:r>
              <a:rPr lang="en-US" dirty="0" err="1"/>
              <a:t>Film_category</a:t>
            </a:r>
            <a:r>
              <a:rPr lang="en-US" dirty="0"/>
              <a:t>.........................................................................................................................................................................8</a:t>
            </a:r>
          </a:p>
          <a:p>
            <a:r>
              <a:rPr lang="en-US" dirty="0"/>
              <a:t>    Customer...........................................................................................................................................................................9, 10</a:t>
            </a:r>
          </a:p>
          <a:p>
            <a:r>
              <a:rPr lang="en-US" dirty="0"/>
              <a:t>    Staff.................................................................................................................................................................................11, 12</a:t>
            </a:r>
          </a:p>
          <a:p>
            <a:r>
              <a:rPr lang="en-US" dirty="0"/>
              <a:t>    Store.....................................................................................................................................................................................13</a:t>
            </a:r>
          </a:p>
          <a:p>
            <a:r>
              <a:rPr lang="en-US" dirty="0"/>
              <a:t>    Address.................................................................................................................................................................................14</a:t>
            </a:r>
          </a:p>
          <a:p>
            <a:r>
              <a:rPr lang="en-US" dirty="0"/>
              <a:t>    City........................................................................................................................................................................................15</a:t>
            </a:r>
          </a:p>
          <a:p>
            <a:r>
              <a:rPr lang="en-US" dirty="0"/>
              <a:t>    Country.................................................................................................................................................................................16</a:t>
            </a:r>
          </a:p>
          <a:p>
            <a:r>
              <a:rPr lang="en-US" dirty="0"/>
              <a:t>    Actor.....................................................................................................................................................................................17</a:t>
            </a:r>
          </a:p>
          <a:p>
            <a:r>
              <a:rPr lang="en-US" dirty="0"/>
              <a:t>    Language..............................................................................................................................................................................18</a:t>
            </a:r>
          </a:p>
          <a:p>
            <a:r>
              <a:rPr lang="en-US" dirty="0"/>
              <a:t>    Film.................................................................................................................................................................................19, 20</a:t>
            </a:r>
          </a:p>
          <a:p>
            <a:r>
              <a:rPr lang="en-US" dirty="0"/>
              <a:t>    Category...............................................................................................................................................................................21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073425" y="242906"/>
            <a:ext cx="30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Film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C5589C-4453-3F2F-7F74-466A76FB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92272"/>
              </p:ext>
            </p:extLst>
          </p:nvPr>
        </p:nvGraphicFramePr>
        <p:xfrm>
          <a:off x="1103243" y="741844"/>
          <a:ext cx="10107514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1521">
                  <a:extLst>
                    <a:ext uri="{9D8B030D-6E8A-4147-A177-3AD203B41FA5}">
                      <a16:colId xmlns:a16="http://schemas.microsoft.com/office/drawing/2014/main" val="356381548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699343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23593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05872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94949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4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replacement_cost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NUMERIC(5,2)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to replace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Mpaa_rating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of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TIMSTAMP(6)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6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special_features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features of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55917"/>
                  </a:ext>
                </a:extLst>
              </a:tr>
              <a:tr h="265542">
                <a:tc>
                  <a:txBody>
                    <a:bodyPr/>
                    <a:lstStyle/>
                    <a:p>
                      <a:r>
                        <a:rPr lang="en-US" dirty="0" err="1"/>
                        <a:t>filltext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TSVECTOR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7583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04ADB-696F-96AB-95A7-F969A7C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738ACE-4C3F-B3C6-7ACC-C8AA745301F8}"/>
              </a:ext>
            </a:extLst>
          </p:cNvPr>
          <p:cNvSpPr txBox="1"/>
          <p:nvPr/>
        </p:nvSpPr>
        <p:spPr>
          <a:xfrm>
            <a:off x="1073425" y="242906"/>
            <a:ext cx="30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Category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C5589C-4453-3F2F-7F74-466A76FB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66648"/>
              </p:ext>
            </p:extLst>
          </p:nvPr>
        </p:nvGraphicFramePr>
        <p:xfrm>
          <a:off x="506207" y="712014"/>
          <a:ext cx="1097284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1521">
                  <a:extLst>
                    <a:ext uri="{9D8B030D-6E8A-4147-A177-3AD203B41FA5}">
                      <a16:colId xmlns:a16="http://schemas.microsoft.com/office/drawing/2014/main" val="356381548"/>
                    </a:ext>
                  </a:extLst>
                </a:gridCol>
                <a:gridCol w="3799396">
                  <a:extLst>
                    <a:ext uri="{9D8B030D-6E8A-4147-A177-3AD203B41FA5}">
                      <a16:colId xmlns:a16="http://schemas.microsoft.com/office/drawing/2014/main" val="2699343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23593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0587219"/>
                    </a:ext>
                  </a:extLst>
                </a:gridCol>
                <a:gridCol w="959802">
                  <a:extLst>
                    <a:ext uri="{9D8B030D-6E8A-4147-A177-3AD203B41FA5}">
                      <a16:colId xmlns:a16="http://schemas.microsoft.com/office/drawing/2014/main" val="1449494903"/>
                    </a:ext>
                  </a:extLst>
                </a:gridCol>
                <a:gridCol w="1542796">
                  <a:extLst>
                    <a:ext uri="{9D8B030D-6E8A-4147-A177-3AD203B41FA5}">
                      <a16:colId xmlns:a16="http://schemas.microsoft.com/office/drawing/2014/main" val="4034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Film_category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TIMESTAMP(6) WITHOUT 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23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2DF1D-0F9D-0E7D-ED6E-ACE7989D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1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1EFEB55-53FD-0E59-6167-22B4F654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" r="6588" b="-1"/>
          <a:stretch/>
        </p:blipFill>
        <p:spPr>
          <a:xfrm>
            <a:off x="684575" y="685800"/>
            <a:ext cx="10802021" cy="5476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675F6-5B69-4188-BB7D-50EDD6285E73}"/>
              </a:ext>
            </a:extLst>
          </p:cNvPr>
          <p:cNvSpPr txBox="1"/>
          <p:nvPr/>
        </p:nvSpPr>
        <p:spPr>
          <a:xfrm>
            <a:off x="790831" y="271849"/>
            <a:ext cx="296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Entity Relationship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CADAA-629E-3AA5-0219-497DA127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DF4128-0A0D-23D3-E242-0A9A4DC2D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70695"/>
              </p:ext>
            </p:extLst>
          </p:nvPr>
        </p:nvGraphicFramePr>
        <p:xfrm>
          <a:off x="495298" y="521252"/>
          <a:ext cx="11273137" cy="4760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3985">
                  <a:extLst>
                    <a:ext uri="{9D8B030D-6E8A-4147-A177-3AD203B41FA5}">
                      <a16:colId xmlns:a16="http://schemas.microsoft.com/office/drawing/2014/main" val="949768200"/>
                    </a:ext>
                  </a:extLst>
                </a:gridCol>
                <a:gridCol w="3217055">
                  <a:extLst>
                    <a:ext uri="{9D8B030D-6E8A-4147-A177-3AD203B41FA5}">
                      <a16:colId xmlns:a16="http://schemas.microsoft.com/office/drawing/2014/main" val="519994403"/>
                    </a:ext>
                  </a:extLst>
                </a:gridCol>
                <a:gridCol w="2655344">
                  <a:extLst>
                    <a:ext uri="{9D8B030D-6E8A-4147-A177-3AD203B41FA5}">
                      <a16:colId xmlns:a16="http://schemas.microsoft.com/office/drawing/2014/main" val="1384412283"/>
                    </a:ext>
                  </a:extLst>
                </a:gridCol>
                <a:gridCol w="1332251">
                  <a:extLst>
                    <a:ext uri="{9D8B030D-6E8A-4147-A177-3AD203B41FA5}">
                      <a16:colId xmlns:a16="http://schemas.microsoft.com/office/drawing/2014/main" val="4008243648"/>
                    </a:ext>
                  </a:extLst>
                </a:gridCol>
                <a:gridCol w="1332251">
                  <a:extLst>
                    <a:ext uri="{9D8B030D-6E8A-4147-A177-3AD203B41FA5}">
                      <a16:colId xmlns:a16="http://schemas.microsoft.com/office/drawing/2014/main" val="1822487172"/>
                    </a:ext>
                  </a:extLst>
                </a:gridCol>
                <a:gridCol w="1332251">
                  <a:extLst>
                    <a:ext uri="{9D8B030D-6E8A-4147-A177-3AD203B41FA5}">
                      <a16:colId xmlns:a16="http://schemas.microsoft.com/office/drawing/2014/main" val="2950591338"/>
                    </a:ext>
                  </a:extLst>
                </a:gridCol>
              </a:tblGrid>
              <a:tr h="459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5313"/>
                  </a:ext>
                </a:extLst>
              </a:tr>
              <a:tr h="459821">
                <a:tc>
                  <a:txBody>
                    <a:bodyPr/>
                    <a:lstStyle/>
                    <a:p>
                      <a:r>
                        <a:rPr lang="en-US" dirty="0" err="1"/>
                        <a:t>rental_id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211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rental_date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rented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4405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inventory_id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6103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4464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return_date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rental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70344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staff_id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57333"/>
                  </a:ext>
                </a:extLst>
              </a:tr>
              <a:tr h="638544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785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DE9C43-8174-0200-82CE-7BC983706681}"/>
              </a:ext>
            </a:extLst>
          </p:cNvPr>
          <p:cNvSpPr txBox="1"/>
          <p:nvPr/>
        </p:nvSpPr>
        <p:spPr>
          <a:xfrm>
            <a:off x="715617" y="75960"/>
            <a:ext cx="21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Fact Tables: Rental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6F03-DD93-16CA-517B-380FE293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4CC33B-F007-CE3E-D9BC-BA8AEE418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1350"/>
              </p:ext>
            </p:extLst>
          </p:nvPr>
        </p:nvGraphicFramePr>
        <p:xfrm>
          <a:off x="731413" y="641711"/>
          <a:ext cx="10729174" cy="530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6421">
                  <a:extLst>
                    <a:ext uri="{9D8B030D-6E8A-4147-A177-3AD203B41FA5}">
                      <a16:colId xmlns:a16="http://schemas.microsoft.com/office/drawing/2014/main" val="1949930746"/>
                    </a:ext>
                  </a:extLst>
                </a:gridCol>
                <a:gridCol w="3724085">
                  <a:extLst>
                    <a:ext uri="{9D8B030D-6E8A-4147-A177-3AD203B41FA5}">
                      <a16:colId xmlns:a16="http://schemas.microsoft.com/office/drawing/2014/main" val="26816803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3354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70028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5465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743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4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1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rental_id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2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(5,2)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458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B4CE83-066B-3D6D-2313-361589C349F3}"/>
              </a:ext>
            </a:extLst>
          </p:cNvPr>
          <p:cNvSpPr txBox="1"/>
          <p:nvPr/>
        </p:nvSpPr>
        <p:spPr>
          <a:xfrm>
            <a:off x="805070" y="218661"/>
            <a:ext cx="29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Payment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9A0CF-3721-A523-627B-8C437DF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63EE3D-0B1F-38E6-30D8-0FC17D791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75788"/>
              </p:ext>
            </p:extLst>
          </p:nvPr>
        </p:nvGraphicFramePr>
        <p:xfrm>
          <a:off x="822631" y="712014"/>
          <a:ext cx="10546738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3985">
                  <a:extLst>
                    <a:ext uri="{9D8B030D-6E8A-4147-A177-3AD203B41FA5}">
                      <a16:colId xmlns:a16="http://schemas.microsoft.com/office/drawing/2014/main" val="202919224"/>
                    </a:ext>
                  </a:extLst>
                </a:gridCol>
                <a:gridCol w="3724085">
                  <a:extLst>
                    <a:ext uri="{9D8B030D-6E8A-4147-A177-3AD203B41FA5}">
                      <a16:colId xmlns:a16="http://schemas.microsoft.com/office/drawing/2014/main" val="2408089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09962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60686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30300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02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inventory_id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2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1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276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19B63E-4EA8-7BF5-D083-F5F749709A59}"/>
              </a:ext>
            </a:extLst>
          </p:cNvPr>
          <p:cNvSpPr txBox="1"/>
          <p:nvPr/>
        </p:nvSpPr>
        <p:spPr>
          <a:xfrm>
            <a:off x="822630" y="208722"/>
            <a:ext cx="29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Inventory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2562D-64D5-7A11-F25A-66888668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F0E5BA-542E-4C3B-89CD-5A287E754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65428"/>
              </p:ext>
            </p:extLst>
          </p:nvPr>
        </p:nvGraphicFramePr>
        <p:xfrm>
          <a:off x="1033670" y="828439"/>
          <a:ext cx="10474221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468">
                  <a:extLst>
                    <a:ext uri="{9D8B030D-6E8A-4147-A177-3AD203B41FA5}">
                      <a16:colId xmlns:a16="http://schemas.microsoft.com/office/drawing/2014/main" val="2354676321"/>
                    </a:ext>
                  </a:extLst>
                </a:gridCol>
                <a:gridCol w="3724085">
                  <a:extLst>
                    <a:ext uri="{9D8B030D-6E8A-4147-A177-3AD203B41FA5}">
                      <a16:colId xmlns:a16="http://schemas.microsoft.com/office/drawing/2014/main" val="2837982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86409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38424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84023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399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3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4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20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6A2F5E-3FFC-AFF3-9587-8BD71BF30147}"/>
              </a:ext>
            </a:extLst>
          </p:cNvPr>
          <p:cNvSpPr txBox="1"/>
          <p:nvPr/>
        </p:nvSpPr>
        <p:spPr>
          <a:xfrm>
            <a:off x="1033669" y="387626"/>
            <a:ext cx="30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</a:t>
            </a:r>
            <a:r>
              <a:rPr lang="en-US" b="1" dirty="0" err="1">
                <a:solidFill>
                  <a:schemeClr val="bg1"/>
                </a:solidFill>
              </a:rPr>
              <a:t>Film_actor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03E2-FB09-6DF1-C972-5CDBDC3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4021C1-BE19-749E-785A-AE4BEAD1A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17693"/>
              </p:ext>
            </p:extLst>
          </p:nvPr>
        </p:nvGraphicFramePr>
        <p:xfrm>
          <a:off x="2032000" y="719666"/>
          <a:ext cx="8128002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10756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4049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75368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05580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0550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6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last_update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(6) WITHOUT TIME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last updated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680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A9977A-D725-530F-22FD-4E85649E99AA}"/>
              </a:ext>
            </a:extLst>
          </p:cNvPr>
          <p:cNvSpPr txBox="1"/>
          <p:nvPr/>
        </p:nvSpPr>
        <p:spPr>
          <a:xfrm>
            <a:off x="2136913" y="357809"/>
            <a:ext cx="35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</a:t>
            </a:r>
            <a:r>
              <a:rPr lang="en-US" b="1" dirty="0" err="1">
                <a:solidFill>
                  <a:schemeClr val="bg1"/>
                </a:solidFill>
              </a:rPr>
              <a:t>Film_category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14988-D6AD-05F8-A969-F25A444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823713-E600-9D4C-4FD8-C80CBECD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44839"/>
              </p:ext>
            </p:extLst>
          </p:nvPr>
        </p:nvGraphicFramePr>
        <p:xfrm>
          <a:off x="813264" y="517057"/>
          <a:ext cx="10565471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747474657"/>
                    </a:ext>
                  </a:extLst>
                </a:gridCol>
                <a:gridCol w="3724085">
                  <a:extLst>
                    <a:ext uri="{9D8B030D-6E8A-4147-A177-3AD203B41FA5}">
                      <a16:colId xmlns:a16="http://schemas.microsoft.com/office/drawing/2014/main" val="33140593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32460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3423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2651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0632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7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VARYING(45)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VARYING(50)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8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assigned to 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7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activebool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Customer’s active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402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047651-D1D1-F9E5-1DE5-406FFAF87231}"/>
              </a:ext>
            </a:extLst>
          </p:cNvPr>
          <p:cNvSpPr txBox="1"/>
          <p:nvPr/>
        </p:nvSpPr>
        <p:spPr>
          <a:xfrm>
            <a:off x="954156" y="149087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Dimension Tables: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04724-29CF-203E-3372-6AFA6E9C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1C7-DA09-074F-909A-5FBE15EF23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1205</Words>
  <Application>Microsoft Macintosh PowerPoint</Application>
  <PresentationFormat>Widescreen</PresentationFormat>
  <Paragraphs>487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Rockbuster Stealth 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Dictionary</dc:title>
  <dc:creator>Melanie Hicks</dc:creator>
  <cp:lastModifiedBy>Melanie Hicks</cp:lastModifiedBy>
  <cp:revision>30</cp:revision>
  <dcterms:created xsi:type="dcterms:W3CDTF">2022-06-30T22:40:55Z</dcterms:created>
  <dcterms:modified xsi:type="dcterms:W3CDTF">2022-07-06T23:48:09Z</dcterms:modified>
</cp:coreProperties>
</file>