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08E51-8B1C-DB49-9DE8-5D88A030B18E}" type="datetimeFigureOut">
              <a:rPr lang="en-US" smtClean="0"/>
              <a:t>8/10/17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FF6EC-BE38-8C46-81B6-DFE9B364D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1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/>
              <a:t>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/>
              <a:t>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/>
              <a:t>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/>
              <a:t>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/>
              <a:t>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/>
              <a:t>8/10/17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/>
              <a:t>8/10/17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/>
              <a:t>8/10/17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/>
              <a:t>8/10/17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/>
              <a:t>8/10/17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/>
              <a:t>8/10/17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/>
              <a:t>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cran.r-project.org/web/views/Psychometrics.html" TargetMode="External"/><Relationship Id="rId5" Type="http://schemas.openxmlformats.org/officeDocument/2006/relationships/hyperlink" Target="https://www.rstudio.com/" TargetMode="External"/><Relationship Id="rId6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www.tidyverse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shiny.rstudio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Lanalytics</a:t>
            </a:r>
            <a:r>
              <a:rPr 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package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Apple SD Gothic Neo" charset="-127"/>
                <a:ea typeface="Apple SD Gothic Neo" charset="-127"/>
                <a:cs typeface="Apple SD Gothic Neo" charset="-127"/>
              </a:rPr>
              <a:t>Melanie Stefan 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r>
              <a:rPr lang="en-US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Salvador Garcia</a:t>
            </a:r>
            <a:endParaRPr lang="en-US" b="1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8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1428" y="470730"/>
            <a:ext cx="10764252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endParaRPr lang="en-US" sz="2000" dirty="0">
              <a:solidFill>
                <a:srgbClr val="333333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333333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The quizzes are designed for an specific time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333333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Students are taking too long to answer each question?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333333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This extra time really help them to answer correct the question?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333333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Or they take more time because they don</a:t>
            </a:r>
            <a:r>
              <a:rPr lang="mr-IN" sz="2000" dirty="0" smtClean="0">
                <a:solidFill>
                  <a:srgbClr val="333333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’</a:t>
            </a:r>
            <a:r>
              <a:rPr lang="en-US" sz="2000" dirty="0" smtClean="0">
                <a:solidFill>
                  <a:srgbClr val="333333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t know the answer?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333333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Analyzing the spent time vs the average score should give us an idea.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333333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r>
              <a:rPr lang="en-US" dirty="0">
                <a:latin typeface="Apple SD Gothic Neo" charset="-127"/>
                <a:ea typeface="Apple SD Gothic Neo" charset="-127"/>
                <a:cs typeface="Apple SD Gothic Neo" charset="-127"/>
              </a:rPr>
              <a:t/>
            </a:r>
            <a:br>
              <a:rPr lang="en-US" dirty="0">
                <a:latin typeface="Apple SD Gothic Neo" charset="-127"/>
                <a:ea typeface="Apple SD Gothic Neo" charset="-127"/>
                <a:cs typeface="Apple SD Gothic Neo" charset="-127"/>
              </a:rPr>
            </a:b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1" y="2292808"/>
            <a:ext cx="9703845" cy="456519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3" y="0"/>
            <a:ext cx="10058400" cy="786063"/>
          </a:xfrm>
        </p:spPr>
        <p:txBody>
          <a:bodyPr/>
          <a:lstStyle/>
          <a:p>
            <a:r>
              <a:rPr lang="en-US" dirty="0" smtClean="0"/>
              <a:t>Group Analysis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14350" y="6488668"/>
            <a:ext cx="20736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Question in the quiz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790430" y="4285798"/>
            <a:ext cx="27330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Average Score (Max = 100)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25126" y="2345671"/>
            <a:ext cx="6062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86597" y="3964502"/>
            <a:ext cx="22690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Tercil</a:t>
            </a:r>
            <a:r>
              <a:rPr lang="en-US" dirty="0" smtClean="0"/>
              <a:t> divided per time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62126" y="4309251"/>
            <a:ext cx="16990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Fastest students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74735" y="4679557"/>
            <a:ext cx="17699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lowest students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74735" y="4494716"/>
            <a:ext cx="220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Middle-time students</a:t>
            </a:r>
            <a:endParaRPr lang="en-US" dirty="0"/>
          </a:p>
        </p:txBody>
      </p:sp>
      <p:sp>
        <p:nvSpPr>
          <p:cNvPr id="3" name="Donut 2"/>
          <p:cNvSpPr/>
          <p:nvPr/>
        </p:nvSpPr>
        <p:spPr>
          <a:xfrm>
            <a:off x="1036293" y="3641129"/>
            <a:ext cx="802106" cy="1868549"/>
          </a:xfrm>
          <a:prstGeom prst="donut">
            <a:avLst>
              <a:gd name="adj" fmla="val 3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7899725" y="4778242"/>
            <a:ext cx="802106" cy="1868549"/>
          </a:xfrm>
          <a:prstGeom prst="donut">
            <a:avLst>
              <a:gd name="adj" fmla="val 3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Quiz analysis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033" y="2939233"/>
            <a:ext cx="5026125" cy="3403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4" y="2954889"/>
            <a:ext cx="5005137" cy="33726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5475" y="1755442"/>
            <a:ext cx="67072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Show basic descriptive plots like histograms and boxplots.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Can study the dispersion</a:t>
            </a:r>
            <a:r>
              <a:rPr lang="en-US" sz="2000" dirty="0">
                <a:latin typeface="Apple SD Gothic Neo" charset="-127"/>
                <a:ea typeface="Apple SD Gothic Neo" charset="-127"/>
                <a:cs typeface="Apple SD Gothic Neo" charset="-127"/>
              </a:rPr>
              <a:t>, </a:t>
            </a:r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skewness </a:t>
            </a:r>
            <a:r>
              <a:rPr lang="en-US" sz="2000" dirty="0">
                <a:latin typeface="Apple SD Gothic Neo" charset="-127"/>
                <a:ea typeface="Apple SD Gothic Neo" charset="-127"/>
                <a:cs typeface="Apple SD Gothic Neo" charset="-127"/>
              </a:rPr>
              <a:t>and </a:t>
            </a:r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outliers.</a:t>
            </a:r>
          </a:p>
          <a:p>
            <a:pPr marL="285750" indent="-285750">
              <a:buFontTx/>
              <a:buChar char="-"/>
            </a:pPr>
            <a:endParaRPr lang="en-US" sz="20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36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784" y="639074"/>
            <a:ext cx="12147216" cy="21852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endParaRPr lang="en-US" sz="2000" dirty="0">
              <a:solidFill>
                <a:srgbClr val="333333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Easiness-Time plot shows</a:t>
            </a:r>
            <a:r>
              <a:rPr lang="en-US" sz="2000" dirty="0">
                <a:latin typeface="Apple SD Gothic Neo" charset="-127"/>
                <a:ea typeface="Apple SD Gothic Neo" charset="-127"/>
                <a:cs typeface="Apple SD Gothic Neo" charset="-127"/>
              </a:rPr>
              <a:t> relation between the spent time in each question versus the average </a:t>
            </a:r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score. (Easy questions are really answered faster?)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333333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Easiness-Time-Level plot shows the relation between cognitive level (high cognitive items takes more time! 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333333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r>
              <a:rPr lang="en-US" dirty="0">
                <a:latin typeface="Apple SD Gothic Neo" charset="-127"/>
                <a:ea typeface="Apple SD Gothic Neo" charset="-127"/>
                <a:cs typeface="Apple SD Gothic Neo" charset="-127"/>
              </a:rPr>
              <a:t/>
            </a:r>
            <a:br>
              <a:rPr lang="en-US" dirty="0">
                <a:latin typeface="Apple SD Gothic Neo" charset="-127"/>
                <a:ea typeface="Apple SD Gothic Neo" charset="-127"/>
                <a:cs typeface="Apple SD Gothic Neo" charset="-127"/>
              </a:rPr>
            </a:b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42" y="244965"/>
            <a:ext cx="10058400" cy="788218"/>
          </a:xfrm>
        </p:spPr>
        <p:txBody>
          <a:bodyPr/>
          <a:lstStyle/>
          <a:p>
            <a:r>
              <a:rPr 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Quiz analysis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2015190"/>
            <a:ext cx="5436936" cy="4851194"/>
            <a:chOff x="0" y="2015190"/>
            <a:chExt cx="5436936" cy="48511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78" y="2015190"/>
              <a:ext cx="5292558" cy="473051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54055" y="6497052"/>
              <a:ext cx="394253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Average time taken to answer each item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-1786601" y="4163453"/>
              <a:ext cx="394253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Average score per item (max = 100)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03981" y="2095348"/>
            <a:ext cx="5731347" cy="4754632"/>
            <a:chOff x="6203981" y="2127432"/>
            <a:chExt cx="5731347" cy="47546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702" y="2127432"/>
              <a:ext cx="5699626" cy="461827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636752" y="6512732"/>
              <a:ext cx="394253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Average time taken to answer each item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4417380" y="4127980"/>
              <a:ext cx="394253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Average score per item (max = 100)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6905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13457" cy="1450757"/>
          </a:xfrm>
        </p:spPr>
        <p:txBody>
          <a:bodyPr/>
          <a:lstStyle/>
          <a:p>
            <a:r>
              <a:rPr 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Rasch</a:t>
            </a:r>
            <a:r>
              <a:rPr 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model </a:t>
            </a:r>
            <a:r>
              <a:rPr lang="mr-IN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–</a:t>
            </a:r>
            <a:r>
              <a:rPr 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Item Characteristic Curve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486"/>
            <a:ext cx="7696200" cy="504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44589" y="2839450"/>
            <a:ext cx="40907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A way to display the item parameter (difficulty) is to plot it as a sigmoid function. (slope is the parameter)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The </a:t>
            </a:r>
            <a:r>
              <a:rPr lang="en-US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latent dimension </a:t>
            </a:r>
            <a:r>
              <a:rPr 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is sometimes called ability.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It shows the probability of getting correct the item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For example, item 5 is the easier in this set (for low levels of ability, it has high probability to be correct)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02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SD Gothic Neo" charset="-127"/>
                <a:ea typeface="Apple SD Gothic Neo" charset="-127"/>
                <a:cs typeface="Apple SD Gothic Neo" charset="-127"/>
              </a:rPr>
              <a:t>Rasch</a:t>
            </a:r>
            <a:r>
              <a:rPr lang="en-US" dirty="0">
                <a:latin typeface="Apple SD Gothic Neo" charset="-127"/>
                <a:ea typeface="Apple SD Gothic Neo" charset="-127"/>
                <a:cs typeface="Apple SD Gothic Neo" charset="-127"/>
              </a:rPr>
              <a:t> model </a:t>
            </a:r>
            <a:r>
              <a:rPr lang="mr-IN" dirty="0">
                <a:latin typeface="Apple SD Gothic Neo" charset="-127"/>
                <a:ea typeface="Apple SD Gothic Neo" charset="-127"/>
                <a:cs typeface="Apple SD Gothic Neo" charset="-127"/>
              </a:rPr>
              <a:t>–</a:t>
            </a:r>
            <a:r>
              <a:rPr lang="en-US" dirty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person parameter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04" y="1769444"/>
            <a:ext cx="6714594" cy="4535103"/>
          </a:xfrm>
        </p:spPr>
      </p:pic>
      <p:sp>
        <p:nvSpPr>
          <p:cNvPr id="5" name="TextBox 4"/>
          <p:cNvSpPr txBox="1"/>
          <p:nvPr/>
        </p:nvSpPr>
        <p:spPr>
          <a:xfrm>
            <a:off x="7299158" y="2566737"/>
            <a:ext cx="45559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The raw scores are the total number of correct answers per person. 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The person parameter is in the same scale as the item parameter (</a:t>
            </a:r>
            <a:r>
              <a:rPr lang="en-US" sz="20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latent dimension)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For example, this quiz is skewed to have more correct answers (there are people who have all questions correct, but there are no one who got 0 questions correct)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37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SD Gothic Neo" charset="-127"/>
                <a:ea typeface="Apple SD Gothic Neo" charset="-127"/>
                <a:cs typeface="Apple SD Gothic Neo" charset="-127"/>
              </a:rPr>
              <a:t>Rasch</a:t>
            </a:r>
            <a:r>
              <a:rPr lang="en-US" dirty="0">
                <a:latin typeface="Apple SD Gothic Neo" charset="-127"/>
                <a:ea typeface="Apple SD Gothic Neo" charset="-127"/>
                <a:cs typeface="Apple SD Gothic Neo" charset="-127"/>
              </a:rPr>
              <a:t> model </a:t>
            </a:r>
            <a:r>
              <a:rPr lang="mr-IN" dirty="0">
                <a:latin typeface="Apple SD Gothic Neo" charset="-127"/>
                <a:ea typeface="Apple SD Gothic Neo" charset="-127"/>
                <a:cs typeface="Apple SD Gothic Neo" charset="-127"/>
              </a:rPr>
              <a:t>–</a:t>
            </a:r>
            <a:r>
              <a:rPr lang="en-US" dirty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person item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37360"/>
            <a:ext cx="7680959" cy="5120640"/>
          </a:xfr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523751" y="2406317"/>
            <a:ext cx="7058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77728" y="2221651"/>
            <a:ext cx="3716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Distribution of person parameter</a:t>
            </a:r>
            <a:endParaRPr lang="en-US" sz="20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539793" y="4435644"/>
            <a:ext cx="7058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13025" y="4250978"/>
            <a:ext cx="2795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Value of item parameter</a:t>
            </a:r>
            <a:endParaRPr lang="en-US" sz="20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23750" y="4541402"/>
            <a:ext cx="466824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Easy items compared with the abilities of the students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This example is of open book questions, so it’s normal to get this.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But, depending on the type of quiz, this might change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23751" y="2713292"/>
            <a:ext cx="46682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Person parameters are high compared with the difficulty of the items. 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The dataset was designed so that minimum there is 50% probability to get correct the items.</a:t>
            </a:r>
            <a:endParaRPr lang="en-US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97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45541" cy="145075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pple SD Gothic Neo" charset="-127"/>
                <a:ea typeface="Apple SD Gothic Neo" charset="-127"/>
                <a:cs typeface="Apple SD Gothic Neo" charset="-127"/>
              </a:rPr>
              <a:t>Structure of the Focus Group (4 sections</a:t>
            </a:r>
            <a:r>
              <a:rPr lang="en-US" sz="44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):</a:t>
            </a:r>
            <a:endParaRPr lang="en-US" sz="4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200" b="1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lvl="0"/>
            <a:endParaRPr lang="en-US" sz="2200" b="1" dirty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lvl="0"/>
            <a:r>
              <a:rPr lang="en-US" sz="22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(</a:t>
            </a:r>
            <a:r>
              <a:rPr lang="en-US" sz="2200" b="1" dirty="0">
                <a:latin typeface="Apple SD Gothic Neo" charset="-127"/>
                <a:ea typeface="Apple SD Gothic Neo" charset="-127"/>
                <a:cs typeface="Apple SD Gothic Neo" charset="-127"/>
              </a:rPr>
              <a:t>5 minutes) </a:t>
            </a:r>
            <a:r>
              <a:rPr lang="en-US" sz="2200" dirty="0">
                <a:latin typeface="Apple SD Gothic Neo" charset="-127"/>
                <a:ea typeface="Apple SD Gothic Neo" charset="-127"/>
                <a:cs typeface="Apple SD Gothic Neo" charset="-127"/>
              </a:rPr>
              <a:t>Introduction of </a:t>
            </a:r>
            <a:r>
              <a:rPr lang="en-US" sz="2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R, </a:t>
            </a:r>
            <a:r>
              <a:rPr lang="en-US" sz="2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Rstudio</a:t>
            </a:r>
            <a:r>
              <a:rPr lang="en-US" sz="2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sz="2200" dirty="0">
                <a:latin typeface="Apple SD Gothic Neo" charset="-127"/>
                <a:ea typeface="Apple SD Gothic Neo" charset="-127"/>
                <a:cs typeface="Apple SD Gothic Neo" charset="-127"/>
              </a:rPr>
              <a:t>and Shiny</a:t>
            </a:r>
          </a:p>
          <a:p>
            <a:pPr lvl="0"/>
            <a:r>
              <a:rPr lang="en-US" sz="2200" b="1" dirty="0">
                <a:latin typeface="Apple SD Gothic Neo" charset="-127"/>
                <a:ea typeface="Apple SD Gothic Neo" charset="-127"/>
                <a:cs typeface="Apple SD Gothic Neo" charset="-127"/>
              </a:rPr>
              <a:t>(25 minutes)</a:t>
            </a:r>
            <a:r>
              <a:rPr lang="en-US" sz="2200" dirty="0">
                <a:latin typeface="Apple SD Gothic Neo" charset="-127"/>
                <a:ea typeface="Apple SD Gothic Neo" charset="-127"/>
                <a:cs typeface="Apple SD Gothic Neo" charset="-127"/>
              </a:rPr>
              <a:t> Introduction of the Learning Analytics Package and its Shiny </a:t>
            </a:r>
            <a:r>
              <a:rPr lang="en-US" sz="22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Interface</a:t>
            </a:r>
          </a:p>
          <a:p>
            <a:pPr lvl="1"/>
            <a:r>
              <a:rPr 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There are some questions for each tab of the Interface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lvl="0"/>
            <a:r>
              <a:rPr lang="en-US" sz="2200" b="1" dirty="0">
                <a:latin typeface="Apple SD Gothic Neo" charset="-127"/>
                <a:ea typeface="Apple SD Gothic Neo" charset="-127"/>
                <a:cs typeface="Apple SD Gothic Neo" charset="-127"/>
              </a:rPr>
              <a:t>(20 minutes)</a:t>
            </a:r>
            <a:r>
              <a:rPr lang="en-US" sz="2200" dirty="0">
                <a:latin typeface="Apple SD Gothic Neo" charset="-127"/>
                <a:ea typeface="Apple SD Gothic Neo" charset="-127"/>
                <a:cs typeface="Apple SD Gothic Neo" charset="-127"/>
              </a:rPr>
              <a:t> User experience evaluation </a:t>
            </a:r>
            <a:endParaRPr lang="en-US" sz="2200" dirty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lvl="1"/>
            <a:r>
              <a:rPr 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Likert evaluation of the user experience in the dashboard. 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lvl="0"/>
            <a:r>
              <a:rPr lang="en-US" sz="2200" b="1" dirty="0">
                <a:latin typeface="Apple SD Gothic Neo" charset="-127"/>
                <a:ea typeface="Apple SD Gothic Neo" charset="-127"/>
                <a:cs typeface="Apple SD Gothic Neo" charset="-127"/>
              </a:rPr>
              <a:t>(10 minutes)</a:t>
            </a:r>
            <a:r>
              <a:rPr lang="en-US" sz="2200" dirty="0">
                <a:latin typeface="Apple SD Gothic Neo" charset="-127"/>
                <a:ea typeface="Apple SD Gothic Neo" charset="-127"/>
                <a:cs typeface="Apple SD Gothic Neo" charset="-127"/>
              </a:rPr>
              <a:t> Open questions and suggestions</a:t>
            </a:r>
          </a:p>
          <a:p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08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 and </a:t>
            </a:r>
            <a:r>
              <a:rPr lang="en-US" dirty="0" smtClean="0"/>
              <a:t>Rstudio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476416"/>
            <a:ext cx="2823699" cy="9939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16" y="2416764"/>
            <a:ext cx="1746875" cy="13802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83871" y="4773332"/>
            <a:ext cx="5396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-The most common (and really useful) IDE for R </a:t>
            </a:r>
            <a:endParaRPr lang="en-US" sz="20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3871" y="2655181"/>
            <a:ext cx="727795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Have an amazing number of packages related to Psychometrics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Apple SD Gothic Neo" charset="-127"/>
                <a:ea typeface="Apple SD Gothic Neo" charset="-127"/>
                <a:cs typeface="Apple SD Gothic Neo" charset="-127"/>
                <a:hlinkClick r:id="rId4"/>
              </a:rPr>
              <a:t>https://</a:t>
            </a:r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  <a:hlinkClick r:id="rId4"/>
              </a:rPr>
              <a:t>cran.r-project.org/web/views/Psychometrics.html</a:t>
            </a:r>
            <a:endParaRPr lang="en-US" sz="20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Well documented, flexible and easy to use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Free and open source!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0592" y="5470358"/>
            <a:ext cx="265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https://www.rstudio.com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189408" y="3875658"/>
            <a:ext cx="263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https://cran.r-project.org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332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Data analysis in R (</a:t>
            </a:r>
            <a:r>
              <a:rPr 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tidyverse</a:t>
            </a:r>
            <a:r>
              <a:rPr 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)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4" y="1737360"/>
            <a:ext cx="11935326" cy="48130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56294" y="6488668"/>
            <a:ext cx="276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https://www.tidyverse.org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10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6393"/>
            <a:ext cx="10058400" cy="1450757"/>
          </a:xfrm>
        </p:spPr>
        <p:txBody>
          <a:bodyPr/>
          <a:lstStyle/>
          <a:p>
            <a:r>
              <a:rPr 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R Shiny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310" y="0"/>
            <a:ext cx="1598195" cy="1796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94396"/>
            <a:ext cx="7772151" cy="4863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47259" y="3975756"/>
            <a:ext cx="4068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Can work with any package of R!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Not directly code in 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65432" y="2701657"/>
            <a:ext cx="35132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Basically 2 reasons to use R over other interactive visualization software:</a:t>
            </a:r>
            <a:endParaRPr lang="en-US" sz="20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18789" y="6488668"/>
            <a:ext cx="264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https://shiny.rstudio.com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08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21" y="161204"/>
            <a:ext cx="10058400" cy="1450757"/>
          </a:xfrm>
        </p:spPr>
        <p:txBody>
          <a:bodyPr/>
          <a:lstStyle/>
          <a:p>
            <a:r>
              <a:rPr 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Lanalytics</a:t>
            </a:r>
            <a:r>
              <a:rPr 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package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989814"/>
              </p:ext>
            </p:extLst>
          </p:nvPr>
        </p:nvGraphicFramePr>
        <p:xfrm>
          <a:off x="198921" y="1737360"/>
          <a:ext cx="11624111" cy="440903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624111"/>
              </a:tblGrid>
              <a:tr h="3336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Objectives</a:t>
                      </a:r>
                      <a:r>
                        <a:rPr lang="en-US" sz="2200" dirty="0"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 of Learning Analytics Package and </a:t>
                      </a:r>
                      <a:r>
                        <a:rPr lang="en-US" sz="2200" dirty="0" smtClean="0"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Dashboard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2200" dirty="0" smtClean="0">
                        <a:effectLst/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marL="68580" marR="68580" marT="0" marB="0"/>
                </a:tc>
              </a:tr>
              <a:tr h="1117195"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2200" dirty="0"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Understand the items in low-stake online quizzes to improve the design of future quiz </a:t>
                      </a:r>
                      <a:r>
                        <a:rPr lang="en-US" sz="2200" dirty="0" smtClean="0"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items</a:t>
                      </a:r>
                      <a:r>
                        <a:rPr lang="en-US" sz="2200" baseline="0" dirty="0" smtClean="0"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. (Number of questions, time of quiz, easiness).</a:t>
                      </a:r>
                      <a:endParaRPr lang="en-US" sz="2200" dirty="0">
                        <a:effectLst/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2200" dirty="0"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Monitor the performance of the students in different levels: individual, per quiz and per group</a:t>
                      </a:r>
                    </a:p>
                  </a:txBody>
                  <a:tcPr marL="68580" marR="68580" marT="0" marB="0"/>
                </a:tc>
              </a:tr>
              <a:tr h="6672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2200" dirty="0" smtClean="0">
                        <a:effectLst/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b="1" dirty="0" smtClean="0"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Basic Structure of package: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2200" b="1" dirty="0" smtClean="0">
                        <a:effectLst/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200" b="1" dirty="0" smtClean="0"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Quiz</a:t>
                      </a:r>
                      <a:r>
                        <a:rPr lang="en-US" sz="2200" b="1" baseline="0" dirty="0" smtClean="0"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 object </a:t>
                      </a:r>
                      <a:r>
                        <a:rPr lang="en-US" sz="2000" b="0" baseline="0" dirty="0" smtClean="0"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(long format table with an entry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baseline="0" dirty="0" smtClean="0"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per student-question)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2200" b="1" baseline="0" dirty="0" smtClean="0">
                        <a:effectLst/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200" b="1" baseline="0" dirty="0" smtClean="0"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Course object </a:t>
                      </a:r>
                      <a:r>
                        <a:rPr lang="en-US" sz="2000" b="0" baseline="0" dirty="0" smtClean="0"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(Grouped quiz objects in one object)</a:t>
                      </a:r>
                      <a:endParaRPr lang="en-US" sz="2200" b="1" baseline="0" dirty="0" smtClean="0">
                        <a:effectLst/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2000" b="0" baseline="0" dirty="0" smtClean="0">
                        <a:effectLst/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88" y="3465095"/>
            <a:ext cx="5695602" cy="280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Lanalytics</a:t>
            </a:r>
            <a:r>
              <a:rPr 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dashboard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84" y="2403853"/>
            <a:ext cx="4289823" cy="38131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0147" y="2188409"/>
            <a:ext cx="62724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b="1" dirty="0">
                <a:latin typeface="Apple SD Gothic Neo" charset="-127"/>
                <a:ea typeface="Apple SD Gothic Neo" charset="-127"/>
                <a:cs typeface="Apple SD Gothic Neo" charset="-127"/>
              </a:rPr>
              <a:t>5 Tabs to make analysis and display plots</a:t>
            </a:r>
          </a:p>
          <a:p>
            <a:pPr marL="285750" indent="-285750">
              <a:buFontTx/>
              <a:buChar char="-"/>
            </a:pPr>
            <a:endParaRPr lang="en-US" sz="20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Performs analysis at distinct levels: individual, group and quiz.</a:t>
            </a:r>
          </a:p>
          <a:p>
            <a:pPr marL="285750" indent="-285750">
              <a:buFontTx/>
              <a:buChar char="-"/>
            </a:pPr>
            <a:endParaRPr lang="en-US" sz="20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Uses </a:t>
            </a:r>
            <a:r>
              <a:rPr lang="en-US" sz="20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rasch</a:t>
            </a:r>
            <a:r>
              <a:rPr lang="en-US" sz="20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models </a:t>
            </a:r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(</a:t>
            </a:r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eRm</a:t>
            </a:r>
            <a:r>
              <a:rPr lang="en-US" sz="2000" dirty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package) to infer a person parameter and an item parameter.</a:t>
            </a:r>
          </a:p>
          <a:p>
            <a:pPr marL="742950" lvl="1" indent="-285750">
              <a:buFontTx/>
              <a:buChar char="-"/>
            </a:pPr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The person parameter measure the ability of the person</a:t>
            </a:r>
          </a:p>
          <a:p>
            <a:pPr marL="742950" lvl="1" indent="-285750">
              <a:buFontTx/>
              <a:buChar char="-"/>
            </a:pPr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The item parameter measure the difficulty of the item</a:t>
            </a:r>
          </a:p>
          <a:p>
            <a:pPr marL="742950" lvl="1" indent="-285750">
              <a:buFontTx/>
              <a:buChar char="-"/>
            </a:pPr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Both are measured in the same scale (a latent variable). That means that we compare them!</a:t>
            </a:r>
          </a:p>
          <a:p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Individual analysis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9504" y="1954888"/>
            <a:ext cx="7396749" cy="4448037"/>
            <a:chOff x="319504" y="1954888"/>
            <a:chExt cx="7396749" cy="444803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673" y="1954888"/>
              <a:ext cx="7332580" cy="426337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82188" y="6033593"/>
              <a:ext cx="57259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quiz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37160" y="3901906"/>
              <a:ext cx="128265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Mean score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06883" y="1954888"/>
              <a:ext cx="9232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Student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76683" y="2153711"/>
            <a:ext cx="3946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You can filter one student email and see its performance in all quizzes</a:t>
            </a:r>
            <a:endParaRPr lang="en-US" sz="20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76683" y="3445242"/>
            <a:ext cx="3946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Apple SD Gothic Neo" charset="-127"/>
                <a:ea typeface="Apple SD Gothic Neo" charset="-127"/>
                <a:cs typeface="Apple SD Gothic Neo" charset="-127"/>
              </a:rPr>
              <a:t>Y</a:t>
            </a:r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ou can monitor which students are not making progress or which are improving their scores.</a:t>
            </a:r>
            <a:endParaRPr lang="en-US" sz="20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80423" y="4894820"/>
            <a:ext cx="3946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You can upload a file with the final grade of the exam and it can be shown like the red line in this example</a:t>
            </a:r>
            <a:endParaRPr lang="en-US" sz="20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62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428" y="470730"/>
            <a:ext cx="10764252" cy="37240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endParaRPr lang="en-US" sz="2000" dirty="0">
              <a:solidFill>
                <a:srgbClr val="333333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333333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Sometimes a </a:t>
            </a:r>
            <a:r>
              <a:rPr lang="en-US" sz="2000" dirty="0">
                <a:solidFill>
                  <a:srgbClr val="333333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student answers a question very </a:t>
            </a:r>
            <a:r>
              <a:rPr lang="en-US" sz="2000" dirty="0" smtClean="0">
                <a:solidFill>
                  <a:srgbClr val="333333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fast is suspicious!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333333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The probability </a:t>
            </a:r>
            <a:r>
              <a:rPr lang="en-US" sz="2000" dirty="0">
                <a:solidFill>
                  <a:srgbClr val="333333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that he </a:t>
            </a:r>
            <a:r>
              <a:rPr lang="en-US" sz="2000" dirty="0" smtClean="0">
                <a:solidFill>
                  <a:srgbClr val="333333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gets this question wrong should be is high. But what happen in he gets many correct answers answering very fast the questions?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333333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In </a:t>
            </a:r>
            <a:r>
              <a:rPr lang="en-US" sz="2000" dirty="0">
                <a:solidFill>
                  <a:srgbClr val="333333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this plot the questions that are answered in less than 20 seconds (or below an individual </a:t>
            </a:r>
            <a:r>
              <a:rPr lang="en-US" sz="2000" dirty="0" smtClean="0">
                <a:solidFill>
                  <a:srgbClr val="333333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threshold set which is set by answering really questions) is shown</a:t>
            </a:r>
            <a:r>
              <a:rPr lang="en-US" sz="2000" dirty="0">
                <a:solidFill>
                  <a:srgbClr val="333333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. </a:t>
            </a:r>
            <a:endParaRPr lang="en-US" sz="2000" dirty="0" smtClean="0">
              <a:solidFill>
                <a:srgbClr val="333333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333333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 </a:t>
            </a:r>
            <a:r>
              <a:rPr lang="en-US" sz="2000" dirty="0">
                <a:solidFill>
                  <a:srgbClr val="333333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means that he answer the question correctly and -1 means that he answer the question incorrectly. </a:t>
            </a:r>
            <a:endParaRPr lang="en-US" sz="2000" dirty="0" smtClean="0">
              <a:solidFill>
                <a:srgbClr val="333333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marL="342900" indent="-342900">
              <a:buFontTx/>
              <a:buChar char="-"/>
            </a:pPr>
            <a:endParaRPr lang="en-US" sz="2000" dirty="0" smtClean="0">
              <a:solidFill>
                <a:srgbClr val="333333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333333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r>
              <a:rPr lang="en-US" dirty="0">
                <a:latin typeface="Apple SD Gothic Neo" charset="-127"/>
                <a:ea typeface="Apple SD Gothic Neo" charset="-127"/>
                <a:cs typeface="Apple SD Gothic Neo" charset="-127"/>
              </a:rPr>
              <a:t/>
            </a:r>
            <a:br>
              <a:rPr lang="en-US" dirty="0">
                <a:latin typeface="Apple SD Gothic Neo" charset="-127"/>
                <a:ea typeface="Apple SD Gothic Neo" charset="-127"/>
                <a:cs typeface="Apple SD Gothic Neo" charset="-127"/>
              </a:rPr>
            </a:b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842168" y="2967789"/>
            <a:ext cx="8402107" cy="3921626"/>
            <a:chOff x="1713832" y="2775285"/>
            <a:chExt cx="8402107" cy="39216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32" y="2775285"/>
              <a:ext cx="8402107" cy="392162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860756" y="6327579"/>
              <a:ext cx="1476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Email address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980298" y="4004448"/>
              <a:ext cx="1836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Question number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96067" y="2775285"/>
              <a:ext cx="6062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Quiz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428" y="20474"/>
            <a:ext cx="10058400" cy="900513"/>
          </a:xfrm>
        </p:spPr>
        <p:txBody>
          <a:bodyPr/>
          <a:lstStyle/>
          <a:p>
            <a:r>
              <a:rPr lang="en-US" dirty="0" smtClean="0"/>
              <a:t>Group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051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</TotalTime>
  <Words>837</Words>
  <Application>Microsoft Macintosh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Apple SD Gothic Neo</vt:lpstr>
      <vt:lpstr>Calibri</vt:lpstr>
      <vt:lpstr>Calibri Light</vt:lpstr>
      <vt:lpstr>Retrospect</vt:lpstr>
      <vt:lpstr>Lanalytics package</vt:lpstr>
      <vt:lpstr>Structure of the Focus Group (4 sections):</vt:lpstr>
      <vt:lpstr>Introduction to R and Rstudio</vt:lpstr>
      <vt:lpstr>Data analysis in R (tidyverse)</vt:lpstr>
      <vt:lpstr>R Shiny</vt:lpstr>
      <vt:lpstr>Lanalytics package</vt:lpstr>
      <vt:lpstr>Lanalytics dashboard</vt:lpstr>
      <vt:lpstr>Individual analysis</vt:lpstr>
      <vt:lpstr>Group Analysis</vt:lpstr>
      <vt:lpstr>Group Analysis</vt:lpstr>
      <vt:lpstr>Quiz analysis</vt:lpstr>
      <vt:lpstr>Quiz analysis</vt:lpstr>
      <vt:lpstr>Rasch model – Item Characteristic Curve</vt:lpstr>
      <vt:lpstr>Rasch model – person parameter</vt:lpstr>
      <vt:lpstr>Rasch model – person item map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Lanalytics package</dc:title>
  <dc:creator>GARCIA GONZALEZ Salvador</dc:creator>
  <cp:lastModifiedBy>GARCIA GONZALEZ Salvador</cp:lastModifiedBy>
  <cp:revision>30</cp:revision>
  <dcterms:created xsi:type="dcterms:W3CDTF">2017-08-09T23:27:59Z</dcterms:created>
  <dcterms:modified xsi:type="dcterms:W3CDTF">2017-08-10T01:31:25Z</dcterms:modified>
</cp:coreProperties>
</file>