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
      <p:font typeface="Merriweather"/>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erriweather-bold.fntdata"/><Relationship Id="rId30" Type="http://schemas.openxmlformats.org/officeDocument/2006/relationships/font" Target="fonts/Merriweather-regular.fntdata"/><Relationship Id="rId11" Type="http://schemas.openxmlformats.org/officeDocument/2006/relationships/slide" Target="slides/slide6.xml"/><Relationship Id="rId33" Type="http://schemas.openxmlformats.org/officeDocument/2006/relationships/font" Target="fonts/Merriweather-boldItalic.fntdata"/><Relationship Id="rId10" Type="http://schemas.openxmlformats.org/officeDocument/2006/relationships/slide" Target="slides/slide5.xml"/><Relationship Id="rId32" Type="http://schemas.openxmlformats.org/officeDocument/2006/relationships/font" Target="fonts/Merriweather-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f967ef0c9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f967ef0c9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172B4D"/>
                </a:solidFill>
                <a:highlight>
                  <a:srgbClr val="FFFFFF"/>
                </a:highlight>
                <a:latin typeface="Roboto"/>
                <a:ea typeface="Roboto"/>
                <a:cs typeface="Roboto"/>
                <a:sym typeface="Roboto"/>
              </a:rPr>
              <a:t>Mike is a researcher and his main focus area is artificial intelligence planning and designing problems and he has developed a code for animation profile</a:t>
            </a:r>
            <a:endParaRPr sz="1050">
              <a:solidFill>
                <a:srgbClr val="172B4D"/>
              </a:solidFill>
              <a:highlight>
                <a:srgbClr val="FFFFFF"/>
              </a:highlight>
              <a:latin typeface="Roboto"/>
              <a:ea typeface="Roboto"/>
              <a:cs typeface="Roboto"/>
              <a:sym typeface="Roboto"/>
            </a:endParaRPr>
          </a:p>
          <a:p>
            <a:pPr indent="0" lvl="0" marL="0" rtl="0" algn="l">
              <a:spcBef>
                <a:spcPts val="0"/>
              </a:spcBef>
              <a:spcAft>
                <a:spcPts val="0"/>
              </a:spcAft>
              <a:buNone/>
            </a:pPr>
            <a:r>
              <a:rPr lang="en" sz="1050">
                <a:solidFill>
                  <a:srgbClr val="172B4D"/>
                </a:solidFill>
                <a:highlight>
                  <a:srgbClr val="FFFFFF"/>
                </a:highlight>
                <a:latin typeface="Roboto"/>
                <a:ea typeface="Roboto"/>
                <a:cs typeface="Roboto"/>
                <a:sym typeface="Roboto"/>
              </a:rPr>
              <a:t>The goal is Mike wants to publish his own research paper in Ai problems.</a:t>
            </a:r>
            <a:endParaRPr sz="1050">
              <a:solidFill>
                <a:srgbClr val="172B4D"/>
              </a:solidFill>
              <a:highlight>
                <a:srgbClr val="FFFFFF"/>
              </a:highlight>
              <a:latin typeface="Roboto"/>
              <a:ea typeface="Roboto"/>
              <a:cs typeface="Roboto"/>
              <a:sym typeface="Roboto"/>
            </a:endParaRPr>
          </a:p>
          <a:p>
            <a:pPr indent="0" lvl="0" marL="0" rtl="0" algn="l">
              <a:lnSpc>
                <a:spcPct val="115000"/>
              </a:lnSpc>
              <a:spcBef>
                <a:spcPts val="800"/>
              </a:spcBef>
              <a:spcAft>
                <a:spcPts val="0"/>
              </a:spcAft>
              <a:buClr>
                <a:schemeClr val="dk1"/>
              </a:buClr>
              <a:buSzPts val="1100"/>
              <a:buFont typeface="Arial"/>
              <a:buNone/>
            </a:pPr>
            <a:r>
              <a:rPr lang="en" sz="1050">
                <a:solidFill>
                  <a:srgbClr val="172B4D"/>
                </a:solidFill>
                <a:highlight>
                  <a:srgbClr val="FFFFFF"/>
                </a:highlight>
                <a:latin typeface="Roboto"/>
                <a:ea typeface="Roboto"/>
                <a:cs typeface="Roboto"/>
                <a:sym typeface="Roboto"/>
              </a:rPr>
              <a:t>mike wants to test his code and design using pddl editor and solver</a:t>
            </a:r>
            <a:endParaRPr sz="1050">
              <a:solidFill>
                <a:srgbClr val="172B4D"/>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050">
              <a:solidFill>
                <a:srgbClr val="172B4D"/>
              </a:solidFill>
              <a:highlight>
                <a:srgbClr val="FFFFFF"/>
              </a:highlight>
              <a:latin typeface="Roboto"/>
              <a:ea typeface="Roboto"/>
              <a:cs typeface="Roboto"/>
              <a:sym typeface="Roboto"/>
            </a:endParaRPr>
          </a:p>
          <a:p>
            <a:pPr indent="0" lvl="0" marL="0" rtl="0" algn="l">
              <a:spcBef>
                <a:spcPts val="0"/>
              </a:spcBef>
              <a:spcAft>
                <a:spcPts val="0"/>
              </a:spcAft>
              <a:buNone/>
            </a:pPr>
            <a:r>
              <a:rPr lang="en" sz="1050">
                <a:solidFill>
                  <a:srgbClr val="172B4D"/>
                </a:solidFill>
                <a:highlight>
                  <a:srgbClr val="FFFFFF"/>
                </a:highlight>
                <a:latin typeface="Roboto"/>
                <a:ea typeface="Roboto"/>
                <a:cs typeface="Roboto"/>
                <a:sym typeface="Roboto"/>
              </a:rPr>
              <a:t>The </a:t>
            </a:r>
            <a:r>
              <a:rPr lang="en" sz="1050">
                <a:solidFill>
                  <a:srgbClr val="172B4D"/>
                </a:solidFill>
                <a:highlight>
                  <a:srgbClr val="FFFFFF"/>
                </a:highlight>
                <a:latin typeface="Roboto"/>
                <a:ea typeface="Roboto"/>
                <a:cs typeface="Roboto"/>
                <a:sym typeface="Roboto"/>
              </a:rPr>
              <a:t>frustration</a:t>
            </a:r>
            <a:r>
              <a:rPr lang="en" sz="1050">
                <a:solidFill>
                  <a:srgbClr val="172B4D"/>
                </a:solidFill>
                <a:highlight>
                  <a:srgbClr val="FFFFFF"/>
                </a:highlight>
                <a:latin typeface="Roboto"/>
                <a:ea typeface="Roboto"/>
                <a:cs typeface="Roboto"/>
                <a:sym typeface="Roboto"/>
              </a:rPr>
              <a:t> is when mike uses pddl editor and solver for planning domain problems and the code he wants to test and design it doesn't show any error when implementation is correct even though there are modelling problems</a:t>
            </a:r>
            <a:endParaRPr sz="1050">
              <a:solidFill>
                <a:srgbClr val="172B4D"/>
              </a:solidFill>
              <a:highlight>
                <a:srgbClr val="FFFFFF"/>
              </a:highlight>
              <a:latin typeface="Roboto"/>
              <a:ea typeface="Roboto"/>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f967ef0c9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f967ef0c9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172B4D"/>
                </a:solidFill>
                <a:highlight>
                  <a:srgbClr val="FFFFFF"/>
                </a:highlight>
                <a:latin typeface="Roboto"/>
                <a:ea typeface="Roboto"/>
                <a:cs typeface="Roboto"/>
                <a:sym typeface="Roboto"/>
              </a:rPr>
              <a:t>Rose is a bachelor student studying information technology as she wants to develop her AI(artificial intelligence skills) as she has a special interest in persuing masters in machine learning </a:t>
            </a:r>
            <a:endParaRPr sz="1050">
              <a:solidFill>
                <a:srgbClr val="172B4D"/>
              </a:solidFill>
              <a:highlight>
                <a:srgbClr val="FFFFFF"/>
              </a:highlight>
              <a:latin typeface="Roboto"/>
              <a:ea typeface="Roboto"/>
              <a:cs typeface="Roboto"/>
              <a:sym typeface="Roboto"/>
            </a:endParaRPr>
          </a:p>
          <a:p>
            <a:pPr indent="0" lvl="0" marL="0" rtl="0" algn="l">
              <a:spcBef>
                <a:spcPts val="0"/>
              </a:spcBef>
              <a:spcAft>
                <a:spcPts val="0"/>
              </a:spcAft>
              <a:buNone/>
            </a:pPr>
            <a:r>
              <a:rPr lang="en" sz="1050">
                <a:solidFill>
                  <a:srgbClr val="172B4D"/>
                </a:solidFill>
                <a:highlight>
                  <a:srgbClr val="FFFFFF"/>
                </a:highlight>
                <a:latin typeface="Roboto"/>
                <a:ea typeface="Roboto"/>
                <a:cs typeface="Roboto"/>
                <a:sym typeface="Roboto"/>
              </a:rPr>
              <a:t>The goal is learn how to use pddl editor </a:t>
            </a:r>
            <a:endParaRPr sz="1050">
              <a:solidFill>
                <a:srgbClr val="172B4D"/>
              </a:solidFill>
              <a:highlight>
                <a:srgbClr val="FFFFFF"/>
              </a:highlight>
              <a:latin typeface="Roboto"/>
              <a:ea typeface="Roboto"/>
              <a:cs typeface="Roboto"/>
              <a:sym typeface="Roboto"/>
            </a:endParaRPr>
          </a:p>
          <a:p>
            <a:pPr indent="0" lvl="0" marL="0" rtl="0" algn="l">
              <a:lnSpc>
                <a:spcPct val="115000"/>
              </a:lnSpc>
              <a:spcBef>
                <a:spcPts val="800"/>
              </a:spcBef>
              <a:spcAft>
                <a:spcPts val="0"/>
              </a:spcAft>
              <a:buClr>
                <a:schemeClr val="dk1"/>
              </a:buClr>
              <a:buSzPts val="1100"/>
              <a:buFont typeface="Arial"/>
              <a:buNone/>
            </a:pPr>
            <a:r>
              <a:rPr lang="en" sz="1050">
                <a:solidFill>
                  <a:srgbClr val="172B4D"/>
                </a:solidFill>
                <a:highlight>
                  <a:srgbClr val="FFFFFF"/>
                </a:highlight>
                <a:latin typeface="Roboto"/>
                <a:ea typeface="Roboto"/>
                <a:cs typeface="Roboto"/>
                <a:sym typeface="Roboto"/>
              </a:rPr>
              <a:t>develop coding skills which can be useful for her further studies</a:t>
            </a:r>
            <a:endParaRPr sz="1050">
              <a:solidFill>
                <a:srgbClr val="172B4D"/>
              </a:solidFill>
              <a:highlight>
                <a:srgbClr val="FFFFFF"/>
              </a:highlight>
              <a:latin typeface="Roboto"/>
              <a:ea typeface="Roboto"/>
              <a:cs typeface="Roboto"/>
              <a:sym typeface="Roboto"/>
            </a:endParaRPr>
          </a:p>
          <a:p>
            <a:pPr indent="0" lvl="0" marL="0" rtl="0" algn="l">
              <a:lnSpc>
                <a:spcPct val="115000"/>
              </a:lnSpc>
              <a:spcBef>
                <a:spcPts val="800"/>
              </a:spcBef>
              <a:spcAft>
                <a:spcPts val="0"/>
              </a:spcAft>
              <a:buClr>
                <a:schemeClr val="dk1"/>
              </a:buClr>
              <a:buSzPts val="1100"/>
              <a:buFont typeface="Arial"/>
              <a:buNone/>
            </a:pPr>
            <a:r>
              <a:rPr lang="en" sz="1050">
                <a:solidFill>
                  <a:srgbClr val="172B4D"/>
                </a:solidFill>
                <a:highlight>
                  <a:srgbClr val="FFFFFF"/>
                </a:highlight>
                <a:latin typeface="Roboto"/>
                <a:ea typeface="Roboto"/>
                <a:cs typeface="Roboto"/>
                <a:sym typeface="Roboto"/>
              </a:rPr>
              <a:t>check whether the implementation are correct.</a:t>
            </a:r>
            <a:endParaRPr sz="1050">
              <a:solidFill>
                <a:srgbClr val="172B4D"/>
              </a:solidFill>
              <a:highlight>
                <a:srgbClr val="FFFFFF"/>
              </a:highlight>
              <a:latin typeface="Roboto"/>
              <a:ea typeface="Roboto"/>
              <a:cs typeface="Roboto"/>
              <a:sym typeface="Roboto"/>
            </a:endParaRPr>
          </a:p>
          <a:p>
            <a:pPr indent="0" lvl="0" marL="0" rtl="0" algn="l">
              <a:spcBef>
                <a:spcPts val="0"/>
              </a:spcBef>
              <a:spcAft>
                <a:spcPts val="0"/>
              </a:spcAft>
              <a:buNone/>
            </a:pPr>
            <a:r>
              <a:rPr lang="en" sz="1050">
                <a:solidFill>
                  <a:srgbClr val="172B4D"/>
                </a:solidFill>
                <a:highlight>
                  <a:srgbClr val="FFFFFF"/>
                </a:highlight>
                <a:latin typeface="Roboto"/>
                <a:ea typeface="Roboto"/>
                <a:cs typeface="Roboto"/>
                <a:sym typeface="Roboto"/>
              </a:rPr>
              <a:t>The </a:t>
            </a:r>
            <a:r>
              <a:rPr lang="en" sz="1050">
                <a:solidFill>
                  <a:srgbClr val="172B4D"/>
                </a:solidFill>
                <a:highlight>
                  <a:srgbClr val="FFFFFF"/>
                </a:highlight>
                <a:latin typeface="Roboto"/>
                <a:ea typeface="Roboto"/>
                <a:cs typeface="Roboto"/>
                <a:sym typeface="Roboto"/>
              </a:rPr>
              <a:t>frustration</a:t>
            </a:r>
            <a:r>
              <a:rPr lang="en" sz="1050">
                <a:solidFill>
                  <a:srgbClr val="172B4D"/>
                </a:solidFill>
                <a:highlight>
                  <a:srgbClr val="FFFFFF"/>
                </a:highlight>
                <a:latin typeface="Roboto"/>
                <a:ea typeface="Roboto"/>
                <a:cs typeface="Roboto"/>
                <a:sym typeface="Roboto"/>
              </a:rPr>
              <a:t> is when rose uses pddl editor and solver for planning domain problems it doesn't show any error when implementation is correct even though there are modelling problems</a:t>
            </a:r>
            <a:endParaRPr sz="1050">
              <a:solidFill>
                <a:srgbClr val="172B4D"/>
              </a:solidFill>
              <a:highlight>
                <a:srgbClr val="FFFFFF"/>
              </a:highlight>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f9600c8bd9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f9600c8bd9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f9600c8bd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f9600c8bd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50">
                <a:solidFill>
                  <a:srgbClr val="172B4D"/>
                </a:solidFill>
                <a:highlight>
                  <a:srgbClr val="FFFFFF"/>
                </a:highlight>
                <a:latin typeface="Roboto"/>
                <a:ea typeface="Roboto"/>
                <a:cs typeface="Roboto"/>
                <a:sym typeface="Roboto"/>
              </a:rPr>
              <a:t>Confluence:The team would be used for updating the design,user stories,use cases specifications and goals of the project.</a:t>
            </a:r>
            <a:endParaRPr sz="1050">
              <a:solidFill>
                <a:srgbClr val="172B4D"/>
              </a:solidFill>
              <a:highlight>
                <a:srgbClr val="FFFFFF"/>
              </a:highlight>
              <a:latin typeface="Roboto"/>
              <a:ea typeface="Roboto"/>
              <a:cs typeface="Roboto"/>
              <a:sym typeface="Roboto"/>
            </a:endParaRPr>
          </a:p>
          <a:p>
            <a:pPr indent="0" lvl="0" marL="0" rtl="0" algn="l">
              <a:lnSpc>
                <a:spcPct val="115000"/>
              </a:lnSpc>
              <a:spcBef>
                <a:spcPts val="800"/>
              </a:spcBef>
              <a:spcAft>
                <a:spcPts val="0"/>
              </a:spcAft>
              <a:buClr>
                <a:schemeClr val="dk1"/>
              </a:buClr>
              <a:buSzPts val="1100"/>
              <a:buFont typeface="Arial"/>
              <a:buNone/>
            </a:pPr>
            <a:r>
              <a:rPr lang="en" sz="1050">
                <a:solidFill>
                  <a:srgbClr val="172B4D"/>
                </a:solidFill>
                <a:highlight>
                  <a:srgbClr val="FFFFFF"/>
                </a:highlight>
                <a:latin typeface="Roboto"/>
                <a:ea typeface="Roboto"/>
                <a:cs typeface="Roboto"/>
                <a:sym typeface="Roboto"/>
              </a:rPr>
              <a:t>Trello:During the development stage the team would be using Trello for assignments and distribution of tasks and Trello is linked to slack, github</a:t>
            </a:r>
            <a:endParaRPr sz="1050">
              <a:solidFill>
                <a:srgbClr val="172B4D"/>
              </a:solidFill>
              <a:highlight>
                <a:srgbClr val="FFFFFF"/>
              </a:highlight>
              <a:latin typeface="Roboto"/>
              <a:ea typeface="Roboto"/>
              <a:cs typeface="Roboto"/>
              <a:sym typeface="Roboto"/>
            </a:endParaRPr>
          </a:p>
          <a:p>
            <a:pPr indent="0" lvl="0" marL="0" rtl="0" algn="l">
              <a:lnSpc>
                <a:spcPct val="115000"/>
              </a:lnSpc>
              <a:spcBef>
                <a:spcPts val="800"/>
              </a:spcBef>
              <a:spcAft>
                <a:spcPts val="0"/>
              </a:spcAft>
              <a:buClr>
                <a:schemeClr val="dk1"/>
              </a:buClr>
              <a:buSzPts val="1100"/>
              <a:buFont typeface="Arial"/>
              <a:buNone/>
            </a:pPr>
            <a:r>
              <a:rPr lang="en" sz="1050">
                <a:solidFill>
                  <a:srgbClr val="172B4D"/>
                </a:solidFill>
                <a:highlight>
                  <a:srgbClr val="FFFFFF"/>
                </a:highlight>
                <a:latin typeface="Roboto"/>
                <a:ea typeface="Roboto"/>
                <a:cs typeface="Roboto"/>
                <a:sym typeface="Roboto"/>
              </a:rPr>
              <a:t>Slack, gmail and wechat:The team would be using it for communication.</a:t>
            </a:r>
            <a:endParaRPr sz="1050">
              <a:solidFill>
                <a:srgbClr val="172B4D"/>
              </a:solidFill>
              <a:highlight>
                <a:srgbClr val="FFFFFF"/>
              </a:highlight>
              <a:latin typeface="Roboto"/>
              <a:ea typeface="Roboto"/>
              <a:cs typeface="Roboto"/>
              <a:sym typeface="Roboto"/>
            </a:endParaRPr>
          </a:p>
          <a:p>
            <a:pPr indent="0" lvl="0" marL="0" rtl="0" algn="l">
              <a:lnSpc>
                <a:spcPct val="115000"/>
              </a:lnSpc>
              <a:spcBef>
                <a:spcPts val="800"/>
              </a:spcBef>
              <a:spcAft>
                <a:spcPts val="0"/>
              </a:spcAft>
              <a:buClr>
                <a:schemeClr val="dk1"/>
              </a:buClr>
              <a:buSzPts val="1100"/>
              <a:buFont typeface="Arial"/>
              <a:buNone/>
            </a:pPr>
            <a:r>
              <a:rPr lang="en" sz="1050">
                <a:solidFill>
                  <a:srgbClr val="172B4D"/>
                </a:solidFill>
                <a:highlight>
                  <a:srgbClr val="FFFFFF"/>
                </a:highlight>
                <a:latin typeface="Roboto"/>
                <a:ea typeface="Roboto"/>
                <a:cs typeface="Roboto"/>
                <a:sym typeface="Roboto"/>
              </a:rPr>
              <a:t>Zoom and google call: Online meetings tools for team members.</a:t>
            </a:r>
            <a:endParaRPr sz="1050">
              <a:solidFill>
                <a:srgbClr val="172B4D"/>
              </a:solidFill>
              <a:highlight>
                <a:srgbClr val="FFFFFF"/>
              </a:highlight>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f9600c8bd9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f9600c8bd9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f9600c8bd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f9600c8bd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f7fea834e4_0_1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f7fea834e4_0_1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f7fea834e4_0_1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f7fea834e4_0_1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For Inadequate skills of a team members during starting of the project as the team members didnt have a knowledge on the software languages like </a:t>
            </a:r>
            <a:r>
              <a:rPr lang="en" sz="1200"/>
              <a:t>javascript</a:t>
            </a:r>
            <a:r>
              <a:rPr lang="en" sz="1200"/>
              <a:t> so team before starting a project has taken a time to gain some knowledge about javascript.</a:t>
            </a:r>
            <a:endParaRPr sz="1200"/>
          </a:p>
          <a:p>
            <a:pPr indent="0" lvl="0" marL="0" rtl="0" algn="l">
              <a:spcBef>
                <a:spcPts val="0"/>
              </a:spcBef>
              <a:spcAft>
                <a:spcPts val="0"/>
              </a:spcAft>
              <a:buNone/>
            </a:pPr>
            <a:r>
              <a:rPr lang="en" sz="1200"/>
              <a:t>We have a limited team members compare to the other groups we only have 4 members in the team it was a quite disadvantage to us.</a:t>
            </a:r>
            <a:endParaRPr sz="1200"/>
          </a:p>
          <a:p>
            <a:pPr indent="0" lvl="0" marL="0" rtl="0" algn="l">
              <a:spcBef>
                <a:spcPts val="0"/>
              </a:spcBef>
              <a:spcAft>
                <a:spcPts val="0"/>
              </a:spcAft>
              <a:buNone/>
            </a:pPr>
            <a:r>
              <a:rPr lang="en" sz="1200"/>
              <a:t>The client requirements has been changed during sprint 2 which was first to add the vscode plugin but later as the client thought we and other team members were doing similar work has changed the requirements to adding some more animation profiles.</a:t>
            </a:r>
            <a:endParaRPr sz="1200"/>
          </a:p>
          <a:p>
            <a:pPr indent="0" lvl="0" marL="0" rtl="0" algn="l">
              <a:spcBef>
                <a:spcPts val="0"/>
              </a:spcBef>
              <a:spcAft>
                <a:spcPts val="0"/>
              </a:spcAft>
              <a:buNone/>
            </a:pPr>
            <a:r>
              <a:rPr lang="en" sz="1200"/>
              <a:t>The team members are currently enrolled in full time course and they have other subjects as well and due to that there was a challenge in scheduling a team meetings.</a:t>
            </a:r>
            <a:endParaRPr sz="1200"/>
          </a:p>
          <a:p>
            <a:pPr indent="0" lvl="0" marL="0" rtl="0" algn="l">
              <a:spcBef>
                <a:spcPts val="0"/>
              </a:spcBef>
              <a:spcAft>
                <a:spcPts val="0"/>
              </a:spcAft>
              <a:buNone/>
            </a:pPr>
            <a:r>
              <a:rPr lang="en" sz="1200"/>
              <a:t>For the sprint 2 the client has changed the requirements before a week of sprint 2 as it was quite unknown and the team needs to work harder for accomplishing the features so it was a unrealistic deadlines.</a:t>
            </a:r>
            <a:endParaRPr sz="1200"/>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Due to the current covid situation the current learning has been made online so it is difficult for the whole team to communicate together  as some of the team members are living in different countries so it would be difficult to communicate due to time zones and implement the project together so technically it could affect the efficiency of the team during development stage.</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f9600c8bd9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f9600c8bd9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172B4D"/>
                </a:solidFill>
                <a:latin typeface="Times New Roman"/>
                <a:ea typeface="Times New Roman"/>
                <a:cs typeface="Times New Roman"/>
                <a:sym typeface="Times New Roman"/>
              </a:rPr>
              <a:t>Due to the current covid situation the current learning has been made online so it is difficult for the whole team to communicate together  as some of the team members are living in different countries so it would be difficult to communicate due to time zones and implement the project together so technically it could affect the efficiency of the team during development stage.</a:t>
            </a:r>
            <a:endParaRPr sz="1200">
              <a:solidFill>
                <a:srgbClr val="172B4D"/>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172B4D"/>
                </a:solidFill>
                <a:latin typeface="Times New Roman"/>
                <a:ea typeface="Times New Roman"/>
                <a:cs typeface="Times New Roman"/>
                <a:sym typeface="Times New Roman"/>
              </a:rPr>
              <a:t>As there was no clear communication with the client so we and other team members ended up doing same development of features</a:t>
            </a:r>
            <a:endParaRPr sz="1200">
              <a:solidFill>
                <a:srgbClr val="172B4D"/>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172B4D"/>
                </a:solidFill>
                <a:latin typeface="Times New Roman"/>
                <a:ea typeface="Times New Roman"/>
                <a:cs typeface="Times New Roman"/>
                <a:sym typeface="Times New Roman"/>
              </a:rPr>
              <a:t>Initially</a:t>
            </a:r>
            <a:r>
              <a:rPr lang="en" sz="1200">
                <a:solidFill>
                  <a:srgbClr val="172B4D"/>
                </a:solidFill>
                <a:latin typeface="Times New Roman"/>
                <a:ea typeface="Times New Roman"/>
                <a:cs typeface="Times New Roman"/>
                <a:sym typeface="Times New Roman"/>
              </a:rPr>
              <a:t> based on requirements from client there were too many user stories.</a:t>
            </a:r>
            <a:endParaRPr sz="1200">
              <a:solidFill>
                <a:srgbClr val="172B4D"/>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172B4D"/>
              </a:solidFill>
              <a:latin typeface="Times New Roman"/>
              <a:ea typeface="Times New Roman"/>
              <a:cs typeface="Times New Roman"/>
              <a:sym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f7fea834e4_0_1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f7fea834e4_0_1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f7fea834e4_0_1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f7fea834e4_0_1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Times New Roman"/>
                <a:ea typeface="Times New Roman"/>
                <a:cs typeface="Times New Roman"/>
                <a:sym typeface="Times New Roman"/>
              </a:rPr>
              <a:t>Researchers uses a pddl planning need to work with text based solutions which makes hard them to understand the dynamics </a:t>
            </a:r>
            <a:r>
              <a:rPr lang="en" sz="1200">
                <a:latin typeface="Times New Roman"/>
                <a:ea typeface="Times New Roman"/>
                <a:cs typeface="Times New Roman"/>
                <a:sym typeface="Times New Roman"/>
              </a:rPr>
              <a:t>represented</a:t>
            </a:r>
            <a:r>
              <a:rPr lang="en" sz="1200">
                <a:latin typeface="Times New Roman"/>
                <a:ea typeface="Times New Roman"/>
                <a:cs typeface="Times New Roman"/>
                <a:sym typeface="Times New Roman"/>
              </a:rPr>
              <a:t> by the action and to identify model errors and planimation solves it introduces animation profile and animation solver which will convert the text based plan into the animated plan.</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The animation plan is represented in pddl syntax it helps user to define animated actions based on 3 parts predicate rules (specify the animation behaviour),visual objects (define the object and its attributes like x,y,width,height,name) and base 64 image. </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Planimation is intended to make solutions more amenable to humans interacting with planners,and assist in modelling process as well as education of AI planning.</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f7fea834e4_0_1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f7fea834e4_0_1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f6303f7dc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f6303f7dc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f7fea834e4_0_1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f7fea834e4_0_1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f7fea834e4_0_1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f7fea834e4_0_1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5275" lvl="0" marL="457200" rtl="0" algn="l">
              <a:lnSpc>
                <a:spcPct val="115000"/>
              </a:lnSpc>
              <a:spcBef>
                <a:spcPts val="1600"/>
              </a:spcBef>
              <a:spcAft>
                <a:spcPts val="0"/>
              </a:spcAft>
              <a:buClr>
                <a:srgbClr val="172B4D"/>
              </a:buClr>
              <a:buSzPts val="1050"/>
              <a:buFont typeface="Roboto"/>
              <a:buAutoNum type="arabicPeriod"/>
            </a:pPr>
            <a:r>
              <a:rPr lang="en" sz="1050">
                <a:solidFill>
                  <a:srgbClr val="172B4D"/>
                </a:solidFill>
                <a:highlight>
                  <a:srgbClr val="FFFFFF"/>
                </a:highlight>
                <a:latin typeface="Roboto"/>
                <a:ea typeface="Roboto"/>
                <a:cs typeface="Roboto"/>
                <a:sym typeface="Roboto"/>
              </a:rPr>
              <a:t> Responsible that each team member understands the agile process and team members are well trained.</a:t>
            </a:r>
            <a:endParaRPr sz="1050">
              <a:solidFill>
                <a:srgbClr val="172B4D"/>
              </a:solidFill>
              <a:highlight>
                <a:srgbClr val="FFFFFF"/>
              </a:highlight>
              <a:latin typeface="Roboto"/>
              <a:ea typeface="Roboto"/>
              <a:cs typeface="Roboto"/>
              <a:sym typeface="Roboto"/>
            </a:endParaRPr>
          </a:p>
          <a:p>
            <a:pPr indent="-295275" lvl="0" marL="457200" rtl="0" algn="l">
              <a:lnSpc>
                <a:spcPct val="115000"/>
              </a:lnSpc>
              <a:spcBef>
                <a:spcPts val="0"/>
              </a:spcBef>
              <a:spcAft>
                <a:spcPts val="0"/>
              </a:spcAft>
              <a:buClr>
                <a:srgbClr val="172B4D"/>
              </a:buClr>
              <a:buSzPts val="1050"/>
              <a:buFont typeface="Roboto"/>
              <a:buAutoNum type="arabicPeriod"/>
            </a:pPr>
            <a:r>
              <a:rPr lang="en" sz="1050">
                <a:solidFill>
                  <a:srgbClr val="172B4D"/>
                </a:solidFill>
                <a:highlight>
                  <a:srgbClr val="FFFFFF"/>
                </a:highlight>
                <a:latin typeface="Roboto"/>
                <a:ea typeface="Roboto"/>
                <a:cs typeface="Roboto"/>
                <a:sym typeface="Roboto"/>
              </a:rPr>
              <a:t>Responsible for that team following scrum practices and principles.</a:t>
            </a:r>
            <a:endParaRPr sz="1050">
              <a:solidFill>
                <a:srgbClr val="172B4D"/>
              </a:solidFill>
              <a:highlight>
                <a:srgbClr val="FFFFFF"/>
              </a:highlight>
              <a:latin typeface="Roboto"/>
              <a:ea typeface="Roboto"/>
              <a:cs typeface="Roboto"/>
              <a:sym typeface="Roboto"/>
            </a:endParaRPr>
          </a:p>
          <a:p>
            <a:pPr indent="-295275" lvl="0" marL="457200" rtl="0" algn="l">
              <a:lnSpc>
                <a:spcPct val="115000"/>
              </a:lnSpc>
              <a:spcBef>
                <a:spcPts val="0"/>
              </a:spcBef>
              <a:spcAft>
                <a:spcPts val="0"/>
              </a:spcAft>
              <a:buClr>
                <a:srgbClr val="172B4D"/>
              </a:buClr>
              <a:buSzPts val="1050"/>
              <a:buFont typeface="Roboto"/>
              <a:buAutoNum type="arabicPeriod"/>
            </a:pPr>
            <a:r>
              <a:rPr lang="en" sz="1050">
                <a:solidFill>
                  <a:srgbClr val="172B4D"/>
                </a:solidFill>
                <a:highlight>
                  <a:srgbClr val="FFFFFF"/>
                </a:highlight>
                <a:latin typeface="Roboto"/>
                <a:ea typeface="Roboto"/>
                <a:cs typeface="Roboto"/>
                <a:sym typeface="Roboto"/>
              </a:rPr>
              <a:t>Conduct daily stand-up meetings, sprint planning meetings, sprint retrospective meetings, and responsible to conduct meetings for every sprint and make sure the goal of the project is attained.</a:t>
            </a:r>
            <a:endParaRPr sz="1050">
              <a:solidFill>
                <a:srgbClr val="172B4D"/>
              </a:solidFill>
              <a:highlight>
                <a:srgbClr val="FFFFFF"/>
              </a:highlight>
              <a:latin typeface="Roboto"/>
              <a:ea typeface="Roboto"/>
              <a:cs typeface="Roboto"/>
              <a:sym typeface="Roboto"/>
            </a:endParaRPr>
          </a:p>
          <a:p>
            <a:pPr indent="-295275" lvl="0" marL="457200" rtl="0" algn="l">
              <a:lnSpc>
                <a:spcPct val="115000"/>
              </a:lnSpc>
              <a:spcBef>
                <a:spcPts val="0"/>
              </a:spcBef>
              <a:spcAft>
                <a:spcPts val="0"/>
              </a:spcAft>
              <a:buClr>
                <a:srgbClr val="172B4D"/>
              </a:buClr>
              <a:buSzPts val="1050"/>
              <a:buFont typeface="Roboto"/>
              <a:buAutoNum type="arabicPeriod"/>
            </a:pPr>
            <a:r>
              <a:rPr lang="en" sz="1050">
                <a:solidFill>
                  <a:srgbClr val="172B4D"/>
                </a:solidFill>
                <a:highlight>
                  <a:srgbClr val="FFFFFF"/>
                </a:highlight>
                <a:latin typeface="Roboto"/>
                <a:ea typeface="Roboto"/>
                <a:cs typeface="Roboto"/>
                <a:sym typeface="Roboto"/>
              </a:rPr>
              <a:t>Responsible for creating burn down chart</a:t>
            </a:r>
            <a:endParaRPr sz="1050">
              <a:solidFill>
                <a:srgbClr val="172B4D"/>
              </a:solidFill>
              <a:highlight>
                <a:srgbClr val="FFFFFF"/>
              </a:highlight>
              <a:latin typeface="Roboto"/>
              <a:ea typeface="Roboto"/>
              <a:cs typeface="Roboto"/>
              <a:sym typeface="Roboto"/>
            </a:endParaRPr>
          </a:p>
          <a:p>
            <a:pPr indent="-295275" lvl="0" marL="457200" rtl="0" algn="l">
              <a:lnSpc>
                <a:spcPct val="115000"/>
              </a:lnSpc>
              <a:spcBef>
                <a:spcPts val="0"/>
              </a:spcBef>
              <a:spcAft>
                <a:spcPts val="0"/>
              </a:spcAft>
              <a:buClr>
                <a:srgbClr val="172B4D"/>
              </a:buClr>
              <a:buSzPts val="1050"/>
              <a:buFont typeface="Roboto"/>
              <a:buAutoNum type="arabicPeriod"/>
            </a:pPr>
            <a:r>
              <a:rPr lang="en" sz="1050">
                <a:solidFill>
                  <a:srgbClr val="172B4D"/>
                </a:solidFill>
                <a:highlight>
                  <a:srgbClr val="FFFFFF"/>
                </a:highlight>
                <a:latin typeface="Roboto"/>
                <a:ea typeface="Roboto"/>
                <a:cs typeface="Roboto"/>
                <a:sym typeface="Roboto"/>
              </a:rPr>
              <a:t>Responsible that team should not slow down during the sprint process and team members are active and functional.</a:t>
            </a:r>
            <a:endParaRPr sz="1050">
              <a:solidFill>
                <a:srgbClr val="172B4D"/>
              </a:solidFill>
              <a:highlight>
                <a:srgbClr val="FFFFFF"/>
              </a:highlight>
              <a:latin typeface="Roboto"/>
              <a:ea typeface="Roboto"/>
              <a:cs typeface="Roboto"/>
              <a:sym typeface="Roboto"/>
            </a:endParaRPr>
          </a:p>
          <a:p>
            <a:pPr indent="-295275" lvl="0" marL="457200" rtl="0" algn="l">
              <a:lnSpc>
                <a:spcPct val="115000"/>
              </a:lnSpc>
              <a:spcBef>
                <a:spcPts val="0"/>
              </a:spcBef>
              <a:spcAft>
                <a:spcPts val="0"/>
              </a:spcAft>
              <a:buClr>
                <a:srgbClr val="172B4D"/>
              </a:buClr>
              <a:buSzPts val="1050"/>
              <a:buFont typeface="Roboto"/>
              <a:buAutoNum type="arabicPeriod"/>
            </a:pPr>
            <a:r>
              <a:rPr lang="en" sz="1050">
                <a:solidFill>
                  <a:srgbClr val="172B4D"/>
                </a:solidFill>
                <a:highlight>
                  <a:srgbClr val="FFFFFF"/>
                </a:highlight>
                <a:latin typeface="Roboto"/>
                <a:ea typeface="Roboto"/>
                <a:cs typeface="Roboto"/>
                <a:sym typeface="Roboto"/>
              </a:rPr>
              <a:t>Is responsible to remove any roadblocks which can impede the progress of the project.</a:t>
            </a:r>
            <a:endParaRPr sz="1050">
              <a:solidFill>
                <a:srgbClr val="172B4D"/>
              </a:solidFill>
              <a:highlight>
                <a:srgbClr val="FFFFFF"/>
              </a:highlight>
              <a:latin typeface="Roboto"/>
              <a:ea typeface="Roboto"/>
              <a:cs typeface="Roboto"/>
              <a:sym typeface="Roboto"/>
            </a:endParaRPr>
          </a:p>
          <a:p>
            <a:pPr indent="-295275" lvl="0" marL="457200" rtl="0" algn="l">
              <a:lnSpc>
                <a:spcPct val="115000"/>
              </a:lnSpc>
              <a:spcBef>
                <a:spcPts val="0"/>
              </a:spcBef>
              <a:spcAft>
                <a:spcPts val="0"/>
              </a:spcAft>
              <a:buClr>
                <a:srgbClr val="172B4D"/>
              </a:buClr>
              <a:buSzPts val="1050"/>
              <a:buFont typeface="Roboto"/>
              <a:buAutoNum type="arabicPeriod"/>
            </a:pPr>
            <a:r>
              <a:rPr lang="en" sz="1050">
                <a:solidFill>
                  <a:srgbClr val="172B4D"/>
                </a:solidFill>
                <a:highlight>
                  <a:srgbClr val="FFFFFF"/>
                </a:highlight>
                <a:latin typeface="Roboto"/>
                <a:ea typeface="Roboto"/>
                <a:cs typeface="Roboto"/>
                <a:sym typeface="Roboto"/>
              </a:rPr>
              <a:t>check the testing and software quality of the product.</a:t>
            </a:r>
            <a:endParaRPr sz="1050">
              <a:solidFill>
                <a:srgbClr val="172B4D"/>
              </a:solidFill>
              <a:highlight>
                <a:srgbClr val="FFFFFF"/>
              </a:highlight>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f7fea834e4_0_1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f7fea834e4_0_1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f93b62c254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f93b62c254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f93b62c254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f93b62c254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f93b62c254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f93b62c254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4A4A4A"/>
                </a:solidFill>
                <a:highlight>
                  <a:srgbClr val="FFFFFF"/>
                </a:highlight>
                <a:latin typeface="Roboto"/>
                <a:ea typeface="Roboto"/>
                <a:cs typeface="Roboto"/>
                <a:sym typeface="Roboto"/>
              </a:rPr>
              <a:t>kelly works in a logistic and travel industry. kelly's main focus is now using artificial intelligence how it can provide assistance to customers to book accommodation and hire vehicles online without any customer service representative. she wants to showcase how ai planning algorithms can solve the issue to her company ceo.</a:t>
            </a:r>
            <a:endParaRPr sz="1050">
              <a:solidFill>
                <a:srgbClr val="4A4A4A"/>
              </a:solidFill>
              <a:highlight>
                <a:srgbClr val="FFFFFF"/>
              </a:highlight>
              <a:latin typeface="Roboto"/>
              <a:ea typeface="Roboto"/>
              <a:cs typeface="Roboto"/>
              <a:sym typeface="Roboto"/>
            </a:endParaRPr>
          </a:p>
          <a:p>
            <a:pPr indent="0" lvl="0" marL="0" rtl="0" algn="l">
              <a:spcBef>
                <a:spcPts val="0"/>
              </a:spcBef>
              <a:spcAft>
                <a:spcPts val="0"/>
              </a:spcAft>
              <a:buNone/>
            </a:pPr>
            <a:r>
              <a:rPr lang="en" sz="1050">
                <a:solidFill>
                  <a:srgbClr val="4A4A4A"/>
                </a:solidFill>
                <a:highlight>
                  <a:srgbClr val="FFFFFF"/>
                </a:highlight>
                <a:latin typeface="Roboto"/>
                <a:ea typeface="Roboto"/>
                <a:cs typeface="Roboto"/>
                <a:sym typeface="Roboto"/>
              </a:rPr>
              <a:t>The goal kelly want to show how ai planning algorithm can solve a problem who has no knowledge about any software or tool basically to a non technical audience.</a:t>
            </a:r>
            <a:endParaRPr sz="1050">
              <a:solidFill>
                <a:srgbClr val="4A4A4A"/>
              </a:solidFill>
              <a:highlight>
                <a:srgbClr val="FFFFFF"/>
              </a:highlight>
              <a:latin typeface="Roboto"/>
              <a:ea typeface="Roboto"/>
              <a:cs typeface="Roboto"/>
              <a:sym typeface="Roboto"/>
            </a:endParaRPr>
          </a:p>
          <a:p>
            <a:pPr indent="0" lvl="0" marL="0" rtl="0" algn="l">
              <a:spcBef>
                <a:spcPts val="0"/>
              </a:spcBef>
              <a:spcAft>
                <a:spcPts val="0"/>
              </a:spcAft>
              <a:buNone/>
            </a:pPr>
            <a:r>
              <a:rPr lang="en" sz="1050">
                <a:solidFill>
                  <a:srgbClr val="4A4A4A"/>
                </a:solidFill>
                <a:highlight>
                  <a:srgbClr val="FFFFFF"/>
                </a:highlight>
                <a:latin typeface="Roboto"/>
                <a:ea typeface="Roboto"/>
                <a:cs typeface="Roboto"/>
                <a:sym typeface="Roboto"/>
              </a:rPr>
              <a:t>The </a:t>
            </a:r>
            <a:r>
              <a:rPr lang="en" sz="1050">
                <a:solidFill>
                  <a:srgbClr val="4A4A4A"/>
                </a:solidFill>
                <a:highlight>
                  <a:srgbClr val="FFFFFF"/>
                </a:highlight>
                <a:latin typeface="Roboto"/>
                <a:ea typeface="Roboto"/>
                <a:cs typeface="Roboto"/>
                <a:sym typeface="Roboto"/>
              </a:rPr>
              <a:t>frustration</a:t>
            </a:r>
            <a:r>
              <a:rPr lang="en" sz="1050">
                <a:solidFill>
                  <a:srgbClr val="4A4A4A"/>
                </a:solidFill>
                <a:highlight>
                  <a:srgbClr val="FFFFFF"/>
                </a:highlight>
                <a:latin typeface="Roboto"/>
                <a:ea typeface="Roboto"/>
                <a:cs typeface="Roboto"/>
                <a:sym typeface="Roboto"/>
              </a:rPr>
              <a:t> kelly doesn't have any coding skills and she is just learning basic skills of how to use software tools</a:t>
            </a:r>
            <a:endParaRPr sz="1050">
              <a:solidFill>
                <a:srgbClr val="4A4A4A"/>
              </a:solidFill>
              <a:highlight>
                <a:srgbClr val="FFFFFF"/>
              </a:highlight>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8.jpg"/><Relationship Id="rId4" Type="http://schemas.openxmlformats.org/officeDocument/2006/relationships/image" Target="../media/image9.jpg"/><Relationship Id="rId5"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7.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Arial"/>
                <a:ea typeface="Arial"/>
                <a:cs typeface="Arial"/>
                <a:sym typeface="Arial"/>
              </a:rPr>
              <a:t>COMP90082 PROJECT</a:t>
            </a:r>
            <a:endParaRPr>
              <a:latin typeface="Arial"/>
              <a:ea typeface="Arial"/>
              <a:cs typeface="Arial"/>
              <a:sym typeface="Arial"/>
            </a:endParaRPr>
          </a:p>
        </p:txBody>
      </p:sp>
      <p:sp>
        <p:nvSpPr>
          <p:cNvPr id="65" name="Google Shape;65;p13"/>
          <p:cNvSpPr txBox="1"/>
          <p:nvPr/>
        </p:nvSpPr>
        <p:spPr>
          <a:xfrm>
            <a:off x="2175000" y="1578225"/>
            <a:ext cx="47940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000">
                <a:solidFill>
                  <a:schemeClr val="accent1"/>
                </a:solidFill>
              </a:rPr>
              <a:t>PLANIMATION</a:t>
            </a:r>
            <a:endParaRPr b="1" sz="4000">
              <a:solidFill>
                <a:schemeClr val="accent1"/>
              </a:solidFill>
            </a:endParaRPr>
          </a:p>
        </p:txBody>
      </p:sp>
      <p:sp>
        <p:nvSpPr>
          <p:cNvPr id="66" name="Google Shape;66;p13"/>
          <p:cNvSpPr txBox="1"/>
          <p:nvPr/>
        </p:nvSpPr>
        <p:spPr>
          <a:xfrm>
            <a:off x="6044650" y="3008275"/>
            <a:ext cx="2372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lt1"/>
                </a:solidFill>
              </a:rPr>
              <a:t>Team: PL-Bluering</a:t>
            </a:r>
            <a:endParaRPr sz="2000">
              <a:solidFill>
                <a:schemeClr val="lt1"/>
              </a:solidFill>
            </a:endParaRPr>
          </a:p>
        </p:txBody>
      </p:sp>
      <p:sp>
        <p:nvSpPr>
          <p:cNvPr id="67" name="Google Shape;67;p13"/>
          <p:cNvSpPr txBox="1"/>
          <p:nvPr/>
        </p:nvSpPr>
        <p:spPr>
          <a:xfrm>
            <a:off x="5715700" y="3500875"/>
            <a:ext cx="3477300" cy="13992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n" sz="1098">
                <a:solidFill>
                  <a:schemeClr val="lt1"/>
                </a:solidFill>
              </a:rPr>
              <a:t>901054              </a:t>
            </a:r>
            <a:r>
              <a:rPr lang="en" sz="1098">
                <a:solidFill>
                  <a:schemeClr val="lt1"/>
                </a:solidFill>
              </a:rPr>
              <a:t>Shujin Zhang </a:t>
            </a:r>
            <a:endParaRPr sz="1098">
              <a:solidFill>
                <a:schemeClr val="lt1"/>
              </a:solidFill>
            </a:endParaRPr>
          </a:p>
          <a:p>
            <a:pPr indent="0" lvl="0" marL="457200" rtl="0" algn="l">
              <a:lnSpc>
                <a:spcPct val="115000"/>
              </a:lnSpc>
              <a:spcBef>
                <a:spcPts val="1200"/>
              </a:spcBef>
              <a:spcAft>
                <a:spcPts val="0"/>
              </a:spcAft>
              <a:buNone/>
            </a:pPr>
            <a:r>
              <a:rPr lang="en" sz="1098">
                <a:solidFill>
                  <a:schemeClr val="lt1"/>
                </a:solidFill>
              </a:rPr>
              <a:t>1001913            Priyanka Shivampetha </a:t>
            </a:r>
            <a:endParaRPr sz="1098">
              <a:solidFill>
                <a:schemeClr val="lt1"/>
              </a:solidFill>
            </a:endParaRPr>
          </a:p>
          <a:p>
            <a:pPr indent="0" lvl="0" marL="457200" rtl="0" algn="l">
              <a:lnSpc>
                <a:spcPct val="115000"/>
              </a:lnSpc>
              <a:spcBef>
                <a:spcPts val="1200"/>
              </a:spcBef>
              <a:spcAft>
                <a:spcPts val="0"/>
              </a:spcAft>
              <a:buNone/>
            </a:pPr>
            <a:r>
              <a:rPr lang="en" sz="1098">
                <a:solidFill>
                  <a:schemeClr val="lt1"/>
                </a:solidFill>
              </a:rPr>
              <a:t>1122396            Zenan ji </a:t>
            </a:r>
            <a:endParaRPr sz="1098">
              <a:solidFill>
                <a:schemeClr val="lt1"/>
              </a:solidFill>
            </a:endParaRPr>
          </a:p>
          <a:p>
            <a:pPr indent="0" lvl="0" marL="457200" rtl="0" algn="l">
              <a:lnSpc>
                <a:spcPct val="115000"/>
              </a:lnSpc>
              <a:spcBef>
                <a:spcPts val="1200"/>
              </a:spcBef>
              <a:spcAft>
                <a:spcPts val="1200"/>
              </a:spcAft>
              <a:buNone/>
            </a:pPr>
            <a:r>
              <a:rPr lang="en" sz="1098">
                <a:solidFill>
                  <a:schemeClr val="lt1"/>
                </a:solidFill>
              </a:rPr>
              <a:t>1104891            Yinghao Wang </a:t>
            </a:r>
            <a:endParaRPr b="1" sz="1098">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700">
                <a:latin typeface="Arial"/>
                <a:ea typeface="Arial"/>
                <a:cs typeface="Arial"/>
                <a:sym typeface="Arial"/>
              </a:rPr>
              <a:t>How researcher uses planimation</a:t>
            </a:r>
            <a:endParaRPr b="1" sz="2700">
              <a:latin typeface="Arial"/>
              <a:ea typeface="Arial"/>
              <a:cs typeface="Arial"/>
              <a:sym typeface="Arial"/>
            </a:endParaRPr>
          </a:p>
        </p:txBody>
      </p:sp>
      <p:pic>
        <p:nvPicPr>
          <p:cNvPr id="125" name="Google Shape;125;p22"/>
          <p:cNvPicPr preferRelativeResize="0"/>
          <p:nvPr/>
        </p:nvPicPr>
        <p:blipFill>
          <a:blip r:embed="rId3">
            <a:alphaModFix/>
          </a:blip>
          <a:stretch>
            <a:fillRect/>
          </a:stretch>
        </p:blipFill>
        <p:spPr>
          <a:xfrm>
            <a:off x="2956750" y="1303175"/>
            <a:ext cx="3128526" cy="37317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700">
                <a:latin typeface="Arial"/>
                <a:ea typeface="Arial"/>
                <a:cs typeface="Arial"/>
                <a:sym typeface="Arial"/>
              </a:rPr>
              <a:t>How student uses planmation</a:t>
            </a:r>
            <a:endParaRPr b="1" sz="2700">
              <a:latin typeface="Arial"/>
              <a:ea typeface="Arial"/>
              <a:cs typeface="Arial"/>
              <a:sym typeface="Arial"/>
            </a:endParaRPr>
          </a:p>
        </p:txBody>
      </p:sp>
      <p:pic>
        <p:nvPicPr>
          <p:cNvPr id="131" name="Google Shape;131;p23"/>
          <p:cNvPicPr preferRelativeResize="0"/>
          <p:nvPr/>
        </p:nvPicPr>
        <p:blipFill>
          <a:blip r:embed="rId3">
            <a:alphaModFix/>
          </a:blip>
          <a:stretch>
            <a:fillRect/>
          </a:stretch>
        </p:blipFill>
        <p:spPr>
          <a:xfrm>
            <a:off x="2840350" y="1323525"/>
            <a:ext cx="3244900" cy="36612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700">
                <a:latin typeface="Arial"/>
                <a:ea typeface="Arial"/>
                <a:cs typeface="Arial"/>
                <a:sym typeface="Arial"/>
              </a:rPr>
              <a:t>USE CASE SCENARIOS</a:t>
            </a:r>
            <a:endParaRPr sz="2700">
              <a:latin typeface="Arial"/>
              <a:ea typeface="Arial"/>
              <a:cs typeface="Arial"/>
              <a:sym typeface="Arial"/>
            </a:endParaRPr>
          </a:p>
        </p:txBody>
      </p:sp>
      <p:sp>
        <p:nvSpPr>
          <p:cNvPr id="137" name="Google Shape;137;p24"/>
          <p:cNvSpPr txBox="1"/>
          <p:nvPr>
            <p:ph idx="4294967295" type="body"/>
          </p:nvPr>
        </p:nvSpPr>
        <p:spPr>
          <a:xfrm>
            <a:off x="507000" y="1469575"/>
            <a:ext cx="7708200" cy="41223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accent1"/>
              </a:buClr>
              <a:buSzPts val="1600"/>
              <a:buFont typeface="Arial"/>
              <a:buChar char="●"/>
            </a:pPr>
            <a:r>
              <a:rPr lang="en" sz="1600">
                <a:solidFill>
                  <a:schemeClr val="accent1"/>
                </a:solidFill>
                <a:latin typeface="Arial"/>
                <a:ea typeface="Arial"/>
                <a:cs typeface="Arial"/>
                <a:sym typeface="Arial"/>
              </a:rPr>
              <a:t>Users can build the basic visualisation from the problem files.</a:t>
            </a:r>
            <a:endParaRPr sz="1600">
              <a:solidFill>
                <a:schemeClr val="accent1"/>
              </a:solidFill>
              <a:latin typeface="Arial"/>
              <a:ea typeface="Arial"/>
              <a:cs typeface="Arial"/>
              <a:sym typeface="Arial"/>
            </a:endParaRPr>
          </a:p>
          <a:p>
            <a:pPr indent="-330200" lvl="0" marL="457200" rtl="0" algn="l">
              <a:spcBef>
                <a:spcPts val="0"/>
              </a:spcBef>
              <a:spcAft>
                <a:spcPts val="0"/>
              </a:spcAft>
              <a:buClr>
                <a:schemeClr val="accent1"/>
              </a:buClr>
              <a:buSzPts val="1600"/>
              <a:buFont typeface="Arial"/>
              <a:buChar char="●"/>
            </a:pPr>
            <a:r>
              <a:rPr lang="en" sz="1600">
                <a:solidFill>
                  <a:schemeClr val="accent1"/>
                </a:solidFill>
                <a:latin typeface="Arial"/>
                <a:ea typeface="Arial"/>
                <a:cs typeface="Arial"/>
                <a:sym typeface="Arial"/>
              </a:rPr>
              <a:t>Users can access demo information so that they can learn about the tool.</a:t>
            </a:r>
            <a:endParaRPr sz="1600">
              <a:solidFill>
                <a:schemeClr val="accent1"/>
              </a:solidFill>
              <a:latin typeface="Arial"/>
              <a:ea typeface="Arial"/>
              <a:cs typeface="Arial"/>
              <a:sym typeface="Arial"/>
            </a:endParaRPr>
          </a:p>
          <a:p>
            <a:pPr indent="-330200" lvl="0" marL="457200" rtl="0" algn="l">
              <a:spcBef>
                <a:spcPts val="0"/>
              </a:spcBef>
              <a:spcAft>
                <a:spcPts val="0"/>
              </a:spcAft>
              <a:buClr>
                <a:schemeClr val="accent1"/>
              </a:buClr>
              <a:buSzPts val="1600"/>
              <a:buFont typeface="Arial"/>
              <a:buChar char="●"/>
            </a:pPr>
            <a:r>
              <a:rPr lang="en" sz="1600">
                <a:solidFill>
                  <a:schemeClr val="accent1"/>
                </a:solidFill>
                <a:latin typeface="Arial"/>
                <a:ea typeface="Arial"/>
                <a:cs typeface="Arial"/>
                <a:sym typeface="Arial"/>
              </a:rPr>
              <a:t>Users can build the visualisation from vfg files.</a:t>
            </a:r>
            <a:endParaRPr sz="1600">
              <a:solidFill>
                <a:schemeClr val="accent1"/>
              </a:solidFill>
              <a:latin typeface="Arial"/>
              <a:ea typeface="Arial"/>
              <a:cs typeface="Arial"/>
              <a:sym typeface="Arial"/>
            </a:endParaRPr>
          </a:p>
          <a:p>
            <a:pPr indent="-330200" lvl="0" marL="457200" rtl="0" algn="l">
              <a:spcBef>
                <a:spcPts val="0"/>
              </a:spcBef>
              <a:spcAft>
                <a:spcPts val="0"/>
              </a:spcAft>
              <a:buClr>
                <a:schemeClr val="accent1"/>
              </a:buClr>
              <a:buSzPts val="1600"/>
              <a:buFont typeface="Arial"/>
              <a:buChar char="●"/>
            </a:pPr>
            <a:r>
              <a:rPr lang="en" sz="1600">
                <a:solidFill>
                  <a:schemeClr val="accent1"/>
                </a:solidFill>
                <a:latin typeface="Arial"/>
                <a:ea typeface="Arial"/>
                <a:cs typeface="Arial"/>
                <a:sym typeface="Arial"/>
              </a:rPr>
              <a:t>Users can export the animation </a:t>
            </a:r>
            <a:endParaRPr sz="1600">
              <a:solidFill>
                <a:schemeClr val="accent1"/>
              </a:solidFill>
              <a:latin typeface="Arial"/>
              <a:ea typeface="Arial"/>
              <a:cs typeface="Arial"/>
              <a:sym typeface="Arial"/>
            </a:endParaRPr>
          </a:p>
          <a:p>
            <a:pPr indent="-330200" lvl="0" marL="457200" rtl="0" algn="l">
              <a:spcBef>
                <a:spcPts val="0"/>
              </a:spcBef>
              <a:spcAft>
                <a:spcPts val="0"/>
              </a:spcAft>
              <a:buClr>
                <a:schemeClr val="accent1"/>
              </a:buClr>
              <a:buSzPts val="1600"/>
              <a:buFont typeface="Arial"/>
              <a:buChar char="●"/>
            </a:pPr>
            <a:r>
              <a:rPr lang="en" sz="1600">
                <a:solidFill>
                  <a:schemeClr val="accent1"/>
                </a:solidFill>
                <a:latin typeface="Arial"/>
                <a:ea typeface="Arial"/>
                <a:cs typeface="Arial"/>
                <a:sym typeface="Arial"/>
              </a:rPr>
              <a:t>Users can also manipulate the animation during the execution time.</a:t>
            </a:r>
            <a:r>
              <a:rPr lang="en" sz="1600">
                <a:solidFill>
                  <a:schemeClr val="accent1"/>
                </a:solidFill>
                <a:latin typeface="Arial"/>
                <a:ea typeface="Arial"/>
                <a:cs typeface="Arial"/>
                <a:sym typeface="Arial"/>
              </a:rPr>
              <a:t> </a:t>
            </a:r>
            <a:endParaRPr sz="1600">
              <a:solidFill>
                <a:schemeClr val="accent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3022">
                <a:latin typeface="Arial"/>
                <a:ea typeface="Arial"/>
                <a:cs typeface="Arial"/>
                <a:sym typeface="Arial"/>
              </a:rPr>
              <a:t>COMMUNICATION PLAN</a:t>
            </a:r>
            <a:endParaRPr b="1" sz="3022">
              <a:latin typeface="Arial"/>
              <a:ea typeface="Arial"/>
              <a:cs typeface="Arial"/>
              <a:sym typeface="Arial"/>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143" name="Google Shape;143;p25"/>
          <p:cNvSpPr txBox="1"/>
          <p:nvPr>
            <p:ph idx="4294967295" type="body"/>
          </p:nvPr>
        </p:nvSpPr>
        <p:spPr>
          <a:xfrm>
            <a:off x="218750" y="1760025"/>
            <a:ext cx="4166400" cy="183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accent1"/>
                </a:solidFill>
                <a:latin typeface="Arial"/>
                <a:ea typeface="Arial"/>
                <a:cs typeface="Arial"/>
                <a:sym typeface="Arial"/>
              </a:rPr>
              <a:t>For this project team has used confluence,trello and  Wechat.</a:t>
            </a:r>
            <a:endParaRPr>
              <a:solidFill>
                <a:schemeClr val="accent1"/>
              </a:solidFill>
              <a:latin typeface="Arial"/>
              <a:ea typeface="Arial"/>
              <a:cs typeface="Arial"/>
              <a:sym typeface="Arial"/>
            </a:endParaRPr>
          </a:p>
          <a:p>
            <a:pPr indent="-295275" lvl="0" marL="457200" rtl="0" algn="l">
              <a:spcBef>
                <a:spcPts val="1200"/>
              </a:spcBef>
              <a:spcAft>
                <a:spcPts val="0"/>
              </a:spcAft>
              <a:buClr>
                <a:schemeClr val="accent1"/>
              </a:buClr>
              <a:buSzPts val="1050"/>
              <a:buFont typeface="Arial"/>
              <a:buChar char="●"/>
            </a:pPr>
            <a:r>
              <a:rPr lang="en" sz="1050">
                <a:solidFill>
                  <a:schemeClr val="accent1"/>
                </a:solidFill>
                <a:highlight>
                  <a:srgbClr val="FFFFFF"/>
                </a:highlight>
                <a:latin typeface="Arial"/>
                <a:ea typeface="Arial"/>
                <a:cs typeface="Arial"/>
                <a:sym typeface="Arial"/>
              </a:rPr>
              <a:t>Confluence:The team has used for updating the design,user stories,use cases specifications and goals of the project.</a:t>
            </a:r>
            <a:endParaRPr sz="1050">
              <a:solidFill>
                <a:srgbClr val="172B4D"/>
              </a:solidFill>
              <a:highlight>
                <a:srgbClr val="FFFFFF"/>
              </a:highlight>
            </a:endParaRPr>
          </a:p>
        </p:txBody>
      </p:sp>
      <p:pic>
        <p:nvPicPr>
          <p:cNvPr id="144" name="Google Shape;144;p25"/>
          <p:cNvPicPr preferRelativeResize="0"/>
          <p:nvPr/>
        </p:nvPicPr>
        <p:blipFill>
          <a:blip r:embed="rId3">
            <a:alphaModFix/>
          </a:blip>
          <a:stretch>
            <a:fillRect/>
          </a:stretch>
        </p:blipFill>
        <p:spPr>
          <a:xfrm>
            <a:off x="4892825" y="1409050"/>
            <a:ext cx="3378373" cy="1649350"/>
          </a:xfrm>
          <a:prstGeom prst="rect">
            <a:avLst/>
          </a:prstGeom>
          <a:noFill/>
          <a:ln>
            <a:noFill/>
          </a:ln>
        </p:spPr>
      </p:pic>
      <p:pic>
        <p:nvPicPr>
          <p:cNvPr id="145" name="Google Shape;145;p25"/>
          <p:cNvPicPr preferRelativeResize="0"/>
          <p:nvPr/>
        </p:nvPicPr>
        <p:blipFill rotWithShape="1">
          <a:blip r:embed="rId4">
            <a:alphaModFix/>
          </a:blip>
          <a:srcRect b="-10710" l="0" r="0" t="10710"/>
          <a:stretch/>
        </p:blipFill>
        <p:spPr>
          <a:xfrm>
            <a:off x="4684400" y="3307887"/>
            <a:ext cx="4086948" cy="1835624"/>
          </a:xfrm>
          <a:prstGeom prst="rect">
            <a:avLst/>
          </a:prstGeom>
          <a:noFill/>
          <a:ln>
            <a:noFill/>
          </a:ln>
        </p:spPr>
      </p:pic>
      <p:pic>
        <p:nvPicPr>
          <p:cNvPr id="146" name="Google Shape;146;p25"/>
          <p:cNvPicPr preferRelativeResize="0"/>
          <p:nvPr/>
        </p:nvPicPr>
        <p:blipFill>
          <a:blip r:embed="rId5">
            <a:alphaModFix/>
          </a:blip>
          <a:stretch>
            <a:fillRect/>
          </a:stretch>
        </p:blipFill>
        <p:spPr>
          <a:xfrm>
            <a:off x="2042025" y="3307875"/>
            <a:ext cx="2080025" cy="1615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700">
                <a:latin typeface="Arial"/>
                <a:ea typeface="Arial"/>
                <a:cs typeface="Arial"/>
                <a:sym typeface="Arial"/>
              </a:rPr>
              <a:t>GitHub</a:t>
            </a:r>
            <a:endParaRPr b="1" sz="2700">
              <a:latin typeface="Arial"/>
              <a:ea typeface="Arial"/>
              <a:cs typeface="Arial"/>
              <a:sym typeface="Arial"/>
            </a:endParaRPr>
          </a:p>
        </p:txBody>
      </p:sp>
      <p:pic>
        <p:nvPicPr>
          <p:cNvPr id="152" name="Google Shape;152;p26"/>
          <p:cNvPicPr preferRelativeResize="0"/>
          <p:nvPr/>
        </p:nvPicPr>
        <p:blipFill>
          <a:blip r:embed="rId3">
            <a:alphaModFix/>
          </a:blip>
          <a:stretch>
            <a:fillRect/>
          </a:stretch>
        </p:blipFill>
        <p:spPr>
          <a:xfrm>
            <a:off x="1045400" y="1688800"/>
            <a:ext cx="6237576" cy="31667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700">
                <a:latin typeface="Arial"/>
                <a:ea typeface="Arial"/>
                <a:cs typeface="Arial"/>
                <a:sym typeface="Arial"/>
              </a:rPr>
              <a:t>PROTOTYPE DESIGN</a:t>
            </a:r>
            <a:endParaRPr b="1" sz="2700">
              <a:latin typeface="Arial"/>
              <a:ea typeface="Arial"/>
              <a:cs typeface="Arial"/>
              <a:sym typeface="Arial"/>
            </a:endParaRPr>
          </a:p>
        </p:txBody>
      </p:sp>
      <p:pic>
        <p:nvPicPr>
          <p:cNvPr id="158" name="Google Shape;158;p27"/>
          <p:cNvPicPr preferRelativeResize="0"/>
          <p:nvPr/>
        </p:nvPicPr>
        <p:blipFill>
          <a:blip r:embed="rId3">
            <a:alphaModFix/>
          </a:blip>
          <a:stretch>
            <a:fillRect/>
          </a:stretch>
        </p:blipFill>
        <p:spPr>
          <a:xfrm>
            <a:off x="427725" y="1285450"/>
            <a:ext cx="7930476" cy="3572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700">
                <a:latin typeface="Arial"/>
                <a:ea typeface="Arial"/>
                <a:cs typeface="Arial"/>
                <a:sym typeface="Arial"/>
              </a:rPr>
              <a:t>What was </a:t>
            </a:r>
            <a:r>
              <a:rPr b="1" lang="en" sz="2700">
                <a:latin typeface="Arial"/>
                <a:ea typeface="Arial"/>
                <a:cs typeface="Arial"/>
                <a:sym typeface="Arial"/>
              </a:rPr>
              <a:t>delivered</a:t>
            </a:r>
            <a:endParaRPr b="1" sz="2700">
              <a:latin typeface="Arial"/>
              <a:ea typeface="Arial"/>
              <a:cs typeface="Arial"/>
              <a:sym typeface="Arial"/>
            </a:endParaRPr>
          </a:p>
        </p:txBody>
      </p:sp>
      <p:pic>
        <p:nvPicPr>
          <p:cNvPr id="164" name="Google Shape;164;p28"/>
          <p:cNvPicPr preferRelativeResize="0"/>
          <p:nvPr/>
        </p:nvPicPr>
        <p:blipFill>
          <a:blip r:embed="rId3">
            <a:alphaModFix/>
          </a:blip>
          <a:stretch>
            <a:fillRect/>
          </a:stretch>
        </p:blipFill>
        <p:spPr>
          <a:xfrm>
            <a:off x="101675" y="1392925"/>
            <a:ext cx="4219900" cy="3156525"/>
          </a:xfrm>
          <a:prstGeom prst="rect">
            <a:avLst/>
          </a:prstGeom>
          <a:noFill/>
          <a:ln>
            <a:noFill/>
          </a:ln>
        </p:spPr>
      </p:pic>
      <p:pic>
        <p:nvPicPr>
          <p:cNvPr id="165" name="Google Shape;165;p28"/>
          <p:cNvPicPr preferRelativeResize="0"/>
          <p:nvPr/>
        </p:nvPicPr>
        <p:blipFill>
          <a:blip r:embed="rId4">
            <a:alphaModFix/>
          </a:blip>
          <a:stretch>
            <a:fillRect/>
          </a:stretch>
        </p:blipFill>
        <p:spPr>
          <a:xfrm>
            <a:off x="4423000" y="1392925"/>
            <a:ext cx="4379976" cy="246373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700">
                <a:latin typeface="Arial"/>
                <a:ea typeface="Arial"/>
                <a:cs typeface="Arial"/>
                <a:sym typeface="Arial"/>
              </a:rPr>
              <a:t>Key Challenges</a:t>
            </a:r>
            <a:endParaRPr b="1" sz="2700">
              <a:latin typeface="Arial"/>
              <a:ea typeface="Arial"/>
              <a:cs typeface="Arial"/>
              <a:sym typeface="Arial"/>
            </a:endParaRPr>
          </a:p>
        </p:txBody>
      </p:sp>
      <p:sp>
        <p:nvSpPr>
          <p:cNvPr id="171" name="Google Shape;171;p29"/>
          <p:cNvSpPr txBox="1"/>
          <p:nvPr>
            <p:ph idx="4294967295" type="body"/>
          </p:nvPr>
        </p:nvSpPr>
        <p:spPr>
          <a:xfrm>
            <a:off x="4379325" y="1521325"/>
            <a:ext cx="4431900" cy="362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accent1"/>
                </a:solidFill>
                <a:latin typeface="Arial"/>
                <a:ea typeface="Arial"/>
                <a:cs typeface="Arial"/>
                <a:sym typeface="Arial"/>
              </a:rPr>
              <a:t>During the project our team had faced some key challenges:</a:t>
            </a:r>
            <a:endParaRPr>
              <a:solidFill>
                <a:schemeClr val="accent1"/>
              </a:solidFill>
              <a:latin typeface="Arial"/>
              <a:ea typeface="Arial"/>
              <a:cs typeface="Arial"/>
              <a:sym typeface="Arial"/>
            </a:endParaRPr>
          </a:p>
          <a:p>
            <a:pPr indent="-311150" lvl="0" marL="457200" rtl="0" algn="l">
              <a:spcBef>
                <a:spcPts val="0"/>
              </a:spcBef>
              <a:spcAft>
                <a:spcPts val="0"/>
              </a:spcAft>
              <a:buClr>
                <a:schemeClr val="accent1"/>
              </a:buClr>
              <a:buSzPts val="1300"/>
              <a:buFont typeface="Arial"/>
              <a:buChar char="●"/>
            </a:pPr>
            <a:r>
              <a:rPr lang="en">
                <a:solidFill>
                  <a:schemeClr val="accent1"/>
                </a:solidFill>
                <a:latin typeface="Arial"/>
                <a:ea typeface="Arial"/>
                <a:cs typeface="Arial"/>
                <a:sym typeface="Arial"/>
              </a:rPr>
              <a:t>Inadequate skills of a team members</a:t>
            </a:r>
            <a:endParaRPr>
              <a:solidFill>
                <a:schemeClr val="accent1"/>
              </a:solidFill>
              <a:latin typeface="Arial"/>
              <a:ea typeface="Arial"/>
              <a:cs typeface="Arial"/>
              <a:sym typeface="Arial"/>
            </a:endParaRPr>
          </a:p>
          <a:p>
            <a:pPr indent="-311150" lvl="0" marL="457200" rtl="0" algn="l">
              <a:spcBef>
                <a:spcPts val="0"/>
              </a:spcBef>
              <a:spcAft>
                <a:spcPts val="0"/>
              </a:spcAft>
              <a:buClr>
                <a:schemeClr val="accent1"/>
              </a:buClr>
              <a:buSzPts val="1300"/>
              <a:buFont typeface="Arial"/>
              <a:buChar char="●"/>
            </a:pPr>
            <a:r>
              <a:rPr lang="en">
                <a:solidFill>
                  <a:schemeClr val="accent1"/>
                </a:solidFill>
                <a:latin typeface="Arial"/>
                <a:ea typeface="Arial"/>
                <a:cs typeface="Arial"/>
                <a:sym typeface="Arial"/>
              </a:rPr>
              <a:t>Limited team members(as we have only 4 members for this project compare to other groups)</a:t>
            </a:r>
            <a:endParaRPr>
              <a:solidFill>
                <a:schemeClr val="accent1"/>
              </a:solidFill>
              <a:latin typeface="Arial"/>
              <a:ea typeface="Arial"/>
              <a:cs typeface="Arial"/>
              <a:sym typeface="Arial"/>
            </a:endParaRPr>
          </a:p>
          <a:p>
            <a:pPr indent="-311150" lvl="0" marL="457200" rtl="0" algn="l">
              <a:spcBef>
                <a:spcPts val="0"/>
              </a:spcBef>
              <a:spcAft>
                <a:spcPts val="0"/>
              </a:spcAft>
              <a:buClr>
                <a:schemeClr val="accent1"/>
              </a:buClr>
              <a:buSzPts val="1300"/>
              <a:buFont typeface="Arial"/>
              <a:buChar char="●"/>
            </a:pPr>
            <a:r>
              <a:rPr lang="en">
                <a:solidFill>
                  <a:schemeClr val="accent1"/>
                </a:solidFill>
                <a:latin typeface="Arial"/>
                <a:ea typeface="Arial"/>
                <a:cs typeface="Arial"/>
                <a:sym typeface="Arial"/>
              </a:rPr>
              <a:t>The scope of the project has been changed.</a:t>
            </a:r>
            <a:endParaRPr>
              <a:solidFill>
                <a:schemeClr val="accent1"/>
              </a:solidFill>
              <a:latin typeface="Arial"/>
              <a:ea typeface="Arial"/>
              <a:cs typeface="Arial"/>
              <a:sym typeface="Arial"/>
            </a:endParaRPr>
          </a:p>
          <a:p>
            <a:pPr indent="-311150" lvl="0" marL="457200" rtl="0" algn="l">
              <a:spcBef>
                <a:spcPts val="0"/>
              </a:spcBef>
              <a:spcAft>
                <a:spcPts val="0"/>
              </a:spcAft>
              <a:buClr>
                <a:schemeClr val="accent1"/>
              </a:buClr>
              <a:buSzPts val="1300"/>
              <a:buFont typeface="Arial"/>
              <a:buChar char="●"/>
            </a:pPr>
            <a:r>
              <a:rPr lang="en">
                <a:solidFill>
                  <a:schemeClr val="accent1"/>
                </a:solidFill>
                <a:latin typeface="Arial"/>
                <a:ea typeface="Arial"/>
                <a:cs typeface="Arial"/>
                <a:sym typeface="Arial"/>
              </a:rPr>
              <a:t>Schedule challenges.</a:t>
            </a:r>
            <a:endParaRPr>
              <a:solidFill>
                <a:schemeClr val="accent1"/>
              </a:solidFill>
              <a:latin typeface="Arial"/>
              <a:ea typeface="Arial"/>
              <a:cs typeface="Arial"/>
              <a:sym typeface="Arial"/>
            </a:endParaRPr>
          </a:p>
          <a:p>
            <a:pPr indent="-311150" lvl="0" marL="457200" rtl="0" algn="l">
              <a:spcBef>
                <a:spcPts val="0"/>
              </a:spcBef>
              <a:spcAft>
                <a:spcPts val="0"/>
              </a:spcAft>
              <a:buClr>
                <a:schemeClr val="accent1"/>
              </a:buClr>
              <a:buSzPts val="1300"/>
              <a:buFont typeface="Arial"/>
              <a:buChar char="●"/>
            </a:pPr>
            <a:r>
              <a:rPr lang="en">
                <a:solidFill>
                  <a:schemeClr val="accent1"/>
                </a:solidFill>
                <a:latin typeface="Arial"/>
                <a:ea typeface="Arial"/>
                <a:cs typeface="Arial"/>
                <a:sym typeface="Arial"/>
              </a:rPr>
              <a:t>Unrealistic deadlines</a:t>
            </a:r>
            <a:endParaRPr>
              <a:solidFill>
                <a:schemeClr val="accent1"/>
              </a:solidFill>
              <a:latin typeface="Arial"/>
              <a:ea typeface="Arial"/>
              <a:cs typeface="Arial"/>
              <a:sym typeface="Arial"/>
            </a:endParaRPr>
          </a:p>
          <a:p>
            <a:pPr indent="0" lvl="0" marL="0" rtl="0" algn="l">
              <a:spcBef>
                <a:spcPts val="1200"/>
              </a:spcBef>
              <a:spcAft>
                <a:spcPts val="1200"/>
              </a:spcAft>
              <a:buNone/>
            </a:pPr>
            <a:r>
              <a:t/>
            </a:r>
            <a:endParaRPr/>
          </a:p>
        </p:txBody>
      </p:sp>
      <p:pic>
        <p:nvPicPr>
          <p:cNvPr id="172" name="Google Shape;172;p29"/>
          <p:cNvPicPr preferRelativeResize="0"/>
          <p:nvPr/>
        </p:nvPicPr>
        <p:blipFill>
          <a:blip r:embed="rId3">
            <a:alphaModFix/>
          </a:blip>
          <a:stretch>
            <a:fillRect/>
          </a:stretch>
        </p:blipFill>
        <p:spPr>
          <a:xfrm>
            <a:off x="148625" y="1584900"/>
            <a:ext cx="3957187" cy="28558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700">
                <a:latin typeface="Arial"/>
                <a:ea typeface="Arial"/>
                <a:cs typeface="Arial"/>
                <a:sym typeface="Arial"/>
              </a:rPr>
              <a:t>Key Challenges</a:t>
            </a:r>
            <a:endParaRPr b="1" sz="2700">
              <a:latin typeface="Arial"/>
              <a:ea typeface="Arial"/>
              <a:cs typeface="Arial"/>
              <a:sym typeface="Arial"/>
            </a:endParaRPr>
          </a:p>
        </p:txBody>
      </p:sp>
      <p:sp>
        <p:nvSpPr>
          <p:cNvPr id="178" name="Google Shape;178;p30"/>
          <p:cNvSpPr txBox="1"/>
          <p:nvPr>
            <p:ph idx="4294967295" type="body"/>
          </p:nvPr>
        </p:nvSpPr>
        <p:spPr>
          <a:xfrm>
            <a:off x="4702625" y="1728400"/>
            <a:ext cx="4166400" cy="303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chemeClr val="accent1"/>
                </a:solidFill>
                <a:latin typeface="Arial"/>
                <a:ea typeface="Arial"/>
                <a:cs typeface="Arial"/>
                <a:sym typeface="Arial"/>
              </a:rPr>
              <a:t>During the project our team had faced some key challenges:</a:t>
            </a:r>
            <a:endParaRPr sz="1200">
              <a:solidFill>
                <a:schemeClr val="accent1"/>
              </a:solidFill>
              <a:latin typeface="Arial"/>
              <a:ea typeface="Arial"/>
              <a:cs typeface="Arial"/>
              <a:sym typeface="Arial"/>
            </a:endParaRPr>
          </a:p>
          <a:p>
            <a:pPr indent="-304800" lvl="0" marL="457200" rtl="0" algn="l">
              <a:spcBef>
                <a:spcPts val="1200"/>
              </a:spcBef>
              <a:spcAft>
                <a:spcPts val="0"/>
              </a:spcAft>
              <a:buClr>
                <a:schemeClr val="accent1"/>
              </a:buClr>
              <a:buSzPts val="1200"/>
              <a:buFont typeface="Arial"/>
              <a:buChar char="●"/>
            </a:pPr>
            <a:r>
              <a:rPr lang="en" sz="1200">
                <a:solidFill>
                  <a:schemeClr val="accent1"/>
                </a:solidFill>
                <a:latin typeface="Arial"/>
                <a:ea typeface="Arial"/>
                <a:cs typeface="Arial"/>
                <a:sym typeface="Arial"/>
              </a:rPr>
              <a:t>Online learning</a:t>
            </a:r>
            <a:endParaRPr sz="1200">
              <a:solidFill>
                <a:schemeClr val="accent1"/>
              </a:solidFill>
              <a:latin typeface="Arial"/>
              <a:ea typeface="Arial"/>
              <a:cs typeface="Arial"/>
              <a:sym typeface="Arial"/>
            </a:endParaRPr>
          </a:p>
          <a:p>
            <a:pPr indent="-304800" lvl="0" marL="457200" rtl="0" algn="l">
              <a:spcBef>
                <a:spcPts val="0"/>
              </a:spcBef>
              <a:spcAft>
                <a:spcPts val="0"/>
              </a:spcAft>
              <a:buClr>
                <a:schemeClr val="accent1"/>
              </a:buClr>
              <a:buSzPts val="1200"/>
              <a:buFont typeface="Arial"/>
              <a:buChar char="●"/>
            </a:pPr>
            <a:r>
              <a:rPr lang="en" sz="1200">
                <a:solidFill>
                  <a:schemeClr val="accent1"/>
                </a:solidFill>
                <a:latin typeface="Arial"/>
                <a:ea typeface="Arial"/>
                <a:cs typeface="Arial"/>
                <a:sym typeface="Arial"/>
              </a:rPr>
              <a:t>Communication issues</a:t>
            </a:r>
            <a:endParaRPr sz="1200">
              <a:solidFill>
                <a:schemeClr val="accent1"/>
              </a:solidFill>
              <a:latin typeface="Arial"/>
              <a:ea typeface="Arial"/>
              <a:cs typeface="Arial"/>
              <a:sym typeface="Arial"/>
            </a:endParaRPr>
          </a:p>
          <a:p>
            <a:pPr indent="-304800" lvl="0" marL="457200" rtl="0" algn="l">
              <a:spcBef>
                <a:spcPts val="0"/>
              </a:spcBef>
              <a:spcAft>
                <a:spcPts val="0"/>
              </a:spcAft>
              <a:buClr>
                <a:schemeClr val="accent1"/>
              </a:buClr>
              <a:buSzPts val="1200"/>
              <a:buFont typeface="Arial"/>
              <a:buChar char="●"/>
            </a:pPr>
            <a:r>
              <a:rPr lang="en" sz="1200">
                <a:solidFill>
                  <a:schemeClr val="accent1"/>
                </a:solidFill>
                <a:latin typeface="Arial"/>
                <a:ea typeface="Arial"/>
                <a:cs typeface="Arial"/>
                <a:sym typeface="Arial"/>
              </a:rPr>
              <a:t>Communicating effectively to stakeholders</a:t>
            </a:r>
            <a:endParaRPr sz="1200">
              <a:solidFill>
                <a:schemeClr val="accent1"/>
              </a:solidFill>
              <a:latin typeface="Arial"/>
              <a:ea typeface="Arial"/>
              <a:cs typeface="Arial"/>
              <a:sym typeface="Arial"/>
            </a:endParaRPr>
          </a:p>
          <a:p>
            <a:pPr indent="-304800" lvl="0" marL="457200" rtl="0" algn="l">
              <a:spcBef>
                <a:spcPts val="0"/>
              </a:spcBef>
              <a:spcAft>
                <a:spcPts val="0"/>
              </a:spcAft>
              <a:buClr>
                <a:schemeClr val="accent1"/>
              </a:buClr>
              <a:buSzPts val="1200"/>
              <a:buFont typeface="Arial"/>
              <a:buChar char="●"/>
            </a:pPr>
            <a:r>
              <a:rPr lang="en" sz="1200">
                <a:solidFill>
                  <a:schemeClr val="accent1"/>
                </a:solidFill>
                <a:latin typeface="Arial"/>
                <a:ea typeface="Arial"/>
                <a:cs typeface="Arial"/>
                <a:sym typeface="Arial"/>
              </a:rPr>
              <a:t>Too many stories at the start of the sprint.</a:t>
            </a:r>
            <a:endParaRPr sz="1200">
              <a:solidFill>
                <a:schemeClr val="accent1"/>
              </a:solidFill>
              <a:latin typeface="Arial"/>
              <a:ea typeface="Arial"/>
              <a:cs typeface="Arial"/>
              <a:sym typeface="Arial"/>
            </a:endParaRPr>
          </a:p>
          <a:p>
            <a:pPr indent="0" lvl="0" marL="0" rtl="0" algn="l">
              <a:spcBef>
                <a:spcPts val="1200"/>
              </a:spcBef>
              <a:spcAft>
                <a:spcPts val="1200"/>
              </a:spcAft>
              <a:buNone/>
            </a:pPr>
            <a:r>
              <a:t/>
            </a:r>
            <a:endParaRPr/>
          </a:p>
        </p:txBody>
      </p:sp>
      <p:pic>
        <p:nvPicPr>
          <p:cNvPr id="179" name="Google Shape;179;p30"/>
          <p:cNvPicPr preferRelativeResize="0"/>
          <p:nvPr/>
        </p:nvPicPr>
        <p:blipFill>
          <a:blip r:embed="rId3">
            <a:alphaModFix/>
          </a:blip>
          <a:stretch>
            <a:fillRect/>
          </a:stretch>
        </p:blipFill>
        <p:spPr>
          <a:xfrm>
            <a:off x="311725" y="1648100"/>
            <a:ext cx="4262101" cy="3030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700">
                <a:latin typeface="Arial"/>
                <a:ea typeface="Arial"/>
                <a:cs typeface="Arial"/>
                <a:sym typeface="Arial"/>
              </a:rPr>
              <a:t>Key Accomplishments</a:t>
            </a:r>
            <a:endParaRPr b="1" sz="2700">
              <a:latin typeface="Arial"/>
              <a:ea typeface="Arial"/>
              <a:cs typeface="Arial"/>
              <a:sym typeface="Arial"/>
            </a:endParaRPr>
          </a:p>
        </p:txBody>
      </p:sp>
      <p:sp>
        <p:nvSpPr>
          <p:cNvPr id="185" name="Google Shape;185;p31"/>
          <p:cNvSpPr txBox="1"/>
          <p:nvPr>
            <p:ph idx="4294967295" type="body"/>
          </p:nvPr>
        </p:nvSpPr>
        <p:spPr>
          <a:xfrm>
            <a:off x="682000" y="1586525"/>
            <a:ext cx="7924200" cy="319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accent1"/>
                </a:solidFill>
                <a:latin typeface="Arial"/>
                <a:ea typeface="Arial"/>
                <a:cs typeface="Arial"/>
                <a:sym typeface="Arial"/>
              </a:rPr>
              <a:t>The key accomplishments during project:</a:t>
            </a:r>
            <a:endParaRPr>
              <a:solidFill>
                <a:schemeClr val="accent1"/>
              </a:solidFill>
              <a:latin typeface="Arial"/>
              <a:ea typeface="Arial"/>
              <a:cs typeface="Arial"/>
              <a:sym typeface="Arial"/>
            </a:endParaRPr>
          </a:p>
          <a:p>
            <a:pPr indent="-311150" lvl="0" marL="457200" rtl="0" algn="l">
              <a:spcBef>
                <a:spcPts val="1200"/>
              </a:spcBef>
              <a:spcAft>
                <a:spcPts val="0"/>
              </a:spcAft>
              <a:buClr>
                <a:schemeClr val="accent1"/>
              </a:buClr>
              <a:buSzPts val="1300"/>
              <a:buFont typeface="Arial"/>
              <a:buChar char="●"/>
            </a:pPr>
            <a:r>
              <a:rPr lang="en">
                <a:solidFill>
                  <a:schemeClr val="accent1"/>
                </a:solidFill>
                <a:latin typeface="Arial"/>
                <a:ea typeface="Arial"/>
                <a:cs typeface="Arial"/>
                <a:sym typeface="Arial"/>
              </a:rPr>
              <a:t>Team members had gained a real time experience working on a project.</a:t>
            </a:r>
            <a:endParaRPr>
              <a:solidFill>
                <a:schemeClr val="accent1"/>
              </a:solidFill>
              <a:latin typeface="Arial"/>
              <a:ea typeface="Arial"/>
              <a:cs typeface="Arial"/>
              <a:sym typeface="Arial"/>
            </a:endParaRPr>
          </a:p>
          <a:p>
            <a:pPr indent="-311150" lvl="0" marL="457200" rtl="0" algn="l">
              <a:spcBef>
                <a:spcPts val="0"/>
              </a:spcBef>
              <a:spcAft>
                <a:spcPts val="0"/>
              </a:spcAft>
              <a:buClr>
                <a:schemeClr val="accent1"/>
              </a:buClr>
              <a:buSzPts val="1300"/>
              <a:buFont typeface="Arial"/>
              <a:buChar char="●"/>
            </a:pPr>
            <a:r>
              <a:rPr lang="en">
                <a:solidFill>
                  <a:schemeClr val="accent1"/>
                </a:solidFill>
                <a:latin typeface="Arial"/>
                <a:ea typeface="Arial"/>
                <a:cs typeface="Arial"/>
                <a:sym typeface="Arial"/>
              </a:rPr>
              <a:t>Team members have gained valuable development coding skills.</a:t>
            </a:r>
            <a:endParaRPr>
              <a:solidFill>
                <a:schemeClr val="accent1"/>
              </a:solidFill>
              <a:latin typeface="Arial"/>
              <a:ea typeface="Arial"/>
              <a:cs typeface="Arial"/>
              <a:sym typeface="Arial"/>
            </a:endParaRPr>
          </a:p>
          <a:p>
            <a:pPr indent="-311150" lvl="0" marL="457200" rtl="0" algn="l">
              <a:spcBef>
                <a:spcPts val="0"/>
              </a:spcBef>
              <a:spcAft>
                <a:spcPts val="0"/>
              </a:spcAft>
              <a:buClr>
                <a:schemeClr val="accent1"/>
              </a:buClr>
              <a:buSzPts val="1300"/>
              <a:buFont typeface="Arial"/>
              <a:buChar char="●"/>
            </a:pPr>
            <a:r>
              <a:rPr lang="en">
                <a:solidFill>
                  <a:schemeClr val="accent1"/>
                </a:solidFill>
                <a:latin typeface="Arial"/>
                <a:ea typeface="Arial"/>
                <a:cs typeface="Arial"/>
                <a:sym typeface="Arial"/>
              </a:rPr>
              <a:t>Team has met the client requirements during product demo.</a:t>
            </a:r>
            <a:endParaRPr>
              <a:solidFill>
                <a:schemeClr val="accent1"/>
              </a:solidFill>
              <a:latin typeface="Arial"/>
              <a:ea typeface="Arial"/>
              <a:cs typeface="Arial"/>
              <a:sym typeface="Arial"/>
            </a:endParaRPr>
          </a:p>
          <a:p>
            <a:pPr indent="-311150" lvl="0" marL="457200" rtl="0" algn="l">
              <a:spcBef>
                <a:spcPts val="0"/>
              </a:spcBef>
              <a:spcAft>
                <a:spcPts val="0"/>
              </a:spcAft>
              <a:buClr>
                <a:schemeClr val="accent1"/>
              </a:buClr>
              <a:buSzPts val="1300"/>
              <a:buFont typeface="Arial"/>
              <a:buChar char="●"/>
            </a:pPr>
            <a:r>
              <a:rPr lang="en">
                <a:solidFill>
                  <a:schemeClr val="accent1"/>
                </a:solidFill>
                <a:latin typeface="Arial"/>
                <a:ea typeface="Arial"/>
                <a:cs typeface="Arial"/>
                <a:sym typeface="Arial"/>
              </a:rPr>
              <a:t>Team members have developed </a:t>
            </a:r>
            <a:r>
              <a:rPr lang="en">
                <a:solidFill>
                  <a:schemeClr val="accent1"/>
                </a:solidFill>
                <a:latin typeface="Arial"/>
                <a:ea typeface="Arial"/>
                <a:cs typeface="Arial"/>
                <a:sym typeface="Arial"/>
              </a:rPr>
              <a:t>Teamwork</a:t>
            </a:r>
            <a:r>
              <a:rPr lang="en">
                <a:solidFill>
                  <a:schemeClr val="accent1"/>
                </a:solidFill>
                <a:latin typeface="Arial"/>
                <a:ea typeface="Arial"/>
                <a:cs typeface="Arial"/>
                <a:sym typeface="Arial"/>
              </a:rPr>
              <a:t> skills,communication skills and interpersonal skills by working on this project.</a:t>
            </a:r>
            <a:endParaRPr>
              <a:solidFill>
                <a:schemeClr val="accent1"/>
              </a:solidFill>
              <a:latin typeface="Arial"/>
              <a:ea typeface="Arial"/>
              <a:cs typeface="Arial"/>
              <a:sym typeface="Arial"/>
            </a:endParaRPr>
          </a:p>
          <a:p>
            <a:pPr indent="-311150" lvl="0" marL="457200" rtl="0" algn="l">
              <a:spcBef>
                <a:spcPts val="0"/>
              </a:spcBef>
              <a:spcAft>
                <a:spcPts val="0"/>
              </a:spcAft>
              <a:buClr>
                <a:schemeClr val="accent1"/>
              </a:buClr>
              <a:buSzPts val="1300"/>
              <a:buFont typeface="Arial"/>
              <a:buChar char="●"/>
            </a:pPr>
            <a:r>
              <a:rPr lang="en">
                <a:solidFill>
                  <a:schemeClr val="accent1"/>
                </a:solidFill>
                <a:latin typeface="Arial"/>
                <a:ea typeface="Arial"/>
                <a:cs typeface="Arial"/>
                <a:sym typeface="Arial"/>
              </a:rPr>
              <a:t>Team members have try to accomplish the client requirements even though  there was a change in a scope of project.</a:t>
            </a:r>
            <a:endParaRPr>
              <a:solidFill>
                <a:schemeClr val="accent1"/>
              </a:solidFill>
              <a:latin typeface="Arial"/>
              <a:ea typeface="Arial"/>
              <a:cs typeface="Arial"/>
              <a:sym typeface="Arial"/>
            </a:endParaRPr>
          </a:p>
          <a:p>
            <a:pPr indent="0" lvl="0" marL="457200" rtl="0" algn="l">
              <a:spcBef>
                <a:spcPts val="1200"/>
              </a:spcBef>
              <a:spcAft>
                <a:spcPts val="1200"/>
              </a:spcAft>
              <a:buNone/>
            </a:pPr>
            <a:r>
              <a:t/>
            </a:r>
            <a:endParaRPr>
              <a:solidFill>
                <a:schemeClr val="accen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Arial"/>
                <a:ea typeface="Arial"/>
                <a:cs typeface="Arial"/>
                <a:sym typeface="Arial"/>
              </a:rPr>
              <a:t>  </a:t>
            </a:r>
            <a:r>
              <a:rPr b="1" lang="en" sz="2700">
                <a:latin typeface="Arial"/>
                <a:ea typeface="Arial"/>
                <a:cs typeface="Arial"/>
                <a:sym typeface="Arial"/>
              </a:rPr>
              <a:t>INTRODUCTION</a:t>
            </a:r>
            <a:endParaRPr b="1" sz="2700">
              <a:latin typeface="Arial"/>
              <a:ea typeface="Arial"/>
              <a:cs typeface="Arial"/>
              <a:sym typeface="Arial"/>
            </a:endParaRPr>
          </a:p>
          <a:p>
            <a:pPr indent="0" lvl="0" marL="0" rtl="0" algn="l">
              <a:spcBef>
                <a:spcPts val="0"/>
              </a:spcBef>
              <a:spcAft>
                <a:spcPts val="0"/>
              </a:spcAft>
              <a:buNone/>
            </a:pPr>
            <a:r>
              <a:t/>
            </a:r>
            <a:endParaRPr b="1">
              <a:latin typeface="Arial"/>
              <a:ea typeface="Arial"/>
              <a:cs typeface="Arial"/>
              <a:sym typeface="Arial"/>
            </a:endParaRPr>
          </a:p>
          <a:p>
            <a:pPr indent="0" lvl="0" marL="0" rtl="0" algn="l">
              <a:spcBef>
                <a:spcPts val="0"/>
              </a:spcBef>
              <a:spcAft>
                <a:spcPts val="0"/>
              </a:spcAft>
              <a:buNone/>
            </a:pPr>
            <a:r>
              <a:t/>
            </a:r>
            <a:endParaRPr b="1">
              <a:latin typeface="Arial"/>
              <a:ea typeface="Arial"/>
              <a:cs typeface="Arial"/>
              <a:sym typeface="Arial"/>
            </a:endParaRPr>
          </a:p>
          <a:p>
            <a:pPr indent="0" lvl="0" marL="0" rtl="0" algn="l">
              <a:spcBef>
                <a:spcPts val="0"/>
              </a:spcBef>
              <a:spcAft>
                <a:spcPts val="0"/>
              </a:spcAft>
              <a:buNone/>
            </a:pPr>
            <a:r>
              <a:t/>
            </a:r>
            <a:endParaRPr b="1">
              <a:latin typeface="Arial"/>
              <a:ea typeface="Arial"/>
              <a:cs typeface="Arial"/>
              <a:sym typeface="Arial"/>
            </a:endParaRPr>
          </a:p>
        </p:txBody>
      </p:sp>
      <p:sp>
        <p:nvSpPr>
          <p:cNvPr id="73" name="Google Shape;73;p14"/>
          <p:cNvSpPr txBox="1"/>
          <p:nvPr>
            <p:ph idx="4294967295" type="body"/>
          </p:nvPr>
        </p:nvSpPr>
        <p:spPr>
          <a:xfrm>
            <a:off x="4460150" y="1224300"/>
            <a:ext cx="4526400" cy="3750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solidFill>
                  <a:schemeClr val="accent1"/>
                </a:solidFill>
                <a:latin typeface="Arial"/>
                <a:ea typeface="Arial"/>
                <a:cs typeface="Arial"/>
                <a:sym typeface="Arial"/>
              </a:rPr>
              <a:t>What is planimation?</a:t>
            </a:r>
            <a:endParaRPr b="1">
              <a:solidFill>
                <a:schemeClr val="accent1"/>
              </a:solidFill>
              <a:latin typeface="Arial"/>
              <a:ea typeface="Arial"/>
              <a:cs typeface="Arial"/>
              <a:sym typeface="Arial"/>
            </a:endParaRPr>
          </a:p>
          <a:p>
            <a:pPr indent="-311150" lvl="0" marL="457200" rtl="0" algn="l">
              <a:spcBef>
                <a:spcPts val="0"/>
              </a:spcBef>
              <a:spcAft>
                <a:spcPts val="0"/>
              </a:spcAft>
              <a:buClr>
                <a:schemeClr val="accent1"/>
              </a:buClr>
              <a:buSzPts val="1300"/>
              <a:buFont typeface="Arial"/>
              <a:buChar char="●"/>
            </a:pPr>
            <a:r>
              <a:rPr lang="en">
                <a:solidFill>
                  <a:schemeClr val="accent1"/>
                </a:solidFill>
                <a:latin typeface="Arial"/>
                <a:ea typeface="Arial"/>
                <a:cs typeface="Arial"/>
                <a:sym typeface="Arial"/>
              </a:rPr>
              <a:t>Planimation it is open source program which is used to visualises solutions for planning problems.</a:t>
            </a:r>
            <a:endParaRPr>
              <a:solidFill>
                <a:schemeClr val="accent1"/>
              </a:solidFill>
              <a:latin typeface="Arial"/>
              <a:ea typeface="Arial"/>
              <a:cs typeface="Arial"/>
              <a:sym typeface="Arial"/>
            </a:endParaRPr>
          </a:p>
          <a:p>
            <a:pPr indent="-311150" lvl="0" marL="457200" rtl="0" algn="l">
              <a:spcBef>
                <a:spcPts val="0"/>
              </a:spcBef>
              <a:spcAft>
                <a:spcPts val="0"/>
              </a:spcAft>
              <a:buClr>
                <a:schemeClr val="accent1"/>
              </a:buClr>
              <a:buSzPts val="1300"/>
              <a:buFont typeface="Arial"/>
              <a:buChar char="●"/>
            </a:pPr>
            <a:r>
              <a:rPr lang="en">
                <a:solidFill>
                  <a:schemeClr val="accent1"/>
                </a:solidFill>
                <a:latin typeface="Arial"/>
                <a:ea typeface="Arial"/>
                <a:cs typeface="Arial"/>
                <a:sym typeface="Arial"/>
              </a:rPr>
              <a:t>Planimation currently has a animation for four planning domains:Blocks,grids,tower of hanoi and logistics.</a:t>
            </a:r>
            <a:endParaRPr>
              <a:solidFill>
                <a:schemeClr val="accent1"/>
              </a:solidFill>
              <a:latin typeface="Arial"/>
              <a:ea typeface="Arial"/>
              <a:cs typeface="Arial"/>
              <a:sym typeface="Arial"/>
            </a:endParaRPr>
          </a:p>
          <a:p>
            <a:pPr indent="0" lvl="0" marL="0" rtl="0" algn="l">
              <a:spcBef>
                <a:spcPts val="1200"/>
              </a:spcBef>
              <a:spcAft>
                <a:spcPts val="0"/>
              </a:spcAft>
              <a:buNone/>
            </a:pPr>
            <a:r>
              <a:rPr b="1" lang="en">
                <a:solidFill>
                  <a:schemeClr val="accent1"/>
                </a:solidFill>
                <a:latin typeface="Arial"/>
                <a:ea typeface="Arial"/>
                <a:cs typeface="Arial"/>
                <a:sym typeface="Arial"/>
              </a:rPr>
              <a:t>Who are Users for the planimation:</a:t>
            </a:r>
            <a:endParaRPr b="1">
              <a:solidFill>
                <a:schemeClr val="accent1"/>
              </a:solidFill>
              <a:latin typeface="Arial"/>
              <a:ea typeface="Arial"/>
              <a:cs typeface="Arial"/>
              <a:sym typeface="Arial"/>
            </a:endParaRPr>
          </a:p>
          <a:p>
            <a:pPr indent="-311150" lvl="0" marL="457200" rtl="0" algn="just">
              <a:spcBef>
                <a:spcPts val="0"/>
              </a:spcBef>
              <a:spcAft>
                <a:spcPts val="0"/>
              </a:spcAft>
              <a:buClr>
                <a:schemeClr val="accent1"/>
              </a:buClr>
              <a:buSzPts val="1300"/>
              <a:buFont typeface="Arial"/>
              <a:buChar char="●"/>
            </a:pPr>
            <a:r>
              <a:rPr lang="en">
                <a:solidFill>
                  <a:schemeClr val="accent1"/>
                </a:solidFill>
                <a:latin typeface="Arial"/>
                <a:ea typeface="Arial"/>
                <a:cs typeface="Arial"/>
                <a:sym typeface="Arial"/>
              </a:rPr>
              <a:t>Researchers in planning models.</a:t>
            </a:r>
            <a:endParaRPr>
              <a:solidFill>
                <a:schemeClr val="accent1"/>
              </a:solidFill>
              <a:latin typeface="Arial"/>
              <a:ea typeface="Arial"/>
              <a:cs typeface="Arial"/>
              <a:sym typeface="Arial"/>
            </a:endParaRPr>
          </a:p>
          <a:p>
            <a:pPr indent="-311150" lvl="0" marL="457200" rtl="0" algn="just">
              <a:spcBef>
                <a:spcPts val="0"/>
              </a:spcBef>
              <a:spcAft>
                <a:spcPts val="0"/>
              </a:spcAft>
              <a:buClr>
                <a:schemeClr val="accent1"/>
              </a:buClr>
              <a:buSzPts val="1300"/>
              <a:buFont typeface="Arial"/>
              <a:buChar char="●"/>
            </a:pPr>
            <a:r>
              <a:rPr lang="en">
                <a:solidFill>
                  <a:schemeClr val="accent1"/>
                </a:solidFill>
                <a:latin typeface="Arial"/>
                <a:ea typeface="Arial"/>
                <a:cs typeface="Arial"/>
                <a:sym typeface="Arial"/>
              </a:rPr>
              <a:t>Students in learning problems.</a:t>
            </a:r>
            <a:endParaRPr>
              <a:solidFill>
                <a:schemeClr val="accent1"/>
              </a:solidFill>
              <a:latin typeface="Arial"/>
              <a:ea typeface="Arial"/>
              <a:cs typeface="Arial"/>
              <a:sym typeface="Arial"/>
            </a:endParaRPr>
          </a:p>
          <a:p>
            <a:pPr indent="-311150" lvl="0" marL="457200" rtl="0" algn="just">
              <a:spcBef>
                <a:spcPts val="0"/>
              </a:spcBef>
              <a:spcAft>
                <a:spcPts val="0"/>
              </a:spcAft>
              <a:buClr>
                <a:schemeClr val="accent1"/>
              </a:buClr>
              <a:buSzPts val="1300"/>
              <a:buFont typeface="Arial"/>
              <a:buChar char="●"/>
            </a:pPr>
            <a:r>
              <a:rPr lang="en">
                <a:solidFill>
                  <a:schemeClr val="accent1"/>
                </a:solidFill>
                <a:latin typeface="Arial"/>
                <a:ea typeface="Arial"/>
                <a:cs typeface="Arial"/>
                <a:sym typeface="Arial"/>
              </a:rPr>
              <a:t>Industry partners in showing problems.</a:t>
            </a:r>
            <a:endParaRPr>
              <a:solidFill>
                <a:schemeClr val="accent1"/>
              </a:solidFill>
              <a:latin typeface="Arial"/>
              <a:ea typeface="Arial"/>
              <a:cs typeface="Arial"/>
              <a:sym typeface="Arial"/>
            </a:endParaRPr>
          </a:p>
          <a:p>
            <a:pPr indent="0" lvl="0" marL="0" rtl="0" algn="l">
              <a:spcBef>
                <a:spcPts val="1200"/>
              </a:spcBef>
              <a:spcAft>
                <a:spcPts val="0"/>
              </a:spcAft>
              <a:buNone/>
            </a:pPr>
            <a:r>
              <a:rPr b="1" lang="en">
                <a:solidFill>
                  <a:schemeClr val="accent1"/>
                </a:solidFill>
                <a:latin typeface="Arial"/>
                <a:ea typeface="Arial"/>
                <a:cs typeface="Arial"/>
                <a:sym typeface="Arial"/>
              </a:rPr>
              <a:t>What does planimation allows users to do?</a:t>
            </a:r>
            <a:endParaRPr b="1">
              <a:solidFill>
                <a:schemeClr val="accent1"/>
              </a:solidFill>
              <a:latin typeface="Arial"/>
              <a:ea typeface="Arial"/>
              <a:cs typeface="Arial"/>
              <a:sym typeface="Arial"/>
            </a:endParaRPr>
          </a:p>
          <a:p>
            <a:pPr indent="-311150" lvl="0" marL="457200" rtl="0" algn="just">
              <a:spcBef>
                <a:spcPts val="0"/>
              </a:spcBef>
              <a:spcAft>
                <a:spcPts val="0"/>
              </a:spcAft>
              <a:buClr>
                <a:schemeClr val="accent1"/>
              </a:buClr>
              <a:buSzPts val="1300"/>
              <a:buFont typeface="Arial"/>
              <a:buChar char="●"/>
            </a:pPr>
            <a:r>
              <a:rPr lang="en">
                <a:solidFill>
                  <a:schemeClr val="accent1"/>
                </a:solidFill>
                <a:latin typeface="Arial"/>
                <a:ea typeface="Arial"/>
                <a:cs typeface="Arial"/>
                <a:sym typeface="Arial"/>
              </a:rPr>
              <a:t>Allows the user to check error in pddl editor.</a:t>
            </a:r>
            <a:endParaRPr>
              <a:solidFill>
                <a:schemeClr val="accent1"/>
              </a:solidFill>
              <a:latin typeface="Arial"/>
              <a:ea typeface="Arial"/>
              <a:cs typeface="Arial"/>
              <a:sym typeface="Arial"/>
            </a:endParaRPr>
          </a:p>
          <a:p>
            <a:pPr indent="-311150" lvl="0" marL="457200" rtl="0" algn="just">
              <a:spcBef>
                <a:spcPts val="0"/>
              </a:spcBef>
              <a:spcAft>
                <a:spcPts val="0"/>
              </a:spcAft>
              <a:buClr>
                <a:schemeClr val="accent1"/>
              </a:buClr>
              <a:buSzPts val="1300"/>
              <a:buFont typeface="Arial"/>
              <a:buChar char="●"/>
            </a:pPr>
            <a:r>
              <a:rPr lang="en">
                <a:solidFill>
                  <a:schemeClr val="accent1"/>
                </a:solidFill>
                <a:latin typeface="Arial"/>
                <a:ea typeface="Arial"/>
                <a:cs typeface="Arial"/>
                <a:sym typeface="Arial"/>
              </a:rPr>
              <a:t>For every problem of a specific domain,planimation creates a general animation.</a:t>
            </a:r>
            <a:endParaRPr>
              <a:solidFill>
                <a:schemeClr val="accent1"/>
              </a:solidFill>
              <a:latin typeface="Arial"/>
              <a:ea typeface="Arial"/>
              <a:cs typeface="Arial"/>
              <a:sym typeface="Arial"/>
            </a:endParaRPr>
          </a:p>
          <a:p>
            <a:pPr indent="-311150" lvl="0" marL="457200" rtl="0" algn="just">
              <a:spcBef>
                <a:spcPts val="0"/>
              </a:spcBef>
              <a:spcAft>
                <a:spcPts val="0"/>
              </a:spcAft>
              <a:buClr>
                <a:schemeClr val="accent1"/>
              </a:buClr>
              <a:buSzPts val="1300"/>
              <a:buFont typeface="Arial"/>
              <a:buChar char="●"/>
            </a:pPr>
            <a:r>
              <a:rPr lang="en">
                <a:solidFill>
                  <a:schemeClr val="accent1"/>
                </a:solidFill>
                <a:latin typeface="Arial"/>
                <a:ea typeface="Arial"/>
                <a:cs typeface="Arial"/>
                <a:sym typeface="Arial"/>
              </a:rPr>
              <a:t>Planimation allows users to encode new animation.</a:t>
            </a:r>
            <a:endParaRPr>
              <a:solidFill>
                <a:schemeClr val="accent1"/>
              </a:solidFill>
              <a:latin typeface="Arial"/>
              <a:ea typeface="Arial"/>
              <a:cs typeface="Arial"/>
              <a:sym typeface="Arial"/>
            </a:endParaRPr>
          </a:p>
        </p:txBody>
      </p:sp>
      <p:pic>
        <p:nvPicPr>
          <p:cNvPr id="74" name="Google Shape;74;p14"/>
          <p:cNvPicPr preferRelativeResize="0"/>
          <p:nvPr/>
        </p:nvPicPr>
        <p:blipFill>
          <a:blip r:embed="rId3">
            <a:alphaModFix/>
          </a:blip>
          <a:stretch>
            <a:fillRect/>
          </a:stretch>
        </p:blipFill>
        <p:spPr>
          <a:xfrm>
            <a:off x="230775" y="1443288"/>
            <a:ext cx="3747226" cy="18222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2"/>
          <p:cNvSpPr txBox="1"/>
          <p:nvPr>
            <p:ph type="title"/>
          </p:nvPr>
        </p:nvSpPr>
        <p:spPr>
          <a:xfrm>
            <a:off x="1238775" y="1963225"/>
            <a:ext cx="7186500" cy="1063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rPr lang="en" sz="5444"/>
              <a:t>Thanks for listening!</a:t>
            </a:r>
            <a:endParaRPr sz="5444"/>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700">
                <a:latin typeface="Arial"/>
                <a:ea typeface="Arial"/>
                <a:cs typeface="Arial"/>
                <a:sym typeface="Arial"/>
              </a:rPr>
              <a:t>Architecture of Planimation</a:t>
            </a:r>
            <a:endParaRPr b="1" sz="2700">
              <a:latin typeface="Arial"/>
              <a:ea typeface="Arial"/>
              <a:cs typeface="Arial"/>
              <a:sym typeface="Arial"/>
            </a:endParaRPr>
          </a:p>
          <a:p>
            <a:pPr indent="0" lvl="0" marL="0" rtl="0" algn="l">
              <a:spcBef>
                <a:spcPts val="0"/>
              </a:spcBef>
              <a:spcAft>
                <a:spcPts val="0"/>
              </a:spcAft>
              <a:buNone/>
            </a:pPr>
            <a:r>
              <a:t/>
            </a:r>
            <a:endParaRPr/>
          </a:p>
        </p:txBody>
      </p:sp>
      <p:pic>
        <p:nvPicPr>
          <p:cNvPr id="80" name="Google Shape;80;p15"/>
          <p:cNvPicPr preferRelativeResize="0"/>
          <p:nvPr/>
        </p:nvPicPr>
        <p:blipFill>
          <a:blip r:embed="rId3">
            <a:alphaModFix/>
          </a:blip>
          <a:stretch>
            <a:fillRect/>
          </a:stretch>
        </p:blipFill>
        <p:spPr>
          <a:xfrm>
            <a:off x="1437925" y="1454425"/>
            <a:ext cx="5865649" cy="30197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700">
                <a:latin typeface="Arial"/>
                <a:ea typeface="Arial"/>
                <a:cs typeface="Arial"/>
                <a:sym typeface="Arial"/>
              </a:rPr>
              <a:t>Planimation Team Details</a:t>
            </a:r>
            <a:endParaRPr b="1" sz="2700">
              <a:latin typeface="Arial"/>
              <a:ea typeface="Arial"/>
              <a:cs typeface="Arial"/>
              <a:sym typeface="Arial"/>
            </a:endParaRPr>
          </a:p>
        </p:txBody>
      </p:sp>
      <p:sp>
        <p:nvSpPr>
          <p:cNvPr id="86" name="Google Shape;86;p16"/>
          <p:cNvSpPr txBox="1"/>
          <p:nvPr>
            <p:ph idx="4294967295" type="body"/>
          </p:nvPr>
        </p:nvSpPr>
        <p:spPr>
          <a:xfrm>
            <a:off x="582650" y="1372950"/>
            <a:ext cx="8157300" cy="36528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b="1" lang="en" sz="2698">
                <a:solidFill>
                  <a:schemeClr val="accent1"/>
                </a:solidFill>
                <a:latin typeface="Arial"/>
                <a:ea typeface="Arial"/>
                <a:cs typeface="Arial"/>
                <a:sym typeface="Arial"/>
              </a:rPr>
              <a:t>Client Details:</a:t>
            </a:r>
            <a:endParaRPr b="1" sz="2698">
              <a:solidFill>
                <a:schemeClr val="accent1"/>
              </a:solidFill>
              <a:latin typeface="Arial"/>
              <a:ea typeface="Arial"/>
              <a:cs typeface="Arial"/>
              <a:sym typeface="Arial"/>
            </a:endParaRPr>
          </a:p>
          <a:p>
            <a:pPr indent="-306989" lvl="0" marL="457200" rtl="0" algn="l">
              <a:spcBef>
                <a:spcPts val="1200"/>
              </a:spcBef>
              <a:spcAft>
                <a:spcPts val="0"/>
              </a:spcAft>
              <a:buClr>
                <a:schemeClr val="accent1"/>
              </a:buClr>
              <a:buSzPct val="100000"/>
              <a:buFont typeface="Arial"/>
              <a:buChar char="●"/>
            </a:pPr>
            <a:r>
              <a:rPr lang="en" sz="2598">
                <a:solidFill>
                  <a:schemeClr val="accent1"/>
                </a:solidFill>
                <a:latin typeface="Arial"/>
                <a:ea typeface="Arial"/>
                <a:cs typeface="Arial"/>
                <a:sym typeface="Arial"/>
              </a:rPr>
              <a:t>Dr. Nir Lipovetzky</a:t>
            </a:r>
            <a:endParaRPr sz="2598">
              <a:solidFill>
                <a:schemeClr val="accent1"/>
              </a:solidFill>
              <a:latin typeface="Arial"/>
              <a:ea typeface="Arial"/>
              <a:cs typeface="Arial"/>
              <a:sym typeface="Arial"/>
            </a:endParaRPr>
          </a:p>
          <a:p>
            <a:pPr indent="0" lvl="0" marL="457200" rtl="0" algn="l">
              <a:spcBef>
                <a:spcPts val="1200"/>
              </a:spcBef>
              <a:spcAft>
                <a:spcPts val="0"/>
              </a:spcAft>
              <a:buNone/>
            </a:pPr>
            <a:r>
              <a:rPr lang="en" sz="2598">
                <a:solidFill>
                  <a:schemeClr val="accent1"/>
                </a:solidFill>
                <a:highlight>
                  <a:srgbClr val="FFFFFF"/>
                </a:highlight>
                <a:latin typeface="Arial"/>
                <a:ea typeface="Arial"/>
                <a:cs typeface="Arial"/>
                <a:sym typeface="Arial"/>
              </a:rPr>
              <a:t>Nir Lipovetzky is a senior lecturer at university of melbourne.Nir lipovetzky has an interest in research areas in AI planning,learning, verification and is also involved in the project development of lightweight automated planning tool kits.</a:t>
            </a:r>
            <a:endParaRPr sz="2598">
              <a:solidFill>
                <a:schemeClr val="accent1"/>
              </a:solidFill>
              <a:highlight>
                <a:srgbClr val="FFFFFF"/>
              </a:highlight>
              <a:latin typeface="Arial"/>
              <a:ea typeface="Arial"/>
              <a:cs typeface="Arial"/>
              <a:sym typeface="Arial"/>
            </a:endParaRPr>
          </a:p>
          <a:p>
            <a:pPr indent="0" lvl="0" marL="457200" rtl="0" algn="l">
              <a:spcBef>
                <a:spcPts val="0"/>
              </a:spcBef>
              <a:spcAft>
                <a:spcPts val="0"/>
              </a:spcAft>
              <a:buNone/>
            </a:pPr>
            <a:r>
              <a:t/>
            </a:r>
            <a:endParaRPr sz="2598">
              <a:solidFill>
                <a:schemeClr val="accent1"/>
              </a:solidFill>
              <a:highlight>
                <a:srgbClr val="FFFFFF"/>
              </a:highlight>
              <a:latin typeface="Arial"/>
              <a:ea typeface="Arial"/>
              <a:cs typeface="Arial"/>
              <a:sym typeface="Arial"/>
            </a:endParaRPr>
          </a:p>
          <a:p>
            <a:pPr indent="0" lvl="0" marL="0" rtl="0" algn="l">
              <a:spcBef>
                <a:spcPts val="0"/>
              </a:spcBef>
              <a:spcAft>
                <a:spcPts val="0"/>
              </a:spcAft>
              <a:buNone/>
            </a:pPr>
            <a:r>
              <a:rPr b="1" lang="en" sz="2698">
                <a:solidFill>
                  <a:schemeClr val="accent1"/>
                </a:solidFill>
                <a:latin typeface="Arial"/>
                <a:ea typeface="Arial"/>
                <a:cs typeface="Arial"/>
                <a:sym typeface="Arial"/>
              </a:rPr>
              <a:t>Team Details:</a:t>
            </a:r>
            <a:endParaRPr b="1" sz="2698">
              <a:solidFill>
                <a:schemeClr val="accent1"/>
              </a:solidFill>
              <a:latin typeface="Arial"/>
              <a:ea typeface="Arial"/>
              <a:cs typeface="Arial"/>
              <a:sym typeface="Arial"/>
            </a:endParaRPr>
          </a:p>
          <a:p>
            <a:pPr indent="-306989" lvl="0" marL="457200" rtl="0" algn="l">
              <a:spcBef>
                <a:spcPts val="0"/>
              </a:spcBef>
              <a:spcAft>
                <a:spcPts val="0"/>
              </a:spcAft>
              <a:buClr>
                <a:schemeClr val="accent1"/>
              </a:buClr>
              <a:buSzPct val="100000"/>
              <a:buFont typeface="Arial"/>
              <a:buChar char="●"/>
            </a:pPr>
            <a:r>
              <a:rPr lang="en" sz="2598">
                <a:solidFill>
                  <a:schemeClr val="accent1"/>
                </a:solidFill>
                <a:latin typeface="Arial"/>
                <a:ea typeface="Arial"/>
                <a:cs typeface="Arial"/>
                <a:sym typeface="Arial"/>
              </a:rPr>
              <a:t>Shujin Zhang (Product Owner)</a:t>
            </a:r>
            <a:endParaRPr sz="2598">
              <a:solidFill>
                <a:schemeClr val="accent1"/>
              </a:solidFill>
              <a:latin typeface="Arial"/>
              <a:ea typeface="Arial"/>
              <a:cs typeface="Arial"/>
              <a:sym typeface="Arial"/>
            </a:endParaRPr>
          </a:p>
          <a:p>
            <a:pPr indent="-306989" lvl="0" marL="457200" rtl="0" algn="l">
              <a:spcBef>
                <a:spcPts val="0"/>
              </a:spcBef>
              <a:spcAft>
                <a:spcPts val="0"/>
              </a:spcAft>
              <a:buClr>
                <a:schemeClr val="accent1"/>
              </a:buClr>
              <a:buSzPct val="100000"/>
              <a:buFont typeface="Arial"/>
              <a:buChar char="●"/>
            </a:pPr>
            <a:r>
              <a:rPr lang="en" sz="2598">
                <a:solidFill>
                  <a:schemeClr val="accent1"/>
                </a:solidFill>
                <a:latin typeface="Arial"/>
                <a:ea typeface="Arial"/>
                <a:cs typeface="Arial"/>
                <a:sym typeface="Arial"/>
              </a:rPr>
              <a:t>Priyanka Shivampetha (ScrumMaster &amp; Architectural lead)</a:t>
            </a:r>
            <a:endParaRPr sz="2598">
              <a:solidFill>
                <a:schemeClr val="accent1"/>
              </a:solidFill>
              <a:latin typeface="Arial"/>
              <a:ea typeface="Arial"/>
              <a:cs typeface="Arial"/>
              <a:sym typeface="Arial"/>
            </a:endParaRPr>
          </a:p>
          <a:p>
            <a:pPr indent="-306989" lvl="0" marL="457200" rtl="0" algn="l">
              <a:spcBef>
                <a:spcPts val="0"/>
              </a:spcBef>
              <a:spcAft>
                <a:spcPts val="0"/>
              </a:spcAft>
              <a:buClr>
                <a:schemeClr val="accent1"/>
              </a:buClr>
              <a:buSzPct val="100000"/>
              <a:buFont typeface="Arial"/>
              <a:buChar char="●"/>
            </a:pPr>
            <a:r>
              <a:rPr lang="en" sz="2598">
                <a:solidFill>
                  <a:schemeClr val="accent1"/>
                </a:solidFill>
                <a:latin typeface="Arial"/>
                <a:ea typeface="Arial"/>
                <a:cs typeface="Arial"/>
                <a:sym typeface="Arial"/>
              </a:rPr>
              <a:t>Zenan ji (Architecture Lead &amp; Developer).</a:t>
            </a:r>
            <a:endParaRPr sz="2598">
              <a:solidFill>
                <a:schemeClr val="accent1"/>
              </a:solidFill>
              <a:latin typeface="Arial"/>
              <a:ea typeface="Arial"/>
              <a:cs typeface="Arial"/>
              <a:sym typeface="Arial"/>
            </a:endParaRPr>
          </a:p>
          <a:p>
            <a:pPr indent="-306989" lvl="0" marL="457200" rtl="0" algn="l">
              <a:spcBef>
                <a:spcPts val="0"/>
              </a:spcBef>
              <a:spcAft>
                <a:spcPts val="0"/>
              </a:spcAft>
              <a:buClr>
                <a:schemeClr val="accent1"/>
              </a:buClr>
              <a:buSzPct val="100000"/>
              <a:buFont typeface="Arial"/>
              <a:buChar char="●"/>
            </a:pPr>
            <a:r>
              <a:rPr lang="en" sz="2598">
                <a:solidFill>
                  <a:schemeClr val="accent1"/>
                </a:solidFill>
                <a:latin typeface="Arial"/>
                <a:ea typeface="Arial"/>
                <a:cs typeface="Arial"/>
                <a:sym typeface="Arial"/>
              </a:rPr>
              <a:t>YingHao Wang (Quality Assurance Lead &amp; Deployment Lead)</a:t>
            </a:r>
            <a:endParaRPr b="1" sz="2598">
              <a:solidFill>
                <a:schemeClr val="accent1"/>
              </a:solidFill>
              <a:latin typeface="Arial"/>
              <a:ea typeface="Arial"/>
              <a:cs typeface="Arial"/>
              <a:sym typeface="Arial"/>
            </a:endParaRPr>
          </a:p>
          <a:p>
            <a:pPr indent="0" lvl="0" marL="0" rtl="0" algn="l">
              <a:spcBef>
                <a:spcPts val="1200"/>
              </a:spcBef>
              <a:spcAft>
                <a:spcPts val="0"/>
              </a:spcAft>
              <a:buNone/>
            </a:pPr>
            <a:r>
              <a:rPr b="1" lang="en" sz="2598">
                <a:solidFill>
                  <a:schemeClr val="accent1"/>
                </a:solidFill>
                <a:latin typeface="Arial"/>
                <a:ea typeface="Arial"/>
                <a:cs typeface="Arial"/>
                <a:sym typeface="Arial"/>
              </a:rPr>
              <a:t>Supervisor Details:</a:t>
            </a:r>
            <a:endParaRPr b="1" sz="2598">
              <a:solidFill>
                <a:schemeClr val="accent1"/>
              </a:solidFill>
              <a:latin typeface="Arial"/>
              <a:ea typeface="Arial"/>
              <a:cs typeface="Arial"/>
              <a:sym typeface="Arial"/>
            </a:endParaRPr>
          </a:p>
          <a:p>
            <a:pPr indent="-306989" lvl="0" marL="457200" rtl="0" algn="l">
              <a:spcBef>
                <a:spcPts val="1200"/>
              </a:spcBef>
              <a:spcAft>
                <a:spcPts val="0"/>
              </a:spcAft>
              <a:buClr>
                <a:schemeClr val="accent1"/>
              </a:buClr>
              <a:buSzPct val="100000"/>
              <a:buFont typeface="Arial"/>
              <a:buChar char="●"/>
            </a:pPr>
            <a:r>
              <a:rPr lang="en" sz="2598">
                <a:solidFill>
                  <a:schemeClr val="accent1"/>
                </a:solidFill>
                <a:highlight>
                  <a:srgbClr val="FFFFFF"/>
                </a:highlight>
                <a:latin typeface="Arial"/>
                <a:ea typeface="Arial"/>
                <a:cs typeface="Arial"/>
                <a:sym typeface="Arial"/>
              </a:rPr>
              <a:t>Doc Wallace</a:t>
            </a:r>
            <a:endParaRPr sz="2598">
              <a:solidFill>
                <a:schemeClr val="accent1"/>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200">
              <a:solidFill>
                <a:srgbClr val="172B4D"/>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b="1">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700">
                <a:latin typeface="Arial"/>
                <a:ea typeface="Arial"/>
                <a:cs typeface="Arial"/>
                <a:sym typeface="Arial"/>
              </a:rPr>
              <a:t>ROLES AND </a:t>
            </a:r>
            <a:r>
              <a:rPr b="1" lang="en" sz="2700">
                <a:latin typeface="Arial"/>
                <a:ea typeface="Arial"/>
                <a:cs typeface="Arial"/>
                <a:sym typeface="Arial"/>
              </a:rPr>
              <a:t>RESPONSIBILITIES</a:t>
            </a:r>
            <a:endParaRPr b="1" sz="2700">
              <a:latin typeface="Arial"/>
              <a:ea typeface="Arial"/>
              <a:cs typeface="Arial"/>
              <a:sym typeface="Arial"/>
            </a:endParaRPr>
          </a:p>
        </p:txBody>
      </p:sp>
      <p:sp>
        <p:nvSpPr>
          <p:cNvPr id="92" name="Google Shape;92;p17"/>
          <p:cNvSpPr txBox="1"/>
          <p:nvPr>
            <p:ph idx="4294967295" type="body"/>
          </p:nvPr>
        </p:nvSpPr>
        <p:spPr>
          <a:xfrm>
            <a:off x="4572000" y="1567125"/>
            <a:ext cx="4527300" cy="2678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solidFill>
                  <a:schemeClr val="accent1"/>
                </a:solidFill>
                <a:latin typeface="Arial"/>
                <a:ea typeface="Arial"/>
                <a:cs typeface="Arial"/>
                <a:sym typeface="Arial"/>
              </a:rPr>
              <a:t>For this project, our team has </a:t>
            </a:r>
            <a:r>
              <a:rPr lang="en">
                <a:solidFill>
                  <a:schemeClr val="accent1"/>
                </a:solidFill>
                <a:latin typeface="Arial"/>
                <a:ea typeface="Arial"/>
                <a:cs typeface="Arial"/>
                <a:sym typeface="Arial"/>
              </a:rPr>
              <a:t>chosen</a:t>
            </a:r>
            <a:r>
              <a:rPr lang="en">
                <a:solidFill>
                  <a:schemeClr val="accent1"/>
                </a:solidFill>
                <a:latin typeface="Arial"/>
                <a:ea typeface="Arial"/>
                <a:cs typeface="Arial"/>
                <a:sym typeface="Arial"/>
              </a:rPr>
              <a:t> a agile methodology and the team roles are:</a:t>
            </a:r>
            <a:endParaRPr>
              <a:solidFill>
                <a:schemeClr val="accent1"/>
              </a:solidFill>
              <a:latin typeface="Arial"/>
              <a:ea typeface="Arial"/>
              <a:cs typeface="Arial"/>
              <a:sym typeface="Arial"/>
            </a:endParaRPr>
          </a:p>
          <a:p>
            <a:pPr indent="-311150" lvl="0" marL="457200" rtl="0" algn="l">
              <a:spcBef>
                <a:spcPts val="1200"/>
              </a:spcBef>
              <a:spcAft>
                <a:spcPts val="0"/>
              </a:spcAft>
              <a:buClr>
                <a:schemeClr val="accent1"/>
              </a:buClr>
              <a:buSzPts val="1300"/>
              <a:buFont typeface="Arial"/>
              <a:buChar char="●"/>
            </a:pPr>
            <a:r>
              <a:rPr lang="en">
                <a:solidFill>
                  <a:schemeClr val="accent1"/>
                </a:solidFill>
                <a:latin typeface="Arial"/>
                <a:ea typeface="Arial"/>
                <a:cs typeface="Arial"/>
                <a:sym typeface="Arial"/>
              </a:rPr>
              <a:t>Product owner</a:t>
            </a:r>
            <a:endParaRPr>
              <a:solidFill>
                <a:schemeClr val="accent1"/>
              </a:solidFill>
              <a:latin typeface="Arial"/>
              <a:ea typeface="Arial"/>
              <a:cs typeface="Arial"/>
              <a:sym typeface="Arial"/>
            </a:endParaRPr>
          </a:p>
          <a:p>
            <a:pPr indent="-311150" lvl="0" marL="457200" rtl="0" algn="l">
              <a:spcBef>
                <a:spcPts val="0"/>
              </a:spcBef>
              <a:spcAft>
                <a:spcPts val="0"/>
              </a:spcAft>
              <a:buClr>
                <a:schemeClr val="accent1"/>
              </a:buClr>
              <a:buSzPts val="1300"/>
              <a:buFont typeface="Arial"/>
              <a:buChar char="●"/>
            </a:pPr>
            <a:r>
              <a:rPr lang="en">
                <a:solidFill>
                  <a:schemeClr val="accent1"/>
                </a:solidFill>
                <a:latin typeface="Arial"/>
                <a:ea typeface="Arial"/>
                <a:cs typeface="Arial"/>
                <a:sym typeface="Arial"/>
              </a:rPr>
              <a:t>Scrum master</a:t>
            </a:r>
            <a:endParaRPr>
              <a:solidFill>
                <a:schemeClr val="accent1"/>
              </a:solidFill>
              <a:latin typeface="Arial"/>
              <a:ea typeface="Arial"/>
              <a:cs typeface="Arial"/>
              <a:sym typeface="Arial"/>
            </a:endParaRPr>
          </a:p>
          <a:p>
            <a:pPr indent="-311150" lvl="0" marL="457200" rtl="0" algn="l">
              <a:spcBef>
                <a:spcPts val="0"/>
              </a:spcBef>
              <a:spcAft>
                <a:spcPts val="0"/>
              </a:spcAft>
              <a:buClr>
                <a:schemeClr val="accent1"/>
              </a:buClr>
              <a:buSzPts val="1300"/>
              <a:buFont typeface="Arial"/>
              <a:buChar char="●"/>
            </a:pPr>
            <a:r>
              <a:rPr lang="en">
                <a:solidFill>
                  <a:schemeClr val="accent1"/>
                </a:solidFill>
                <a:latin typeface="Arial"/>
                <a:ea typeface="Arial"/>
                <a:cs typeface="Arial"/>
                <a:sym typeface="Arial"/>
              </a:rPr>
              <a:t>Architectural lead</a:t>
            </a:r>
            <a:endParaRPr>
              <a:solidFill>
                <a:schemeClr val="accent1"/>
              </a:solidFill>
              <a:latin typeface="Arial"/>
              <a:ea typeface="Arial"/>
              <a:cs typeface="Arial"/>
              <a:sym typeface="Arial"/>
            </a:endParaRPr>
          </a:p>
          <a:p>
            <a:pPr indent="-311150" lvl="0" marL="457200" rtl="0" algn="l">
              <a:spcBef>
                <a:spcPts val="0"/>
              </a:spcBef>
              <a:spcAft>
                <a:spcPts val="0"/>
              </a:spcAft>
              <a:buClr>
                <a:schemeClr val="accent1"/>
              </a:buClr>
              <a:buSzPts val="1300"/>
              <a:buFont typeface="Arial"/>
              <a:buChar char="●"/>
            </a:pPr>
            <a:r>
              <a:rPr lang="en">
                <a:solidFill>
                  <a:schemeClr val="accent1"/>
                </a:solidFill>
                <a:latin typeface="Arial"/>
                <a:ea typeface="Arial"/>
                <a:cs typeface="Arial"/>
                <a:sym typeface="Arial"/>
              </a:rPr>
              <a:t>developer</a:t>
            </a:r>
            <a:endParaRPr>
              <a:solidFill>
                <a:schemeClr val="accent1"/>
              </a:solidFill>
              <a:latin typeface="Arial"/>
              <a:ea typeface="Arial"/>
              <a:cs typeface="Arial"/>
              <a:sym typeface="Arial"/>
            </a:endParaRPr>
          </a:p>
          <a:p>
            <a:pPr indent="-311150" lvl="0" marL="457200" rtl="0" algn="l">
              <a:spcBef>
                <a:spcPts val="0"/>
              </a:spcBef>
              <a:spcAft>
                <a:spcPts val="0"/>
              </a:spcAft>
              <a:buClr>
                <a:schemeClr val="accent1"/>
              </a:buClr>
              <a:buSzPts val="1300"/>
              <a:buFont typeface="Arial"/>
              <a:buChar char="●"/>
            </a:pPr>
            <a:r>
              <a:rPr lang="en" sz="1200">
                <a:solidFill>
                  <a:schemeClr val="accent1"/>
                </a:solidFill>
                <a:latin typeface="Arial"/>
                <a:ea typeface="Arial"/>
                <a:cs typeface="Arial"/>
                <a:sym typeface="Arial"/>
              </a:rPr>
              <a:t>Quality Assurance Lead  </a:t>
            </a:r>
            <a:endParaRPr sz="1200">
              <a:solidFill>
                <a:schemeClr val="accent1"/>
              </a:solidFill>
              <a:latin typeface="Arial"/>
              <a:ea typeface="Arial"/>
              <a:cs typeface="Arial"/>
              <a:sym typeface="Arial"/>
            </a:endParaRPr>
          </a:p>
          <a:p>
            <a:pPr indent="0" lvl="0" marL="457200" rtl="0" algn="l">
              <a:spcBef>
                <a:spcPts val="1200"/>
              </a:spcBef>
              <a:spcAft>
                <a:spcPts val="0"/>
              </a:spcAft>
              <a:buNone/>
            </a:pPr>
            <a:r>
              <a:t/>
            </a:r>
            <a:endParaRPr sz="1200">
              <a:solidFill>
                <a:schemeClr val="accent1"/>
              </a:solidFill>
              <a:latin typeface="Arial"/>
              <a:ea typeface="Arial"/>
              <a:cs typeface="Arial"/>
              <a:sym typeface="Arial"/>
            </a:endParaRPr>
          </a:p>
          <a:p>
            <a:pPr indent="0" lvl="0" marL="0" rtl="0" algn="l">
              <a:spcBef>
                <a:spcPts val="1200"/>
              </a:spcBef>
              <a:spcAft>
                <a:spcPts val="0"/>
              </a:spcAft>
              <a:buNone/>
            </a:pPr>
            <a:r>
              <a:t/>
            </a:r>
            <a:endParaRPr sz="1200">
              <a:solidFill>
                <a:schemeClr val="accent1"/>
              </a:solidFill>
              <a:latin typeface="Arial"/>
              <a:ea typeface="Arial"/>
              <a:cs typeface="Arial"/>
              <a:sym typeface="Arial"/>
            </a:endParaRPr>
          </a:p>
          <a:p>
            <a:pPr indent="0" lvl="0" marL="0" rtl="0" algn="l">
              <a:spcBef>
                <a:spcPts val="1200"/>
              </a:spcBef>
              <a:spcAft>
                <a:spcPts val="1200"/>
              </a:spcAft>
              <a:buNone/>
            </a:pPr>
            <a:r>
              <a:t/>
            </a:r>
            <a:endParaRPr>
              <a:latin typeface="Arial"/>
              <a:ea typeface="Arial"/>
              <a:cs typeface="Arial"/>
              <a:sym typeface="Arial"/>
            </a:endParaRPr>
          </a:p>
        </p:txBody>
      </p:sp>
      <p:pic>
        <p:nvPicPr>
          <p:cNvPr id="93" name="Google Shape;93;p17"/>
          <p:cNvPicPr preferRelativeResize="0"/>
          <p:nvPr/>
        </p:nvPicPr>
        <p:blipFill>
          <a:blip r:embed="rId3">
            <a:alphaModFix/>
          </a:blip>
          <a:stretch>
            <a:fillRect/>
          </a:stretch>
        </p:blipFill>
        <p:spPr>
          <a:xfrm>
            <a:off x="110650" y="1805075"/>
            <a:ext cx="4232251" cy="19075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700">
                <a:latin typeface="Arial"/>
                <a:ea typeface="Arial"/>
                <a:cs typeface="Arial"/>
                <a:sym typeface="Arial"/>
              </a:rPr>
              <a:t>Client Requirements</a:t>
            </a:r>
            <a:endParaRPr b="1" sz="2700">
              <a:latin typeface="Arial"/>
              <a:ea typeface="Arial"/>
              <a:cs typeface="Arial"/>
              <a:sym typeface="Arial"/>
            </a:endParaRPr>
          </a:p>
        </p:txBody>
      </p:sp>
      <p:sp>
        <p:nvSpPr>
          <p:cNvPr id="99" name="Google Shape;99;p18"/>
          <p:cNvSpPr txBox="1"/>
          <p:nvPr>
            <p:ph idx="4294967295" type="body"/>
          </p:nvPr>
        </p:nvSpPr>
        <p:spPr>
          <a:xfrm>
            <a:off x="479625" y="1383675"/>
            <a:ext cx="5373900" cy="37092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b="1" lang="en" sz="1200">
                <a:solidFill>
                  <a:srgbClr val="172B4D"/>
                </a:solidFill>
                <a:highlight>
                  <a:srgbClr val="FFFFFF"/>
                </a:highlight>
                <a:latin typeface="Arial"/>
                <a:ea typeface="Arial"/>
                <a:cs typeface="Arial"/>
                <a:sym typeface="Arial"/>
              </a:rPr>
              <a:t>REQUIREMENTS:</a:t>
            </a:r>
            <a:endParaRPr b="1" sz="1200">
              <a:solidFill>
                <a:srgbClr val="172B4D"/>
              </a:solidFill>
              <a:highlight>
                <a:srgbClr val="FFFFFF"/>
              </a:highlight>
              <a:latin typeface="Arial"/>
              <a:ea typeface="Arial"/>
              <a:cs typeface="Arial"/>
              <a:sym typeface="Arial"/>
            </a:endParaRPr>
          </a:p>
          <a:p>
            <a:pPr indent="-299085" lvl="0" marL="457200" rtl="0" algn="l">
              <a:spcBef>
                <a:spcPts val="0"/>
              </a:spcBef>
              <a:spcAft>
                <a:spcPts val="0"/>
              </a:spcAft>
              <a:buClr>
                <a:srgbClr val="172B4D"/>
              </a:buClr>
              <a:buSzPct val="100000"/>
              <a:buFont typeface="Arial"/>
              <a:buChar char="●"/>
            </a:pPr>
            <a:r>
              <a:rPr lang="en" sz="1200">
                <a:solidFill>
                  <a:srgbClr val="172B4D"/>
                </a:solidFill>
                <a:highlight>
                  <a:srgbClr val="FFFFFF"/>
                </a:highlight>
                <a:latin typeface="Arial"/>
                <a:ea typeface="Arial"/>
                <a:cs typeface="Arial"/>
                <a:sym typeface="Arial"/>
              </a:rPr>
              <a:t>VSCODE </a:t>
            </a:r>
            <a:r>
              <a:rPr lang="en" sz="1200">
                <a:solidFill>
                  <a:srgbClr val="172B4D"/>
                </a:solidFill>
                <a:highlight>
                  <a:srgbClr val="FFFFFF"/>
                </a:highlight>
                <a:latin typeface="Arial"/>
                <a:ea typeface="Arial"/>
                <a:cs typeface="Arial"/>
                <a:sym typeface="Arial"/>
              </a:rPr>
              <a:t>plugging</a:t>
            </a:r>
            <a:r>
              <a:rPr lang="en" sz="1200">
                <a:solidFill>
                  <a:srgbClr val="172B4D"/>
                </a:solidFill>
                <a:highlight>
                  <a:srgbClr val="FFFFFF"/>
                </a:highlight>
                <a:latin typeface="Arial"/>
                <a:ea typeface="Arial"/>
                <a:cs typeface="Arial"/>
                <a:sym typeface="Arial"/>
              </a:rPr>
              <a:t> for PDDL integration with the plugging.</a:t>
            </a:r>
            <a:endParaRPr sz="1200">
              <a:solidFill>
                <a:srgbClr val="172B4D"/>
              </a:solidFill>
              <a:highlight>
                <a:srgbClr val="FFFFFF"/>
              </a:highlight>
              <a:latin typeface="Arial"/>
              <a:ea typeface="Arial"/>
              <a:cs typeface="Arial"/>
              <a:sym typeface="Arial"/>
            </a:endParaRPr>
          </a:p>
          <a:p>
            <a:pPr indent="-299085" lvl="0" marL="457200" rtl="0" algn="l">
              <a:spcBef>
                <a:spcPts val="0"/>
              </a:spcBef>
              <a:spcAft>
                <a:spcPts val="0"/>
              </a:spcAft>
              <a:buClr>
                <a:srgbClr val="172B4D"/>
              </a:buClr>
              <a:buSzPct val="100000"/>
              <a:buFont typeface="Arial"/>
              <a:buChar char="●"/>
            </a:pPr>
            <a:r>
              <a:rPr lang="en" sz="1200">
                <a:solidFill>
                  <a:srgbClr val="172B4D"/>
                </a:solidFill>
                <a:highlight>
                  <a:srgbClr val="FFFFFF"/>
                </a:highlight>
                <a:latin typeface="Arial"/>
                <a:ea typeface="Arial"/>
                <a:cs typeface="Arial"/>
                <a:sym typeface="Arial"/>
              </a:rPr>
              <a:t>Scope keep the functionality of current frontend</a:t>
            </a:r>
            <a:endParaRPr sz="1200">
              <a:solidFill>
                <a:srgbClr val="172B4D"/>
              </a:solidFill>
              <a:highlight>
                <a:srgbClr val="FFFFFF"/>
              </a:highlight>
              <a:latin typeface="Arial"/>
              <a:ea typeface="Arial"/>
              <a:cs typeface="Arial"/>
              <a:sym typeface="Arial"/>
            </a:endParaRPr>
          </a:p>
          <a:p>
            <a:pPr indent="-299085" lvl="0" marL="457200" rtl="0" algn="l">
              <a:spcBef>
                <a:spcPts val="0"/>
              </a:spcBef>
              <a:spcAft>
                <a:spcPts val="0"/>
              </a:spcAft>
              <a:buClr>
                <a:srgbClr val="172B4D"/>
              </a:buClr>
              <a:buSzPct val="100000"/>
              <a:buFont typeface="Arial"/>
              <a:buChar char="●"/>
            </a:pPr>
            <a:r>
              <a:rPr lang="en" sz="1200">
                <a:solidFill>
                  <a:srgbClr val="172B4D"/>
                </a:solidFill>
                <a:highlight>
                  <a:srgbClr val="FFFFFF"/>
                </a:highlight>
                <a:latin typeface="Arial"/>
                <a:ea typeface="Arial"/>
                <a:cs typeface="Arial"/>
                <a:sym typeface="Arial"/>
              </a:rPr>
              <a:t>Import VFG format (visualization files)</a:t>
            </a:r>
            <a:endParaRPr sz="1200">
              <a:solidFill>
                <a:srgbClr val="172B4D"/>
              </a:solidFill>
              <a:highlight>
                <a:srgbClr val="FFFFFF"/>
              </a:highlight>
              <a:latin typeface="Arial"/>
              <a:ea typeface="Arial"/>
              <a:cs typeface="Arial"/>
              <a:sym typeface="Arial"/>
            </a:endParaRPr>
          </a:p>
          <a:p>
            <a:pPr indent="-299085" lvl="0" marL="457200" rtl="0" algn="l">
              <a:spcBef>
                <a:spcPts val="0"/>
              </a:spcBef>
              <a:spcAft>
                <a:spcPts val="0"/>
              </a:spcAft>
              <a:buClr>
                <a:srgbClr val="172B4D"/>
              </a:buClr>
              <a:buSzPct val="100000"/>
              <a:buFont typeface="Arial"/>
              <a:buChar char="●"/>
            </a:pPr>
            <a:r>
              <a:rPr lang="en" sz="1200">
                <a:solidFill>
                  <a:srgbClr val="172B4D"/>
                </a:solidFill>
                <a:highlight>
                  <a:srgbClr val="FFFFFF"/>
                </a:highlight>
                <a:latin typeface="Arial"/>
                <a:ea typeface="Arial"/>
                <a:cs typeface="Arial"/>
                <a:sym typeface="Arial"/>
              </a:rPr>
              <a:t>Expecting implement PNG export</a:t>
            </a:r>
            <a:endParaRPr sz="1200">
              <a:solidFill>
                <a:srgbClr val="172B4D"/>
              </a:solidFill>
              <a:highlight>
                <a:srgbClr val="FFFFFF"/>
              </a:highlight>
              <a:latin typeface="Arial"/>
              <a:ea typeface="Arial"/>
              <a:cs typeface="Arial"/>
              <a:sym typeface="Arial"/>
            </a:endParaRPr>
          </a:p>
          <a:p>
            <a:pPr indent="-299085" lvl="0" marL="457200" rtl="0" algn="l">
              <a:spcBef>
                <a:spcPts val="0"/>
              </a:spcBef>
              <a:spcAft>
                <a:spcPts val="0"/>
              </a:spcAft>
              <a:buClr>
                <a:srgbClr val="172B4D"/>
              </a:buClr>
              <a:buSzPct val="100000"/>
              <a:buFont typeface="Arial"/>
              <a:buChar char="●"/>
            </a:pPr>
            <a:r>
              <a:rPr lang="en" sz="1200">
                <a:solidFill>
                  <a:srgbClr val="172B4D"/>
                </a:solidFill>
                <a:highlight>
                  <a:srgbClr val="FFFFFF"/>
                </a:highlight>
                <a:latin typeface="Arial"/>
                <a:ea typeface="Arial"/>
                <a:cs typeface="Arial"/>
                <a:sym typeface="Arial"/>
              </a:rPr>
              <a:t>Maintain two visualization access </a:t>
            </a:r>
            <a:endParaRPr sz="1200">
              <a:solidFill>
                <a:srgbClr val="172B4D"/>
              </a:solidFill>
              <a:highlight>
                <a:srgbClr val="FFFFFF"/>
              </a:highlight>
              <a:latin typeface="Arial"/>
              <a:ea typeface="Arial"/>
              <a:cs typeface="Arial"/>
              <a:sym typeface="Arial"/>
            </a:endParaRPr>
          </a:p>
          <a:p>
            <a:pPr indent="0" lvl="0" marL="0" rtl="0" algn="l">
              <a:spcBef>
                <a:spcPts val="1200"/>
              </a:spcBef>
              <a:spcAft>
                <a:spcPts val="0"/>
              </a:spcAft>
              <a:buNone/>
            </a:pPr>
            <a:r>
              <a:rPr b="1" lang="en" sz="1200">
                <a:solidFill>
                  <a:srgbClr val="172B4D"/>
                </a:solidFill>
                <a:highlight>
                  <a:srgbClr val="FFFFFF"/>
                </a:highlight>
                <a:latin typeface="Arial"/>
                <a:ea typeface="Arial"/>
                <a:cs typeface="Arial"/>
                <a:sym typeface="Arial"/>
              </a:rPr>
              <a:t>IN SCOPE REQUIREMENTS:</a:t>
            </a:r>
            <a:endParaRPr b="1" sz="1200">
              <a:solidFill>
                <a:srgbClr val="172B4D"/>
              </a:solidFill>
              <a:highlight>
                <a:srgbClr val="FFFFFF"/>
              </a:highlight>
              <a:latin typeface="Arial"/>
              <a:ea typeface="Arial"/>
              <a:cs typeface="Arial"/>
              <a:sym typeface="Arial"/>
            </a:endParaRPr>
          </a:p>
          <a:p>
            <a:pPr indent="-299085" lvl="0" marL="457200" rtl="0" algn="l">
              <a:spcBef>
                <a:spcPts val="0"/>
              </a:spcBef>
              <a:spcAft>
                <a:spcPts val="0"/>
              </a:spcAft>
              <a:buClr>
                <a:srgbClr val="172B4D"/>
              </a:buClr>
              <a:buSzPct val="100000"/>
              <a:buFont typeface="Arial"/>
              <a:buChar char="●"/>
            </a:pPr>
            <a:r>
              <a:rPr lang="en" sz="1200">
                <a:solidFill>
                  <a:srgbClr val="172B4D"/>
                </a:solidFill>
                <a:highlight>
                  <a:srgbClr val="FFFFFF"/>
                </a:highlight>
                <a:latin typeface="Arial"/>
                <a:ea typeface="Arial"/>
                <a:cs typeface="Arial"/>
                <a:sym typeface="Arial"/>
              </a:rPr>
              <a:t>Integrate the planimation module as vscode plugin.</a:t>
            </a:r>
            <a:endParaRPr sz="1200">
              <a:solidFill>
                <a:srgbClr val="172B4D"/>
              </a:solidFill>
              <a:highlight>
                <a:srgbClr val="FFFFFF"/>
              </a:highlight>
              <a:latin typeface="Arial"/>
              <a:ea typeface="Arial"/>
              <a:cs typeface="Arial"/>
              <a:sym typeface="Arial"/>
            </a:endParaRPr>
          </a:p>
          <a:p>
            <a:pPr indent="-299085" lvl="0" marL="457200" rtl="0" algn="l">
              <a:spcBef>
                <a:spcPts val="0"/>
              </a:spcBef>
              <a:spcAft>
                <a:spcPts val="0"/>
              </a:spcAft>
              <a:buClr>
                <a:srgbClr val="172B4D"/>
              </a:buClr>
              <a:buSzPct val="100000"/>
              <a:buFont typeface="Arial"/>
              <a:buChar char="●"/>
            </a:pPr>
            <a:r>
              <a:rPr lang="en" sz="1200">
                <a:solidFill>
                  <a:srgbClr val="172B4D"/>
                </a:solidFill>
                <a:highlight>
                  <a:srgbClr val="FFFFFF"/>
                </a:highlight>
                <a:latin typeface="Arial"/>
                <a:ea typeface="Arial"/>
                <a:cs typeface="Arial"/>
                <a:sym typeface="Arial"/>
              </a:rPr>
              <a:t>Pddl editor plugin</a:t>
            </a:r>
            <a:endParaRPr sz="1200">
              <a:solidFill>
                <a:srgbClr val="172B4D"/>
              </a:solidFill>
              <a:highlight>
                <a:srgbClr val="FFFFFF"/>
              </a:highlight>
              <a:latin typeface="Arial"/>
              <a:ea typeface="Arial"/>
              <a:cs typeface="Arial"/>
              <a:sym typeface="Arial"/>
            </a:endParaRPr>
          </a:p>
          <a:p>
            <a:pPr indent="-299085" lvl="0" marL="457200" rtl="0" algn="l">
              <a:spcBef>
                <a:spcPts val="0"/>
              </a:spcBef>
              <a:spcAft>
                <a:spcPts val="0"/>
              </a:spcAft>
              <a:buClr>
                <a:srgbClr val="172B4D"/>
              </a:buClr>
              <a:buSzPct val="100000"/>
              <a:buFont typeface="Arial"/>
              <a:buChar char="●"/>
            </a:pPr>
            <a:r>
              <a:rPr lang="en" sz="1200">
                <a:solidFill>
                  <a:srgbClr val="172B4D"/>
                </a:solidFill>
                <a:highlight>
                  <a:srgbClr val="FFFFFF"/>
                </a:highlight>
                <a:latin typeface="Arial"/>
                <a:ea typeface="Arial"/>
                <a:cs typeface="Arial"/>
                <a:sym typeface="Arial"/>
              </a:rPr>
              <a:t>Load and use the planimation module</a:t>
            </a:r>
            <a:endParaRPr sz="1200">
              <a:solidFill>
                <a:srgbClr val="172B4D"/>
              </a:solidFill>
              <a:highlight>
                <a:srgbClr val="FFFFFF"/>
              </a:highlight>
              <a:latin typeface="Arial"/>
              <a:ea typeface="Arial"/>
              <a:cs typeface="Arial"/>
              <a:sym typeface="Arial"/>
            </a:endParaRPr>
          </a:p>
          <a:p>
            <a:pPr indent="-299085" lvl="0" marL="457200" rtl="0" algn="l">
              <a:spcBef>
                <a:spcPts val="0"/>
              </a:spcBef>
              <a:spcAft>
                <a:spcPts val="0"/>
              </a:spcAft>
              <a:buClr>
                <a:srgbClr val="172B4D"/>
              </a:buClr>
              <a:buSzPct val="100000"/>
              <a:buFont typeface="Arial"/>
              <a:buChar char="●"/>
            </a:pPr>
            <a:r>
              <a:rPr lang="en" sz="1200">
                <a:solidFill>
                  <a:srgbClr val="172B4D"/>
                </a:solidFill>
                <a:highlight>
                  <a:srgbClr val="FFFFFF"/>
                </a:highlight>
                <a:latin typeface="Arial"/>
                <a:ea typeface="Arial"/>
                <a:cs typeface="Arial"/>
                <a:sym typeface="Arial"/>
              </a:rPr>
              <a:t>Build the visualisation from problem files.</a:t>
            </a:r>
            <a:endParaRPr sz="1200">
              <a:solidFill>
                <a:srgbClr val="172B4D"/>
              </a:solidFill>
              <a:highlight>
                <a:srgbClr val="FFFFFF"/>
              </a:highlight>
              <a:latin typeface="Arial"/>
              <a:ea typeface="Arial"/>
              <a:cs typeface="Arial"/>
              <a:sym typeface="Arial"/>
            </a:endParaRPr>
          </a:p>
          <a:p>
            <a:pPr indent="-299085" lvl="0" marL="457200" rtl="0" algn="l">
              <a:spcBef>
                <a:spcPts val="0"/>
              </a:spcBef>
              <a:spcAft>
                <a:spcPts val="0"/>
              </a:spcAft>
              <a:buClr>
                <a:srgbClr val="172B4D"/>
              </a:buClr>
              <a:buSzPct val="100000"/>
              <a:buFont typeface="Arial"/>
              <a:buChar char="●"/>
            </a:pPr>
            <a:r>
              <a:rPr lang="en" sz="1200">
                <a:solidFill>
                  <a:srgbClr val="172B4D"/>
                </a:solidFill>
                <a:highlight>
                  <a:srgbClr val="FFFFFF"/>
                </a:highlight>
                <a:latin typeface="Arial"/>
                <a:ea typeface="Arial"/>
                <a:cs typeface="Arial"/>
                <a:sym typeface="Arial"/>
              </a:rPr>
              <a:t>Build visualisation from solution vfg file.</a:t>
            </a:r>
            <a:endParaRPr sz="1200">
              <a:solidFill>
                <a:srgbClr val="172B4D"/>
              </a:solidFill>
              <a:highlight>
                <a:srgbClr val="FFFFFF"/>
              </a:highlight>
              <a:latin typeface="Arial"/>
              <a:ea typeface="Arial"/>
              <a:cs typeface="Arial"/>
              <a:sym typeface="Arial"/>
            </a:endParaRPr>
          </a:p>
          <a:p>
            <a:pPr indent="-299085" lvl="0" marL="457200" rtl="0" algn="l">
              <a:spcBef>
                <a:spcPts val="0"/>
              </a:spcBef>
              <a:spcAft>
                <a:spcPts val="0"/>
              </a:spcAft>
              <a:buClr>
                <a:srgbClr val="172B4D"/>
              </a:buClr>
              <a:buSzPct val="100000"/>
              <a:buFont typeface="Arial"/>
              <a:buChar char="●"/>
            </a:pPr>
            <a:r>
              <a:rPr lang="en" sz="1200">
                <a:solidFill>
                  <a:srgbClr val="172B4D"/>
                </a:solidFill>
                <a:highlight>
                  <a:srgbClr val="FFFFFF"/>
                </a:highlight>
                <a:latin typeface="Arial"/>
                <a:ea typeface="Arial"/>
                <a:cs typeface="Arial"/>
                <a:sym typeface="Arial"/>
              </a:rPr>
              <a:t>Export animation feature</a:t>
            </a:r>
            <a:endParaRPr sz="1200">
              <a:solidFill>
                <a:srgbClr val="172B4D"/>
              </a:solidFill>
              <a:highlight>
                <a:srgbClr val="FFFFFF"/>
              </a:highlight>
              <a:latin typeface="Arial"/>
              <a:ea typeface="Arial"/>
              <a:cs typeface="Arial"/>
              <a:sym typeface="Arial"/>
            </a:endParaRPr>
          </a:p>
          <a:p>
            <a:pPr indent="-299085" lvl="0" marL="457200" rtl="0" algn="l">
              <a:spcBef>
                <a:spcPts val="0"/>
              </a:spcBef>
              <a:spcAft>
                <a:spcPts val="0"/>
              </a:spcAft>
              <a:buClr>
                <a:srgbClr val="172B4D"/>
              </a:buClr>
              <a:buSzPct val="100000"/>
              <a:buFont typeface="Arial"/>
              <a:buChar char="●"/>
            </a:pPr>
            <a:r>
              <a:rPr lang="en" sz="1200">
                <a:solidFill>
                  <a:srgbClr val="172B4D"/>
                </a:solidFill>
                <a:highlight>
                  <a:srgbClr val="FFFFFF"/>
                </a:highlight>
                <a:latin typeface="Arial"/>
                <a:ea typeface="Arial"/>
                <a:cs typeface="Arial"/>
                <a:sym typeface="Arial"/>
              </a:rPr>
              <a:t>Demo files</a:t>
            </a:r>
            <a:endParaRPr sz="1200">
              <a:solidFill>
                <a:srgbClr val="172B4D"/>
              </a:solidFill>
              <a:highlight>
                <a:srgbClr val="FFFFFF"/>
              </a:highlight>
              <a:latin typeface="Arial"/>
              <a:ea typeface="Arial"/>
              <a:cs typeface="Arial"/>
              <a:sym typeface="Arial"/>
            </a:endParaRPr>
          </a:p>
          <a:p>
            <a:pPr indent="0" lvl="0" marL="0" rtl="0" algn="l">
              <a:spcBef>
                <a:spcPts val="1200"/>
              </a:spcBef>
              <a:spcAft>
                <a:spcPts val="0"/>
              </a:spcAft>
              <a:buNone/>
            </a:pPr>
            <a:r>
              <a:rPr b="1" lang="en" sz="1200">
                <a:solidFill>
                  <a:srgbClr val="172B4D"/>
                </a:solidFill>
                <a:highlight>
                  <a:srgbClr val="FFFFFF"/>
                </a:highlight>
                <a:latin typeface="Arial"/>
                <a:ea typeface="Arial"/>
                <a:cs typeface="Arial"/>
                <a:sym typeface="Arial"/>
              </a:rPr>
              <a:t>OUT OF SCOPE REQUIREMENTS:</a:t>
            </a:r>
            <a:endParaRPr b="1" sz="1200">
              <a:solidFill>
                <a:srgbClr val="172B4D"/>
              </a:solidFill>
              <a:highlight>
                <a:srgbClr val="FFFFFF"/>
              </a:highlight>
              <a:latin typeface="Arial"/>
              <a:ea typeface="Arial"/>
              <a:cs typeface="Arial"/>
              <a:sym typeface="Arial"/>
            </a:endParaRPr>
          </a:p>
          <a:p>
            <a:pPr indent="-299085" lvl="0" marL="457200" rtl="0" algn="l">
              <a:spcBef>
                <a:spcPts val="0"/>
              </a:spcBef>
              <a:spcAft>
                <a:spcPts val="0"/>
              </a:spcAft>
              <a:buClr>
                <a:srgbClr val="172B4D"/>
              </a:buClr>
              <a:buSzPct val="100000"/>
              <a:buFont typeface="Arial"/>
              <a:buChar char="●"/>
            </a:pPr>
            <a:r>
              <a:rPr lang="en" sz="1200">
                <a:solidFill>
                  <a:srgbClr val="172B4D"/>
                </a:solidFill>
                <a:highlight>
                  <a:srgbClr val="FFFFFF"/>
                </a:highlight>
                <a:latin typeface="Arial"/>
                <a:ea typeface="Arial"/>
                <a:cs typeface="Arial"/>
                <a:sym typeface="Arial"/>
              </a:rPr>
              <a:t>Modification of Backend.</a:t>
            </a:r>
            <a:endParaRPr sz="1200">
              <a:solidFill>
                <a:srgbClr val="172B4D"/>
              </a:solidFill>
              <a:highlight>
                <a:srgbClr val="FFFFFF"/>
              </a:highlight>
              <a:latin typeface="Arial"/>
              <a:ea typeface="Arial"/>
              <a:cs typeface="Arial"/>
              <a:sym typeface="Arial"/>
            </a:endParaRPr>
          </a:p>
          <a:p>
            <a:pPr indent="0" lvl="0" marL="457200" rtl="0" algn="l">
              <a:spcBef>
                <a:spcPts val="1200"/>
              </a:spcBef>
              <a:spcAft>
                <a:spcPts val="1200"/>
              </a:spcAft>
              <a:buNone/>
            </a:pPr>
            <a:r>
              <a:rPr lang="en" sz="1200">
                <a:solidFill>
                  <a:srgbClr val="172B4D"/>
                </a:solidFill>
                <a:highlight>
                  <a:srgbClr val="FFFFFF"/>
                </a:highlight>
                <a:latin typeface="Times New Roman"/>
                <a:ea typeface="Times New Roman"/>
                <a:cs typeface="Times New Roman"/>
                <a:sym typeface="Times New Roman"/>
              </a:rPr>
              <a:t> </a:t>
            </a:r>
            <a:endParaRPr sz="1200">
              <a:solidFill>
                <a:srgbClr val="172B4D"/>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700">
                <a:latin typeface="Arial"/>
                <a:ea typeface="Arial"/>
                <a:cs typeface="Arial"/>
                <a:sym typeface="Arial"/>
              </a:rPr>
              <a:t>TIME DURATION FOR PROJECT</a:t>
            </a:r>
            <a:endParaRPr b="1" sz="2700">
              <a:latin typeface="Arial"/>
              <a:ea typeface="Arial"/>
              <a:cs typeface="Arial"/>
              <a:sym typeface="Arial"/>
            </a:endParaRPr>
          </a:p>
        </p:txBody>
      </p:sp>
      <p:sp>
        <p:nvSpPr>
          <p:cNvPr id="105" name="Google Shape;105;p19"/>
          <p:cNvSpPr txBox="1"/>
          <p:nvPr>
            <p:ph idx="4294967295"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106" name="Google Shape;106;p19"/>
          <p:cNvPicPr preferRelativeResize="0"/>
          <p:nvPr/>
        </p:nvPicPr>
        <p:blipFill>
          <a:blip r:embed="rId3">
            <a:alphaModFix/>
          </a:blip>
          <a:stretch>
            <a:fillRect/>
          </a:stretch>
        </p:blipFill>
        <p:spPr>
          <a:xfrm>
            <a:off x="1239600" y="1656850"/>
            <a:ext cx="6462826" cy="2501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700">
                <a:latin typeface="Arial"/>
                <a:ea typeface="Arial"/>
                <a:cs typeface="Arial"/>
                <a:sym typeface="Arial"/>
              </a:rPr>
              <a:t>Goal Model</a:t>
            </a:r>
            <a:endParaRPr sz="2700">
              <a:latin typeface="Arial"/>
              <a:ea typeface="Arial"/>
              <a:cs typeface="Arial"/>
              <a:sym typeface="Arial"/>
            </a:endParaRPr>
          </a:p>
        </p:txBody>
      </p:sp>
      <p:sp>
        <p:nvSpPr>
          <p:cNvPr id="112" name="Google Shape;112;p20"/>
          <p:cNvSpPr txBox="1"/>
          <p:nvPr>
            <p:ph idx="4294967295" type="body"/>
          </p:nvPr>
        </p:nvSpPr>
        <p:spPr>
          <a:xfrm>
            <a:off x="4572000" y="1499475"/>
            <a:ext cx="4745700" cy="335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n" sz="1200">
                <a:solidFill>
                  <a:schemeClr val="accent1"/>
                </a:solidFill>
                <a:latin typeface="Times New Roman"/>
                <a:ea typeface="Times New Roman"/>
                <a:cs typeface="Times New Roman"/>
                <a:sym typeface="Times New Roman"/>
              </a:rPr>
              <a:t>From the goal model we have 3 roles, i.e student, supervisor and client and their </a:t>
            </a:r>
            <a:r>
              <a:rPr lang="en" sz="1200">
                <a:solidFill>
                  <a:schemeClr val="accent1"/>
                </a:solidFill>
                <a:latin typeface="Times New Roman"/>
                <a:ea typeface="Times New Roman"/>
                <a:cs typeface="Times New Roman"/>
                <a:sym typeface="Times New Roman"/>
              </a:rPr>
              <a:t>relationship</a:t>
            </a:r>
            <a:r>
              <a:rPr lang="en" sz="1200">
                <a:solidFill>
                  <a:schemeClr val="accent1"/>
                </a:solidFill>
                <a:latin typeface="Times New Roman"/>
                <a:ea typeface="Times New Roman"/>
                <a:cs typeface="Times New Roman"/>
                <a:sym typeface="Times New Roman"/>
              </a:rPr>
              <a:t> to the product.</a:t>
            </a:r>
            <a:endParaRPr sz="1200">
              <a:solidFill>
                <a:schemeClr val="accent1"/>
              </a:solidFill>
              <a:latin typeface="Times New Roman"/>
              <a:ea typeface="Times New Roman"/>
              <a:cs typeface="Times New Roman"/>
              <a:sym typeface="Times New Roman"/>
            </a:endParaRPr>
          </a:p>
          <a:p>
            <a:pPr indent="0" lvl="0" marL="0" rtl="0" algn="l">
              <a:spcBef>
                <a:spcPts val="1200"/>
              </a:spcBef>
              <a:spcAft>
                <a:spcPts val="0"/>
              </a:spcAft>
              <a:buNone/>
            </a:pPr>
            <a:r>
              <a:rPr b="1" lang="en" sz="1200">
                <a:solidFill>
                  <a:schemeClr val="accent1"/>
                </a:solidFill>
                <a:latin typeface="Times New Roman"/>
                <a:ea typeface="Times New Roman"/>
                <a:cs typeface="Times New Roman"/>
                <a:sym typeface="Times New Roman"/>
              </a:rPr>
              <a:t>How does a student interact with the product?</a:t>
            </a:r>
            <a:endParaRPr b="1" sz="1200">
              <a:solidFill>
                <a:schemeClr val="accent1"/>
              </a:solidFill>
              <a:latin typeface="Times New Roman"/>
              <a:ea typeface="Times New Roman"/>
              <a:cs typeface="Times New Roman"/>
              <a:sym typeface="Times New Roman"/>
            </a:endParaRPr>
          </a:p>
          <a:p>
            <a:pPr indent="0" lvl="0" marL="0" rtl="0" algn="l">
              <a:spcBef>
                <a:spcPts val="1200"/>
              </a:spcBef>
              <a:spcAft>
                <a:spcPts val="0"/>
              </a:spcAft>
              <a:buNone/>
            </a:pPr>
            <a:r>
              <a:rPr b="1" lang="en" sz="1200">
                <a:solidFill>
                  <a:schemeClr val="accent1"/>
                </a:solidFill>
                <a:latin typeface="Times New Roman"/>
                <a:ea typeface="Times New Roman"/>
                <a:cs typeface="Times New Roman"/>
                <a:sym typeface="Times New Roman"/>
              </a:rPr>
              <a:t>How does a supervisor interact with the product?</a:t>
            </a:r>
            <a:endParaRPr b="1" sz="1200">
              <a:solidFill>
                <a:schemeClr val="accent1"/>
              </a:solidFill>
              <a:latin typeface="Times New Roman"/>
              <a:ea typeface="Times New Roman"/>
              <a:cs typeface="Times New Roman"/>
              <a:sym typeface="Times New Roman"/>
            </a:endParaRPr>
          </a:p>
          <a:p>
            <a:pPr indent="0" lvl="0" marL="0" rtl="0" algn="l">
              <a:spcBef>
                <a:spcPts val="1200"/>
              </a:spcBef>
              <a:spcAft>
                <a:spcPts val="0"/>
              </a:spcAft>
              <a:buNone/>
            </a:pPr>
            <a:r>
              <a:rPr b="1" lang="en" sz="1200">
                <a:solidFill>
                  <a:schemeClr val="accent1"/>
                </a:solidFill>
                <a:latin typeface="Times New Roman"/>
                <a:ea typeface="Times New Roman"/>
                <a:cs typeface="Times New Roman"/>
                <a:sym typeface="Times New Roman"/>
              </a:rPr>
              <a:t>How does client interact with the product?</a:t>
            </a:r>
            <a:endParaRPr b="1" sz="1200">
              <a:solidFill>
                <a:schemeClr val="accent1"/>
              </a:solidFill>
              <a:latin typeface="Times New Roman"/>
              <a:ea typeface="Times New Roman"/>
              <a:cs typeface="Times New Roman"/>
              <a:sym typeface="Times New Roman"/>
            </a:endParaRPr>
          </a:p>
          <a:p>
            <a:pPr indent="0" lvl="0" marL="0" rtl="0" algn="l">
              <a:spcBef>
                <a:spcPts val="1200"/>
              </a:spcBef>
              <a:spcAft>
                <a:spcPts val="1200"/>
              </a:spcAft>
              <a:buNone/>
            </a:pPr>
            <a:r>
              <a:rPr lang="en" sz="1400">
                <a:latin typeface="Times New Roman"/>
                <a:ea typeface="Times New Roman"/>
                <a:cs typeface="Times New Roman"/>
                <a:sym typeface="Times New Roman"/>
              </a:rPr>
              <a:t> </a:t>
            </a:r>
            <a:endParaRPr sz="1400">
              <a:latin typeface="Times New Roman"/>
              <a:ea typeface="Times New Roman"/>
              <a:cs typeface="Times New Roman"/>
              <a:sym typeface="Times New Roman"/>
            </a:endParaRPr>
          </a:p>
        </p:txBody>
      </p:sp>
      <p:pic>
        <p:nvPicPr>
          <p:cNvPr id="113" name="Google Shape;113;p20"/>
          <p:cNvPicPr preferRelativeResize="0"/>
          <p:nvPr/>
        </p:nvPicPr>
        <p:blipFill rotWithShape="1">
          <a:blip r:embed="rId3">
            <a:alphaModFix/>
          </a:blip>
          <a:srcRect b="0" l="0" r="15675" t="0"/>
          <a:stretch/>
        </p:blipFill>
        <p:spPr>
          <a:xfrm>
            <a:off x="411825" y="1640125"/>
            <a:ext cx="3874424" cy="2508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700">
                <a:latin typeface="Arial"/>
                <a:ea typeface="Arial"/>
                <a:cs typeface="Arial"/>
                <a:sym typeface="Arial"/>
              </a:rPr>
              <a:t>How </a:t>
            </a:r>
            <a:r>
              <a:rPr b="1" lang="en" sz="2700">
                <a:latin typeface="Arial"/>
                <a:ea typeface="Arial"/>
                <a:cs typeface="Arial"/>
                <a:sym typeface="Arial"/>
              </a:rPr>
              <a:t>industry</a:t>
            </a:r>
            <a:r>
              <a:rPr b="1" lang="en" sz="2700">
                <a:latin typeface="Arial"/>
                <a:ea typeface="Arial"/>
                <a:cs typeface="Arial"/>
                <a:sym typeface="Arial"/>
              </a:rPr>
              <a:t> partner can use a planimation</a:t>
            </a:r>
            <a:endParaRPr b="1" sz="2700">
              <a:latin typeface="Arial"/>
              <a:ea typeface="Arial"/>
              <a:cs typeface="Arial"/>
              <a:sym typeface="Arial"/>
            </a:endParaRPr>
          </a:p>
        </p:txBody>
      </p:sp>
      <p:pic>
        <p:nvPicPr>
          <p:cNvPr id="119" name="Google Shape;119;p21"/>
          <p:cNvPicPr preferRelativeResize="0"/>
          <p:nvPr/>
        </p:nvPicPr>
        <p:blipFill>
          <a:blip r:embed="rId3">
            <a:alphaModFix/>
          </a:blip>
          <a:stretch>
            <a:fillRect/>
          </a:stretch>
        </p:blipFill>
        <p:spPr>
          <a:xfrm>
            <a:off x="2855325" y="1370650"/>
            <a:ext cx="3341725" cy="35800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