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32"/>
  </p:notesMasterIdLst>
  <p:sldIdLst>
    <p:sldId id="256" r:id="rId2"/>
    <p:sldId id="269" r:id="rId3"/>
    <p:sldId id="257" r:id="rId4"/>
    <p:sldId id="258" r:id="rId5"/>
    <p:sldId id="267" r:id="rId6"/>
    <p:sldId id="272" r:id="rId7"/>
    <p:sldId id="266" r:id="rId8"/>
    <p:sldId id="270" r:id="rId9"/>
    <p:sldId id="285" r:id="rId10"/>
    <p:sldId id="271" r:id="rId11"/>
    <p:sldId id="273" r:id="rId12"/>
    <p:sldId id="274" r:id="rId13"/>
    <p:sldId id="286" r:id="rId14"/>
    <p:sldId id="275" r:id="rId15"/>
    <p:sldId id="278" r:id="rId16"/>
    <p:sldId id="276" r:id="rId17"/>
    <p:sldId id="277" r:id="rId18"/>
    <p:sldId id="268" r:id="rId19"/>
    <p:sldId id="279" r:id="rId20"/>
    <p:sldId id="281" r:id="rId21"/>
    <p:sldId id="282" r:id="rId22"/>
    <p:sldId id="284" r:id="rId23"/>
    <p:sldId id="283" r:id="rId24"/>
    <p:sldId id="259" r:id="rId25"/>
    <p:sldId id="260" r:id="rId26"/>
    <p:sldId id="261" r:id="rId27"/>
    <p:sldId id="262" r:id="rId28"/>
    <p:sldId id="263" r:id="rId29"/>
    <p:sldId id="264" r:id="rId30"/>
    <p:sldId id="26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E1E5D69-3F9F-449E-8849-47EB1206D39E}">
          <p14:sldIdLst>
            <p14:sldId id="256"/>
            <p14:sldId id="269"/>
            <p14:sldId id="257"/>
            <p14:sldId id="258"/>
            <p14:sldId id="267"/>
            <p14:sldId id="272"/>
            <p14:sldId id="266"/>
            <p14:sldId id="270"/>
            <p14:sldId id="285"/>
            <p14:sldId id="271"/>
            <p14:sldId id="273"/>
            <p14:sldId id="274"/>
            <p14:sldId id="286"/>
            <p14:sldId id="275"/>
            <p14:sldId id="278"/>
            <p14:sldId id="276"/>
            <p14:sldId id="277"/>
            <p14:sldId id="268"/>
            <p14:sldId id="279"/>
            <p14:sldId id="281"/>
            <p14:sldId id="282"/>
            <p14:sldId id="284"/>
            <p14:sldId id="283"/>
            <p14:sldId id="259"/>
            <p14:sldId id="260"/>
            <p14:sldId id="261"/>
            <p14:sldId id="262"/>
            <p14:sldId id="263"/>
          </p14:sldIdLst>
        </p14:section>
        <p14:section name="After" id="{0DE5CF78-CFD0-40C3-9E8F-BC47F44A3ABA}">
          <p14:sldIdLst>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4"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9A76B-08C7-4C1E-AD37-3452ECB1BEEB}" type="datetimeFigureOut">
              <a:rPr lang="en-US" smtClean="0"/>
              <a:t>5/11/2023</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5793B-1690-460C-BFA7-27BDCAC2B1A1}" type="slidenum">
              <a:rPr lang="en-US" smtClean="0"/>
              <a:t>‹#›</a:t>
            </a:fld>
            <a:endParaRPr lang="en-US"/>
          </a:p>
        </p:txBody>
      </p:sp>
    </p:spTree>
    <p:extLst>
      <p:ext uri="{BB962C8B-B14F-4D97-AF65-F5344CB8AC3E}">
        <p14:creationId xmlns:p14="http://schemas.microsoft.com/office/powerpoint/2010/main" val="107865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6DF5793B-1690-460C-BFA7-27BDCAC2B1A1}" type="slidenum">
              <a:rPr lang="en-US" smtClean="0"/>
              <a:t>5</a:t>
            </a:fld>
            <a:endParaRPr lang="en-US"/>
          </a:p>
        </p:txBody>
      </p:sp>
    </p:spTree>
    <p:extLst>
      <p:ext uri="{BB962C8B-B14F-4D97-AF65-F5344CB8AC3E}">
        <p14:creationId xmlns:p14="http://schemas.microsoft.com/office/powerpoint/2010/main" val="249123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665B6F-9B20-4B37-B621-0B1C1F2C90FB}" type="datetime1">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82713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7C9AA3-0D49-477A-834F-6AFF7FAFB863}" type="datetime1">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05022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351093-7B23-4B93-BF0D-2F7040DF3D21}" type="datetime1">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51593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AE82DF5-EBE4-4A5F-9572-9683012F3869}" type="datetime1">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383985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A2243B7C-847E-41AE-8FD2-E22768D99A06}" type="datetime1">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39011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1B493E-BF0E-4591-A949-E568E69F4803}" type="datetime1">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116464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1C41FA-F867-485D-BB9E-4BB1C77BF6D2}" type="datetime1">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3219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F2F607B-9AEB-4D6B-B787-CA31BF3221AF}" type="datetime1">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2050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5D611-D82D-4557-A4B4-6CE561B5C83D}" type="datetime1">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42704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96AADA-F019-47DD-8151-E2581BF6D2CF}" type="datetime1">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1795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38F34B-1050-4590-AF4B-F133D048AD45}" type="datetime1">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95091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77427-05A3-4D74-B825-34D4130E89D5}" type="datetime1">
              <a:rPr lang="en-US" smtClean="0"/>
              <a:t>5/11/2023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4100916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tmarkit.itmedia.co.jp/ait/articles/1907/23/news010.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hyperlink" Target="https://atcoder.jp/?lang=ja" TargetMode="External"/><Relationship Id="rId1" Type="http://schemas.openxmlformats.org/officeDocument/2006/relationships/slideLayout" Target="../slideLayouts/slideLayout2.xml"/><Relationship Id="rId4" Type="http://schemas.openxmlformats.org/officeDocument/2006/relationships/hyperlink" Target="https://codeforce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BA6B2-FD50-4D3C-879B-A14A7EC5F053}"/>
              </a:ext>
            </a:extLst>
          </p:cNvPr>
          <p:cNvSpPr>
            <a:spLocks noGrp="1"/>
          </p:cNvSpPr>
          <p:nvPr>
            <p:ph type="ctrTitle"/>
          </p:nvPr>
        </p:nvSpPr>
        <p:spPr/>
        <p:txBody>
          <a:bodyPr/>
          <a:lstStyle/>
          <a:p>
            <a:r>
              <a:rPr lang="en-US" dirty="0"/>
              <a:t>Program</a:t>
            </a:r>
          </a:p>
        </p:txBody>
      </p:sp>
      <p:sp>
        <p:nvSpPr>
          <p:cNvPr id="3" name="字幕 2">
            <a:extLst>
              <a:ext uri="{FF2B5EF4-FFF2-40B4-BE49-F238E27FC236}">
                <a16:creationId xmlns:a16="http://schemas.microsoft.com/office/drawing/2014/main" id="{4AD5D703-227B-42D9-93B3-7F263CB85AC0}"/>
              </a:ext>
            </a:extLst>
          </p:cNvPr>
          <p:cNvSpPr>
            <a:spLocks noGrp="1"/>
          </p:cNvSpPr>
          <p:nvPr>
            <p:ph type="subTitle" idx="1"/>
          </p:nvPr>
        </p:nvSpPr>
        <p:spPr/>
        <p:txBody>
          <a:bodyPr/>
          <a:lstStyle/>
          <a:p>
            <a:r>
              <a:rPr lang="en-US" dirty="0"/>
              <a:t>2023</a:t>
            </a:r>
          </a:p>
        </p:txBody>
      </p:sp>
    </p:spTree>
    <p:extLst>
      <p:ext uri="{BB962C8B-B14F-4D97-AF65-F5344CB8AC3E}">
        <p14:creationId xmlns:p14="http://schemas.microsoft.com/office/powerpoint/2010/main" val="362924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C409B-7086-4869-86C9-8AE2A600224B}"/>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6BBDF45C-2541-431D-8003-5AC8510C5B6D}"/>
              </a:ext>
            </a:extLst>
          </p:cNvPr>
          <p:cNvSpPr>
            <a:spLocks noGrp="1"/>
          </p:cNvSpPr>
          <p:nvPr>
            <p:ph idx="1"/>
          </p:nvPr>
        </p:nvSpPr>
        <p:spPr>
          <a:xfrm>
            <a:off x="628650" y="1535979"/>
            <a:ext cx="7886700" cy="705139"/>
          </a:xfrm>
        </p:spPr>
        <p:txBody>
          <a:bodyPr/>
          <a:lstStyle/>
          <a:p>
            <a:pPr marL="0" indent="0">
              <a:buNone/>
            </a:pPr>
            <a:r>
              <a:rPr lang="ja-JP" altLang="en-US" dirty="0"/>
              <a:t>演算子のタイプ</a:t>
            </a:r>
            <a:endParaRPr lang="en-US" dirty="0"/>
          </a:p>
        </p:txBody>
      </p:sp>
      <p:sp>
        <p:nvSpPr>
          <p:cNvPr id="4" name="スライド番号プレースホルダー 3">
            <a:extLst>
              <a:ext uri="{FF2B5EF4-FFF2-40B4-BE49-F238E27FC236}">
                <a16:creationId xmlns:a16="http://schemas.microsoft.com/office/drawing/2014/main" id="{CC1A3460-1316-4CC5-92ED-556299A37FD3}"/>
              </a:ext>
            </a:extLst>
          </p:cNvPr>
          <p:cNvSpPr>
            <a:spLocks noGrp="1"/>
          </p:cNvSpPr>
          <p:nvPr>
            <p:ph type="sldNum" sz="quarter" idx="12"/>
          </p:nvPr>
        </p:nvSpPr>
        <p:spPr/>
        <p:txBody>
          <a:bodyPr/>
          <a:lstStyle/>
          <a:p>
            <a:fld id="{F9AE1A6C-155A-45B5-BF6F-8FA332E74381}" type="slidenum">
              <a:rPr lang="en-US" smtClean="0"/>
              <a:pPr/>
              <a:t>9</a:t>
            </a:fld>
            <a:endParaRPr lang="en-US" dirty="0"/>
          </a:p>
        </p:txBody>
      </p:sp>
      <p:graphicFrame>
        <p:nvGraphicFramePr>
          <p:cNvPr id="5" name="コンテンツ プレースホルダー 6">
            <a:extLst>
              <a:ext uri="{FF2B5EF4-FFF2-40B4-BE49-F238E27FC236}">
                <a16:creationId xmlns:a16="http://schemas.microsoft.com/office/drawing/2014/main" id="{762B875C-BC74-AFD4-E8FB-CE1CA5974A02}"/>
              </a:ext>
            </a:extLst>
          </p:cNvPr>
          <p:cNvGraphicFramePr>
            <a:graphicFrameLocks/>
          </p:cNvGraphicFramePr>
          <p:nvPr>
            <p:extLst>
              <p:ext uri="{D42A27DB-BD31-4B8C-83A1-F6EECF244321}">
                <p14:modId xmlns:p14="http://schemas.microsoft.com/office/powerpoint/2010/main" val="3400683394"/>
              </p:ext>
            </p:extLst>
          </p:nvPr>
        </p:nvGraphicFramePr>
        <p:xfrm>
          <a:off x="952509" y="2157991"/>
          <a:ext cx="7238982" cy="3535680"/>
        </p:xfrm>
        <a:graphic>
          <a:graphicData uri="http://schemas.openxmlformats.org/drawingml/2006/table">
            <a:tbl>
              <a:tblPr firstRow="1">
                <a:tableStyleId>{9D7B26C5-4107-4FEC-AEDC-1716B250A1EF}</a:tableStyleId>
              </a:tblPr>
              <a:tblGrid>
                <a:gridCol w="1874982">
                  <a:extLst>
                    <a:ext uri="{9D8B030D-6E8A-4147-A177-3AD203B41FA5}">
                      <a16:colId xmlns:a16="http://schemas.microsoft.com/office/drawing/2014/main" val="962391357"/>
                    </a:ext>
                  </a:extLst>
                </a:gridCol>
                <a:gridCol w="5364000">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ja-JP" altLang="en-US" sz="2800" dirty="0"/>
                        <a:t>代入</a:t>
                      </a:r>
                      <a:endParaRPr lang="en-US" sz="2800" dirty="0"/>
                    </a:p>
                  </a:txBody>
                  <a:tcPr anchor="ctr"/>
                </a:tc>
                <a:tc>
                  <a:txBody>
                    <a:bodyPr/>
                    <a:lstStyle/>
                    <a:p>
                      <a:pPr algn="ctr"/>
                      <a:r>
                        <a:rPr lang="ja-JP" altLang="en-US" sz="2800" dirty="0"/>
                        <a:t>代入を行う</a:t>
                      </a:r>
                      <a:endParaRPr lang="en-US" sz="2800" dirty="0"/>
                    </a:p>
                  </a:txBody>
                  <a:tcPr/>
                </a:tc>
                <a:extLst>
                  <a:ext uri="{0D108BD9-81ED-4DB2-BD59-A6C34878D82A}">
                    <a16:rowId xmlns:a16="http://schemas.microsoft.com/office/drawing/2014/main" val="1574725563"/>
                  </a:ext>
                </a:extLst>
              </a:tr>
              <a:tr h="370840">
                <a:tc>
                  <a:txBody>
                    <a:bodyPr/>
                    <a:lstStyle/>
                    <a:p>
                      <a:pPr algn="ctr"/>
                      <a:r>
                        <a:rPr lang="ja-JP" altLang="en-US" sz="2800" dirty="0"/>
                        <a:t>算術</a:t>
                      </a:r>
                      <a:endParaRPr lang="en-US" sz="2800" dirty="0"/>
                    </a:p>
                  </a:txBody>
                  <a:tcPr anchor="ctr"/>
                </a:tc>
                <a:tc>
                  <a:txBody>
                    <a:bodyPr/>
                    <a:lstStyle/>
                    <a:p>
                      <a:pPr algn="ctr"/>
                      <a:r>
                        <a:rPr lang="en-US" altLang="ja-JP" sz="2800" dirty="0"/>
                        <a:t>+, -</a:t>
                      </a:r>
                      <a:r>
                        <a:rPr lang="ja-JP" altLang="en-US" sz="2800" dirty="0"/>
                        <a:t>などの計算に使う</a:t>
                      </a:r>
                      <a:endParaRPr lang="en-US" sz="2800" dirty="0"/>
                    </a:p>
                  </a:txBody>
                  <a:tcPr/>
                </a:tc>
                <a:extLst>
                  <a:ext uri="{0D108BD9-81ED-4DB2-BD59-A6C34878D82A}">
                    <a16:rowId xmlns:a16="http://schemas.microsoft.com/office/drawing/2014/main" val="3397082867"/>
                  </a:ext>
                </a:extLst>
              </a:tr>
              <a:tr h="370840">
                <a:tc>
                  <a:txBody>
                    <a:bodyPr/>
                    <a:lstStyle/>
                    <a:p>
                      <a:pPr algn="ctr"/>
                      <a:r>
                        <a:rPr lang="ja-JP" altLang="en-US" sz="2800" dirty="0"/>
                        <a:t>累算代入</a:t>
                      </a:r>
                      <a:endParaRPr lang="en-US" sz="2800" dirty="0"/>
                    </a:p>
                  </a:txBody>
                  <a:tcPr anchor="ctr"/>
                </a:tc>
                <a:tc>
                  <a:txBody>
                    <a:bodyPr/>
                    <a:lstStyle/>
                    <a:p>
                      <a:pPr algn="ctr"/>
                      <a:r>
                        <a:rPr lang="ja-JP" altLang="en-US" sz="2800" dirty="0"/>
                        <a:t>右辺と左辺の値を演算</a:t>
                      </a:r>
                      <a:endParaRPr lang="en-US" sz="2800" dirty="0"/>
                    </a:p>
                  </a:txBody>
                  <a:tcPr/>
                </a:tc>
                <a:extLst>
                  <a:ext uri="{0D108BD9-81ED-4DB2-BD59-A6C34878D82A}">
                    <a16:rowId xmlns:a16="http://schemas.microsoft.com/office/drawing/2014/main" val="2714680815"/>
                  </a:ext>
                </a:extLst>
              </a:tr>
              <a:tr h="370840">
                <a:tc>
                  <a:txBody>
                    <a:bodyPr/>
                    <a:lstStyle/>
                    <a:p>
                      <a:pPr algn="ctr"/>
                      <a:r>
                        <a:rPr lang="ja-JP" altLang="en-US" sz="2800" dirty="0"/>
                        <a:t>比較</a:t>
                      </a:r>
                      <a:endParaRPr lang="en-US" sz="2800" dirty="0"/>
                    </a:p>
                  </a:txBody>
                  <a:tcPr anchor="ctr"/>
                </a:tc>
                <a:tc>
                  <a:txBody>
                    <a:bodyPr/>
                    <a:lstStyle/>
                    <a:p>
                      <a:pPr algn="ctr"/>
                      <a:r>
                        <a:rPr lang="ja-JP" altLang="en-US" sz="2800" dirty="0"/>
                        <a:t>値の比較や，リスト内要素の</a:t>
                      </a:r>
                      <a:br>
                        <a:rPr lang="en-US" altLang="ja-JP" sz="2800" dirty="0"/>
                      </a:br>
                      <a:r>
                        <a:rPr lang="ja-JP" altLang="en-US" sz="2800" dirty="0"/>
                        <a:t>存在確認に使用</a:t>
                      </a:r>
                      <a:endParaRPr lang="en-US" sz="2800" dirty="0"/>
                    </a:p>
                  </a:txBody>
                  <a:tcPr/>
                </a:tc>
                <a:extLst>
                  <a:ext uri="{0D108BD9-81ED-4DB2-BD59-A6C34878D82A}">
                    <a16:rowId xmlns:a16="http://schemas.microsoft.com/office/drawing/2014/main" val="1430187955"/>
                  </a:ext>
                </a:extLst>
              </a:tr>
              <a:tr h="0">
                <a:tc>
                  <a:txBody>
                    <a:bodyPr/>
                    <a:lstStyle/>
                    <a:p>
                      <a:pPr algn="ctr"/>
                      <a:r>
                        <a:rPr lang="ja-JP" altLang="en-US" sz="2800" dirty="0"/>
                        <a:t>ブール</a:t>
                      </a:r>
                      <a:endParaRPr lang="en-US" sz="2800" dirty="0"/>
                    </a:p>
                  </a:txBody>
                  <a:tcPr anchor="ctr"/>
                </a:tc>
                <a:tc>
                  <a:txBody>
                    <a:bodyPr/>
                    <a:lstStyle/>
                    <a:p>
                      <a:pPr algn="ctr"/>
                      <a:r>
                        <a:rPr lang="ja-JP" altLang="en-US" sz="2800" dirty="0"/>
                        <a:t>真偽値のブール演算を行う</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405485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EE263-B642-42D8-F401-1E2ADD4998B7}"/>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F602A87C-462F-6903-0651-3FB3F50FB41F}"/>
              </a:ext>
            </a:extLst>
          </p:cNvPr>
          <p:cNvSpPr>
            <a:spLocks noGrp="1"/>
          </p:cNvSpPr>
          <p:nvPr>
            <p:ph idx="1"/>
          </p:nvPr>
        </p:nvSpPr>
        <p:spPr/>
        <p:txBody>
          <a:bodyPr/>
          <a:lstStyle/>
          <a:p>
            <a:r>
              <a:rPr kumimoji="1" lang="ja-JP" altLang="en-US" dirty="0"/>
              <a:t>算術，累算代入，比較演算に触れる</a:t>
            </a:r>
            <a:endParaRPr kumimoji="1" lang="en-US" altLang="ja-JP" dirty="0"/>
          </a:p>
          <a:p>
            <a:pPr lvl="1"/>
            <a:r>
              <a:rPr kumimoji="1" lang="ja-JP" altLang="en-US" dirty="0"/>
              <a:t>ほかの演算子には各自</a:t>
            </a:r>
            <a:r>
              <a:rPr kumimoji="1" lang="en-US" altLang="ja-JP" dirty="0"/>
              <a:t>References</a:t>
            </a:r>
            <a:r>
              <a:rPr kumimoji="1" lang="ja-JP" altLang="en-US" dirty="0"/>
              <a:t>から飛んでみてください．</a:t>
            </a:r>
          </a:p>
        </p:txBody>
      </p:sp>
      <p:sp>
        <p:nvSpPr>
          <p:cNvPr id="4" name="スライド番号プレースホルダー 3">
            <a:extLst>
              <a:ext uri="{FF2B5EF4-FFF2-40B4-BE49-F238E27FC236}">
                <a16:creationId xmlns:a16="http://schemas.microsoft.com/office/drawing/2014/main" id="{8BED96A7-14A6-A6A4-FA66-27AA530816C3}"/>
              </a:ext>
            </a:extLst>
          </p:cNvPr>
          <p:cNvSpPr>
            <a:spLocks noGrp="1"/>
          </p:cNvSpPr>
          <p:nvPr>
            <p:ph type="sldNum" sz="quarter" idx="12"/>
          </p:nvPr>
        </p:nvSpPr>
        <p:spPr/>
        <p:txBody>
          <a:bodyPr/>
          <a:lstStyle/>
          <a:p>
            <a:fld id="{F9AE1A6C-155A-45B5-BF6F-8FA332E74381}" type="slidenum">
              <a:rPr lang="en-US" smtClean="0"/>
              <a:pPr/>
              <a:t>10</a:t>
            </a:fld>
            <a:endParaRPr lang="en-US" dirty="0"/>
          </a:p>
        </p:txBody>
      </p:sp>
    </p:spTree>
    <p:extLst>
      <p:ext uri="{BB962C8B-B14F-4D97-AF65-F5344CB8AC3E}">
        <p14:creationId xmlns:p14="http://schemas.microsoft.com/office/powerpoint/2010/main" val="14504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11</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ext uri="{D42A27DB-BD31-4B8C-83A1-F6EECF244321}">
                <p14:modId xmlns:p14="http://schemas.microsoft.com/office/powerpoint/2010/main" val="1933542258"/>
              </p:ext>
            </p:extLst>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6" name="正方形/長方形 5">
            <a:extLst>
              <a:ext uri="{FF2B5EF4-FFF2-40B4-BE49-F238E27FC236}">
                <a16:creationId xmlns:a16="http://schemas.microsoft.com/office/drawing/2014/main" id="{A72B0E13-C142-44C5-9F71-D5860C02C8E6}"/>
              </a:ext>
            </a:extLst>
          </p:cNvPr>
          <p:cNvSpPr/>
          <p:nvPr/>
        </p:nvSpPr>
        <p:spPr>
          <a:xfrm>
            <a:off x="4482505" y="1371962"/>
            <a:ext cx="4485425" cy="2308324"/>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11</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3</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28</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1.75</a:t>
            </a:r>
            <a:endParaRPr lang="en-US" b="0" dirty="0">
              <a:solidFill>
                <a:srgbClr val="000000"/>
              </a:solidFill>
              <a:effectLst/>
              <a:latin typeface="Consolas" panose="020B0609020204030204" pitchFamily="49" charset="0"/>
            </a:endParaRPr>
          </a:p>
        </p:txBody>
      </p:sp>
      <p:sp>
        <p:nvSpPr>
          <p:cNvPr id="8" name="正方形/長方形 7">
            <a:extLst>
              <a:ext uri="{FF2B5EF4-FFF2-40B4-BE49-F238E27FC236}">
                <a16:creationId xmlns:a16="http://schemas.microsoft.com/office/drawing/2014/main" id="{15A8FD97-CEBA-48B9-95E6-E1F8010794CA}"/>
              </a:ext>
            </a:extLst>
          </p:cNvPr>
          <p:cNvSpPr/>
          <p:nvPr/>
        </p:nvSpPr>
        <p:spPr>
          <a:xfrm>
            <a:off x="4125180" y="4466273"/>
            <a:ext cx="4922982" cy="1754326"/>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7 // 3 = 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10 // 6 = 1</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"-11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11</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-11 // 4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8517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12</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7" name="正方形/長方形 6">
            <a:extLst>
              <a:ext uri="{FF2B5EF4-FFF2-40B4-BE49-F238E27FC236}">
                <a16:creationId xmlns:a16="http://schemas.microsoft.com/office/drawing/2014/main" id="{CFB8862B-4168-4088-9681-444C834B5CC1}"/>
              </a:ext>
            </a:extLst>
          </p:cNvPr>
          <p:cNvSpPr/>
          <p:nvPr/>
        </p:nvSpPr>
        <p:spPr>
          <a:xfrm>
            <a:off x="4300671" y="2649954"/>
            <a:ext cx="4572000" cy="1200329"/>
          </a:xfrm>
          <a:prstGeom prst="rect">
            <a:avLst/>
          </a:prstGeom>
          <a:solidFill>
            <a:srgbClr val="FFFFFF"/>
          </a:solidFill>
        </p:spPr>
        <p:txBody>
          <a:bodyPr>
            <a:spAutoFit/>
          </a:bodyPr>
          <a:lstStyle/>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3 = 1</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10 % 6 = 4</a:t>
            </a:r>
            <a:endParaRPr lang="en-US" dirty="0">
              <a:solidFill>
                <a:srgbClr val="000000"/>
              </a:solidFill>
              <a:latin typeface="Consolas" panose="020B0609020204030204" pitchFamily="49" charset="0"/>
            </a:endParaRPr>
          </a:p>
        </p:txBody>
      </p:sp>
      <p:sp>
        <p:nvSpPr>
          <p:cNvPr id="9" name="正方形/長方形 8">
            <a:extLst>
              <a:ext uri="{FF2B5EF4-FFF2-40B4-BE49-F238E27FC236}">
                <a16:creationId xmlns:a16="http://schemas.microsoft.com/office/drawing/2014/main" id="{93E66257-890C-4A2E-BFB1-1814943F2800}"/>
              </a:ext>
            </a:extLst>
          </p:cNvPr>
          <p:cNvSpPr/>
          <p:nvPr/>
        </p:nvSpPr>
        <p:spPr>
          <a:xfrm>
            <a:off x="4300671" y="4809548"/>
            <a:ext cx="4572000" cy="1200329"/>
          </a:xfrm>
          <a:prstGeom prst="rect">
            <a:avLst/>
          </a:prstGeom>
          <a:solidFill>
            <a:srgbClr val="FFFFFF"/>
          </a:solidFill>
        </p:spPr>
        <p:txBody>
          <a:bodyPr>
            <a:spAutoFit/>
          </a:bodyPr>
          <a:lstStyle/>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"2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 ** 3 = 8</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"5 ** 7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 ** 7 = 78125</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8573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3780848"/>
          </a:xfrm>
        </p:spPr>
        <p:txBody>
          <a:bodyPr>
            <a:normAutofit/>
          </a:bodyPr>
          <a:lstStyle/>
          <a:p>
            <a:pPr marL="0" indent="0">
              <a:buNone/>
            </a:pPr>
            <a:r>
              <a:rPr lang="ja-JP" altLang="en-US" sz="4000" dirty="0"/>
              <a:t>累算代入演算</a:t>
            </a:r>
            <a:endParaRPr lang="en-US" altLang="ja-JP" sz="4000" dirty="0"/>
          </a:p>
          <a:p>
            <a:pPr marL="0" indent="0">
              <a:buNone/>
            </a:pPr>
            <a:endParaRPr lang="en-US" sz="3600" dirty="0"/>
          </a:p>
          <a:p>
            <a:pPr marL="0" indent="0">
              <a:buNone/>
            </a:pPr>
            <a:r>
              <a:rPr lang="ja-JP" altLang="en-US" dirty="0"/>
              <a:t>右辺と左辺の計算結果を左辺に</a:t>
            </a:r>
            <a:br>
              <a:rPr lang="en-US" altLang="ja-JP" dirty="0"/>
            </a:br>
            <a:r>
              <a:rPr lang="ja-JP" altLang="en-US" dirty="0"/>
              <a:t>与える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13</a:t>
            </a:fld>
            <a:endParaRPr lang="en-US" dirty="0"/>
          </a:p>
        </p:txBody>
      </p:sp>
    </p:spTree>
    <p:extLst>
      <p:ext uri="{BB962C8B-B14F-4D97-AF65-F5344CB8AC3E}">
        <p14:creationId xmlns:p14="http://schemas.microsoft.com/office/powerpoint/2010/main" val="1290043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累算代入演算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14</a:t>
            </a:fld>
            <a:endParaRPr lang="en-US" dirty="0"/>
          </a:p>
        </p:txBody>
      </p:sp>
      <p:graphicFrame>
        <p:nvGraphicFramePr>
          <p:cNvPr id="5" name="コンテンツ プレースホルダー 6">
            <a:extLst>
              <a:ext uri="{FF2B5EF4-FFF2-40B4-BE49-F238E27FC236}">
                <a16:creationId xmlns:a16="http://schemas.microsoft.com/office/drawing/2014/main" id="{DDD453A0-78E6-4C90-A559-3B999580745A}"/>
              </a:ext>
            </a:extLst>
          </p:cNvPr>
          <p:cNvGraphicFramePr>
            <a:graphicFrameLocks/>
          </p:cNvGraphicFramePr>
          <p:nvPr>
            <p:extLst/>
          </p:nvPr>
        </p:nvGraphicFramePr>
        <p:xfrm>
          <a:off x="628652" y="2373745"/>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2585066991"/>
                  </a:ext>
                </a:extLst>
              </a:tr>
            </a:tbl>
          </a:graphicData>
        </a:graphic>
      </p:graphicFrame>
    </p:spTree>
    <p:extLst>
      <p:ext uri="{BB962C8B-B14F-4D97-AF65-F5344CB8AC3E}">
        <p14:creationId xmlns:p14="http://schemas.microsoft.com/office/powerpoint/2010/main" val="172605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2709430"/>
          </a:xfrm>
        </p:spPr>
        <p:txBody>
          <a:bodyPr/>
          <a:lstStyle/>
          <a:p>
            <a:pPr marL="0" indent="0">
              <a:buNone/>
            </a:pPr>
            <a:r>
              <a:rPr lang="ja-JP" altLang="en-US" sz="4000" dirty="0"/>
              <a:t>比較演算</a:t>
            </a:r>
            <a:endParaRPr lang="en-US" altLang="ja-JP" sz="4000" dirty="0"/>
          </a:p>
          <a:p>
            <a:pPr marL="0" indent="0">
              <a:buNone/>
            </a:pPr>
            <a:endParaRPr lang="en-US" altLang="ja-JP" dirty="0"/>
          </a:p>
          <a:p>
            <a:pPr marL="0" indent="0">
              <a:buNone/>
            </a:pPr>
            <a:r>
              <a:rPr lang="ja-JP" altLang="en-US" dirty="0"/>
              <a:t>左側と右側を比較して条件に合致するかどうかを調べる際に使用する．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15</a:t>
            </a:fld>
            <a:endParaRPr lang="en-US" dirty="0"/>
          </a:p>
        </p:txBody>
      </p:sp>
    </p:spTree>
    <p:extLst>
      <p:ext uri="{BB962C8B-B14F-4D97-AF65-F5344CB8AC3E}">
        <p14:creationId xmlns:p14="http://schemas.microsoft.com/office/powerpoint/2010/main" val="443802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比較演算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16</a:t>
            </a:fld>
            <a:endParaRPr lang="en-US" dirty="0"/>
          </a:p>
        </p:txBody>
      </p:sp>
      <p:graphicFrame>
        <p:nvGraphicFramePr>
          <p:cNvPr id="5" name="コンテンツ プレースホルダー 6">
            <a:extLst>
              <a:ext uri="{FF2B5EF4-FFF2-40B4-BE49-F238E27FC236}">
                <a16:creationId xmlns:a16="http://schemas.microsoft.com/office/drawing/2014/main" id="{BD59B23E-6DAE-480D-823A-EB765EBDA2F0}"/>
              </a:ext>
            </a:extLst>
          </p:cNvPr>
          <p:cNvGraphicFramePr>
            <a:graphicFrameLocks/>
          </p:cNvGraphicFramePr>
          <p:nvPr>
            <p:extLst>
              <p:ext uri="{D42A27DB-BD31-4B8C-83A1-F6EECF244321}">
                <p14:modId xmlns:p14="http://schemas.microsoft.com/office/powerpoint/2010/main" val="2217052373"/>
              </p:ext>
            </p:extLst>
          </p:nvPr>
        </p:nvGraphicFramePr>
        <p:xfrm>
          <a:off x="628650" y="2493818"/>
          <a:ext cx="7886700" cy="3108960"/>
        </p:xfrm>
        <a:graphic>
          <a:graphicData uri="http://schemas.openxmlformats.org/drawingml/2006/table">
            <a:tbl>
              <a:tblPr firstRow="1">
                <a:tableStyleId>{9D7B26C5-4107-4FEC-AEDC-1716B250A1EF}</a:tableStyleId>
              </a:tblPr>
              <a:tblGrid>
                <a:gridCol w="1933427">
                  <a:extLst>
                    <a:ext uri="{9D8B030D-6E8A-4147-A177-3AD203B41FA5}">
                      <a16:colId xmlns:a16="http://schemas.microsoft.com/office/drawing/2014/main" val="962391357"/>
                    </a:ext>
                  </a:extLst>
                </a:gridCol>
                <a:gridCol w="5953273">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en-US" sz="2800" dirty="0"/>
                        <a:t>2</a:t>
                      </a:r>
                      <a:r>
                        <a:rPr lang="ja-JP" altLang="en-US" sz="2800" dirty="0" err="1"/>
                        <a:t>つの</a:t>
                      </a:r>
                      <a:r>
                        <a:rPr lang="ja-JP" altLang="en-US" sz="2800" dirty="0"/>
                        <a:t>オブジェクトが等しいか</a:t>
                      </a:r>
                      <a:endParaRPr lang="en-US" sz="2800" dirty="0"/>
                    </a:p>
                  </a:txBody>
                  <a:tcPr/>
                </a:tc>
                <a:extLst>
                  <a:ext uri="{0D108BD9-81ED-4DB2-BD59-A6C34878D82A}">
                    <a16:rowId xmlns:a16="http://schemas.microsoft.com/office/drawing/2014/main" val="1574725563"/>
                  </a:ext>
                </a:extLst>
              </a:tr>
              <a:tr h="370840">
                <a:tc>
                  <a:txBody>
                    <a:bodyPr/>
                    <a:lstStyle/>
                    <a:p>
                      <a:pPr algn="ctr"/>
                      <a:r>
                        <a:rPr lang="en-US" sz="28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2</a:t>
                      </a:r>
                      <a:r>
                        <a:rPr lang="ja-JP" altLang="en-US" sz="2800" dirty="0" err="1"/>
                        <a:t>つの</a:t>
                      </a:r>
                      <a:r>
                        <a:rPr lang="ja-JP" altLang="en-US" sz="2800" dirty="0"/>
                        <a:t>オブジェクトが異なるか</a:t>
                      </a:r>
                      <a:endParaRPr lang="en-US" sz="2800" dirty="0"/>
                    </a:p>
                  </a:txBody>
                  <a:tcPr/>
                </a:tc>
                <a:extLst>
                  <a:ext uri="{0D108BD9-81ED-4DB2-BD59-A6C34878D82A}">
                    <a16:rowId xmlns:a16="http://schemas.microsoft.com/office/drawing/2014/main" val="3397082867"/>
                  </a:ext>
                </a:extLst>
              </a:tr>
              <a:tr h="439622">
                <a:tc>
                  <a:txBody>
                    <a:bodyPr/>
                    <a:lstStyle/>
                    <a:p>
                      <a:pPr algn="ctr"/>
                      <a:r>
                        <a:rPr lang="en-US" sz="2800" dirty="0"/>
                        <a:t>&lt;(&gt;)</a:t>
                      </a:r>
                    </a:p>
                  </a:txBody>
                  <a:tcPr anchor="ctr"/>
                </a:tc>
                <a:tc>
                  <a:txBody>
                    <a:bodyPr/>
                    <a:lstStyle/>
                    <a:p>
                      <a:pPr algn="ctr"/>
                      <a:r>
                        <a:rPr lang="ja-JP" altLang="en-US" sz="2800" dirty="0"/>
                        <a:t>左が右よりも大きい</a:t>
                      </a:r>
                      <a:r>
                        <a:rPr lang="en-US" altLang="ja-JP" sz="2800" dirty="0"/>
                        <a:t>(</a:t>
                      </a:r>
                      <a:r>
                        <a:rPr lang="ja-JP" altLang="en-US" sz="2800" dirty="0"/>
                        <a:t>小さい</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&lt;=(&gt;=)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t>左が右以上</a:t>
                      </a:r>
                      <a:r>
                        <a:rPr lang="en-US" altLang="ja-JP" sz="2800" dirty="0"/>
                        <a:t>(</a:t>
                      </a:r>
                      <a:r>
                        <a:rPr lang="ja-JP" altLang="en-US" sz="2800" dirty="0"/>
                        <a:t>以下</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1430187955"/>
                  </a:ext>
                </a:extLst>
              </a:tr>
              <a:tr h="0">
                <a:tc>
                  <a:txBody>
                    <a:bodyPr/>
                    <a:lstStyle/>
                    <a:p>
                      <a:pPr algn="ctr"/>
                      <a:r>
                        <a:rPr lang="en-US" sz="2800" dirty="0"/>
                        <a:t>is</a:t>
                      </a:r>
                    </a:p>
                  </a:txBody>
                  <a:tcPr anchor="ctr"/>
                </a:tc>
                <a:tc>
                  <a:txBody>
                    <a:bodyPr/>
                    <a:lstStyle/>
                    <a:p>
                      <a:pPr algn="ctr"/>
                      <a:r>
                        <a:rPr lang="ja-JP" altLang="en-US" sz="2800" dirty="0"/>
                        <a:t>同一のオブジェクトかどうか</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2392833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分かりやすい変数名を作る理由</a:t>
            </a:r>
            <a:endParaRPr lang="en-US" altLang="ja-JP" dirty="0"/>
          </a:p>
          <a:p>
            <a:pPr>
              <a:buFontTx/>
              <a:buChar char="-"/>
            </a:pPr>
            <a:r>
              <a:rPr lang="ja-JP" altLang="en-US" dirty="0"/>
              <a:t>コードの中での再利用がしやすい</a:t>
            </a:r>
            <a:endParaRPr lang="en-US" altLang="ja-JP" dirty="0"/>
          </a:p>
          <a:p>
            <a:pPr>
              <a:buFontTx/>
              <a:buChar char="-"/>
            </a:pPr>
            <a:r>
              <a:rPr lang="ja-JP" altLang="en-US" dirty="0"/>
              <a:t>見返したときに理解しやすくなる</a:t>
            </a:r>
            <a:endParaRPr lang="en-US" altLang="ja-JP" dirty="0"/>
          </a:p>
          <a:p>
            <a:pPr>
              <a:buFontTx/>
              <a:buChar char="-"/>
            </a:pPr>
            <a:r>
              <a:rPr lang="ja-JP" altLang="en-US" dirty="0"/>
              <a:t>コードを書くスピードが上がる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17</a:t>
            </a:fld>
            <a:endParaRPr lang="en-US" dirty="0"/>
          </a:p>
        </p:txBody>
      </p:sp>
    </p:spTree>
    <p:extLst>
      <p:ext uri="{BB962C8B-B14F-4D97-AF65-F5344CB8AC3E}">
        <p14:creationId xmlns:p14="http://schemas.microsoft.com/office/powerpoint/2010/main" val="3326139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分かりやすい変数名の基準</a:t>
            </a:r>
            <a:endParaRPr lang="en-US" altLang="ja-JP" dirty="0"/>
          </a:p>
          <a:p>
            <a:pPr marL="514350" indent="-514350">
              <a:buAutoNum type="arabicPeriod"/>
            </a:pPr>
            <a:r>
              <a:rPr lang="ja-JP" altLang="en-US" dirty="0"/>
              <a:t>変数を見れば何を表しているかわかる</a:t>
            </a:r>
            <a:endParaRPr lang="en-US" altLang="ja-JP" dirty="0"/>
          </a:p>
          <a:p>
            <a:pPr marL="514350" indent="-514350">
              <a:buAutoNum type="arabicPeriod"/>
            </a:pPr>
            <a:r>
              <a:rPr lang="ja-JP" altLang="en-US" dirty="0"/>
              <a:t>変数の表記が統一されている</a:t>
            </a:r>
            <a:endParaRPr lang="en-US" altLang="ja-JP" dirty="0"/>
          </a:p>
          <a:p>
            <a:pPr marL="514350" indent="-514350">
              <a:buAutoNum type="arabicPeriod"/>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18</a:t>
            </a:fld>
            <a:endParaRPr lang="en-US" dirty="0"/>
          </a:p>
        </p:txBody>
      </p:sp>
    </p:spTree>
    <p:extLst>
      <p:ext uri="{BB962C8B-B14F-4D97-AF65-F5344CB8AC3E}">
        <p14:creationId xmlns:p14="http://schemas.microsoft.com/office/powerpoint/2010/main" val="2615326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4186D-911D-4B3D-B478-FC94A546DA78}"/>
              </a:ext>
            </a:extLst>
          </p:cNvPr>
          <p:cNvSpPr>
            <a:spLocks noGrp="1"/>
          </p:cNvSpPr>
          <p:nvPr>
            <p:ph type="title"/>
          </p:nvPr>
        </p:nvSpPr>
        <p:spPr/>
        <p:txBody>
          <a:bodyPr/>
          <a:lstStyle/>
          <a:p>
            <a:r>
              <a:rPr lang="en-US" dirty="0"/>
              <a:t>Today’s goal</a:t>
            </a:r>
          </a:p>
        </p:txBody>
      </p:sp>
      <p:sp>
        <p:nvSpPr>
          <p:cNvPr id="3" name="コンテンツ プレースホルダー 2">
            <a:extLst>
              <a:ext uri="{FF2B5EF4-FFF2-40B4-BE49-F238E27FC236}">
                <a16:creationId xmlns:a16="http://schemas.microsoft.com/office/drawing/2014/main" id="{42176686-573D-4BB2-8DF0-1D2A5DB0D959}"/>
              </a:ext>
            </a:extLst>
          </p:cNvPr>
          <p:cNvSpPr>
            <a:spLocks noGrp="1"/>
          </p:cNvSpPr>
          <p:nvPr>
            <p:ph idx="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817F042C-8BB7-467C-8F85-3DB37A1FC370}"/>
              </a:ext>
            </a:extLst>
          </p:cNvPr>
          <p:cNvSpPr>
            <a:spLocks noGrp="1"/>
          </p:cNvSpPr>
          <p:nvPr>
            <p:ph type="sldNum" sz="quarter" idx="12"/>
          </p:nvPr>
        </p:nvSpPr>
        <p:spPr/>
        <p:txBody>
          <a:bodyPr/>
          <a:lstStyle/>
          <a:p>
            <a:fld id="{F9AE1A6C-155A-45B5-BF6F-8FA332E74381}" type="slidenum">
              <a:rPr lang="en-US" smtClean="0"/>
              <a:pPr/>
              <a:t>1</a:t>
            </a:fld>
            <a:endParaRPr lang="en-US" dirty="0"/>
          </a:p>
        </p:txBody>
      </p:sp>
    </p:spTree>
    <p:extLst>
      <p:ext uri="{BB962C8B-B14F-4D97-AF65-F5344CB8AC3E}">
        <p14:creationId xmlns:p14="http://schemas.microsoft.com/office/powerpoint/2010/main" val="143799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739611"/>
          </a:xfrm>
        </p:spPr>
        <p:txBody>
          <a:bodyPr/>
          <a:lstStyle/>
          <a:p>
            <a:pPr marL="514350" indent="-514350">
              <a:buAutoNum type="arabicPeriod"/>
            </a:pPr>
            <a:r>
              <a:rPr lang="ja-JP" altLang="en-US" dirty="0"/>
              <a:t>変数を見れば何を表しているかわかる</a:t>
            </a:r>
            <a:endParaRPr lang="en-US" altLang="ja-JP" dirty="0"/>
          </a:p>
          <a:p>
            <a:pPr marL="0" indent="0">
              <a:buNone/>
            </a:pPr>
            <a:endParaRPr lang="en-US" altLang="ja-JP" dirty="0"/>
          </a:p>
          <a:p>
            <a:pPr marL="0" indent="0">
              <a:buNone/>
            </a:pPr>
            <a:r>
              <a:rPr lang="ja-JP" altLang="en-US" dirty="0"/>
              <a:t>英語で表記する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19</a:t>
            </a:fld>
            <a:endParaRPr lang="en-US" dirty="0"/>
          </a:p>
        </p:txBody>
      </p:sp>
      <p:sp>
        <p:nvSpPr>
          <p:cNvPr id="4" name="テキスト ボックス 3">
            <a:extLst>
              <a:ext uri="{FF2B5EF4-FFF2-40B4-BE49-F238E27FC236}">
                <a16:creationId xmlns:a16="http://schemas.microsoft.com/office/drawing/2014/main" id="{AB2CB0A3-176D-4778-BD6F-1233FBC5B707}"/>
              </a:ext>
            </a:extLst>
          </p:cNvPr>
          <p:cNvSpPr txBox="1"/>
          <p:nvPr/>
        </p:nvSpPr>
        <p:spPr>
          <a:xfrm>
            <a:off x="1657351" y="3550023"/>
            <a:ext cx="2161309" cy="523220"/>
          </a:xfrm>
          <a:prstGeom prst="rect">
            <a:avLst/>
          </a:prstGeom>
          <a:noFill/>
        </p:spPr>
        <p:txBody>
          <a:bodyPr wrap="square" rtlCol="0">
            <a:spAutoFit/>
          </a:bodyPr>
          <a:lstStyle/>
          <a:p>
            <a:pPr algn="ctr"/>
            <a:r>
              <a:rPr lang="en-US" sz="2800" dirty="0"/>
              <a:t>Good</a:t>
            </a:r>
          </a:p>
        </p:txBody>
      </p:sp>
      <p:sp>
        <p:nvSpPr>
          <p:cNvPr id="6" name="テキスト ボックス 5">
            <a:extLst>
              <a:ext uri="{FF2B5EF4-FFF2-40B4-BE49-F238E27FC236}">
                <a16:creationId xmlns:a16="http://schemas.microsoft.com/office/drawing/2014/main" id="{CA40C035-702F-4CFC-AB41-C4D9D60D9613}"/>
              </a:ext>
            </a:extLst>
          </p:cNvPr>
          <p:cNvSpPr txBox="1"/>
          <p:nvPr/>
        </p:nvSpPr>
        <p:spPr>
          <a:xfrm>
            <a:off x="5325341" y="3548396"/>
            <a:ext cx="2161309" cy="523220"/>
          </a:xfrm>
          <a:prstGeom prst="rect">
            <a:avLst/>
          </a:prstGeom>
          <a:noFill/>
        </p:spPr>
        <p:txBody>
          <a:bodyPr wrap="square" rtlCol="0">
            <a:spAutoFit/>
          </a:bodyPr>
          <a:lstStyle/>
          <a:p>
            <a:pPr algn="ctr"/>
            <a:r>
              <a:rPr lang="en-US" sz="2800" dirty="0"/>
              <a:t>Bad</a:t>
            </a:r>
          </a:p>
        </p:txBody>
      </p:sp>
    </p:spTree>
    <p:extLst>
      <p:ext uri="{BB962C8B-B14F-4D97-AF65-F5344CB8AC3E}">
        <p14:creationId xmlns:p14="http://schemas.microsoft.com/office/powerpoint/2010/main" val="2377584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530726"/>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endParaRPr lang="en-US" altLang="ja-JP" dirty="0"/>
          </a:p>
          <a:p>
            <a:pPr marL="0" indent="0">
              <a:buNone/>
            </a:pPr>
            <a:r>
              <a:rPr lang="ja-JP" altLang="en-US" dirty="0"/>
              <a:t>表記の種類</a:t>
            </a:r>
            <a:endParaRPr lang="en-US" altLang="ja-JP" dirty="0"/>
          </a:p>
          <a:p>
            <a:pPr>
              <a:buFontTx/>
              <a:buChar char="-"/>
            </a:pPr>
            <a:r>
              <a:rPr lang="ja-JP" altLang="en-US" dirty="0"/>
              <a:t>スネークケース</a:t>
            </a:r>
            <a:endParaRPr lang="en-US" altLang="ja-JP" dirty="0"/>
          </a:p>
          <a:p>
            <a:pPr>
              <a:buFontTx/>
              <a:buChar char="-"/>
            </a:pPr>
            <a:r>
              <a:rPr lang="ja-JP" altLang="en-US" dirty="0"/>
              <a:t>キャメルケース</a:t>
            </a:r>
            <a:r>
              <a:rPr lang="en-US" altLang="ja-JP" dirty="0"/>
              <a:t>(</a:t>
            </a:r>
            <a:r>
              <a:rPr lang="ja-JP" altLang="en-US" dirty="0"/>
              <a:t>ローワーキャメル</a:t>
            </a:r>
            <a:r>
              <a:rPr lang="en-US" altLang="ja-JP" dirty="0"/>
              <a:t>)</a:t>
            </a:r>
          </a:p>
          <a:p>
            <a:pPr>
              <a:buFontTx/>
              <a:buChar char="-"/>
            </a:pPr>
            <a:r>
              <a:rPr lang="ja-JP" altLang="en-US" dirty="0"/>
              <a:t>パスカルケース</a:t>
            </a:r>
            <a:r>
              <a:rPr lang="en-US" altLang="ja-JP" dirty="0"/>
              <a:t>(</a:t>
            </a:r>
            <a:r>
              <a:rPr lang="ja-JP" altLang="en-US" dirty="0"/>
              <a:t>アッパーキャメル</a:t>
            </a:r>
            <a:r>
              <a:rPr lang="en-US" altLang="ja-JP" dirty="0"/>
              <a:t>)</a:t>
            </a:r>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20</a:t>
            </a:fld>
            <a:endParaRPr lang="en-US" dirty="0"/>
          </a:p>
        </p:txBody>
      </p:sp>
    </p:spTree>
    <p:extLst>
      <p:ext uri="{BB962C8B-B14F-4D97-AF65-F5344CB8AC3E}">
        <p14:creationId xmlns:p14="http://schemas.microsoft.com/office/powerpoint/2010/main" val="3277742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325563"/>
          </a:xfrm>
        </p:spPr>
        <p:txBody>
          <a:bodyPr/>
          <a:lstStyle/>
          <a:p>
            <a:pPr marL="514350" indent="-514350">
              <a:buFont typeface="+mj-lt"/>
              <a:buAutoNum type="arabicPeriod" startAt="2"/>
            </a:pPr>
            <a:r>
              <a:rPr lang="ja-JP" altLang="en-US" dirty="0"/>
              <a:t>変数の表記が統一されている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21</a:t>
            </a:fld>
            <a:endParaRPr lang="en-US" dirty="0"/>
          </a:p>
        </p:txBody>
      </p:sp>
      <p:sp>
        <p:nvSpPr>
          <p:cNvPr id="6" name="テキスト ボックス 5">
            <a:extLst>
              <a:ext uri="{FF2B5EF4-FFF2-40B4-BE49-F238E27FC236}">
                <a16:creationId xmlns:a16="http://schemas.microsoft.com/office/drawing/2014/main" id="{4F074C48-5ACB-43A9-97F3-B1DE8350E339}"/>
              </a:ext>
            </a:extLst>
          </p:cNvPr>
          <p:cNvSpPr txBox="1"/>
          <p:nvPr/>
        </p:nvSpPr>
        <p:spPr>
          <a:xfrm>
            <a:off x="1657351" y="3550023"/>
            <a:ext cx="2161309" cy="523220"/>
          </a:xfrm>
          <a:prstGeom prst="rect">
            <a:avLst/>
          </a:prstGeom>
          <a:noFill/>
        </p:spPr>
        <p:txBody>
          <a:bodyPr wrap="square" rtlCol="0">
            <a:spAutoFit/>
          </a:bodyPr>
          <a:lstStyle/>
          <a:p>
            <a:pPr algn="ctr"/>
            <a:r>
              <a:rPr lang="en-US" sz="2800" dirty="0"/>
              <a:t>Good</a:t>
            </a:r>
          </a:p>
        </p:txBody>
      </p:sp>
      <p:sp>
        <p:nvSpPr>
          <p:cNvPr id="7" name="テキスト ボックス 6">
            <a:extLst>
              <a:ext uri="{FF2B5EF4-FFF2-40B4-BE49-F238E27FC236}">
                <a16:creationId xmlns:a16="http://schemas.microsoft.com/office/drawing/2014/main" id="{49E33A4B-183F-4892-BEFC-E1E1DE37E8C2}"/>
              </a:ext>
            </a:extLst>
          </p:cNvPr>
          <p:cNvSpPr txBox="1"/>
          <p:nvPr/>
        </p:nvSpPr>
        <p:spPr>
          <a:xfrm>
            <a:off x="5325341" y="3548396"/>
            <a:ext cx="2161309" cy="523220"/>
          </a:xfrm>
          <a:prstGeom prst="rect">
            <a:avLst/>
          </a:prstGeom>
          <a:noFill/>
        </p:spPr>
        <p:txBody>
          <a:bodyPr wrap="square" rtlCol="0">
            <a:spAutoFit/>
          </a:bodyPr>
          <a:lstStyle/>
          <a:p>
            <a:pPr algn="ctr"/>
            <a:r>
              <a:rPr lang="en-US" sz="2800" dirty="0"/>
              <a:t>Bad</a:t>
            </a:r>
          </a:p>
        </p:txBody>
      </p:sp>
    </p:spTree>
    <p:extLst>
      <p:ext uri="{BB962C8B-B14F-4D97-AF65-F5344CB8AC3E}">
        <p14:creationId xmlns:p14="http://schemas.microsoft.com/office/powerpoint/2010/main" val="3587693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514350" indent="-514350">
              <a:buFont typeface="+mj-lt"/>
              <a:buAutoNum type="arabicPeriod" startAt="3"/>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22</a:t>
            </a:fld>
            <a:endParaRPr lang="en-US" dirty="0"/>
          </a:p>
        </p:txBody>
      </p:sp>
      <p:sp>
        <p:nvSpPr>
          <p:cNvPr id="6" name="テキスト ボックス 5">
            <a:extLst>
              <a:ext uri="{FF2B5EF4-FFF2-40B4-BE49-F238E27FC236}">
                <a16:creationId xmlns:a16="http://schemas.microsoft.com/office/drawing/2014/main" id="{718489C7-AFBE-441C-8E86-AB3292A4EDE7}"/>
              </a:ext>
            </a:extLst>
          </p:cNvPr>
          <p:cNvSpPr txBox="1"/>
          <p:nvPr/>
        </p:nvSpPr>
        <p:spPr>
          <a:xfrm>
            <a:off x="1657351" y="3550023"/>
            <a:ext cx="2161309" cy="523220"/>
          </a:xfrm>
          <a:prstGeom prst="rect">
            <a:avLst/>
          </a:prstGeom>
          <a:noFill/>
        </p:spPr>
        <p:txBody>
          <a:bodyPr wrap="square" rtlCol="0">
            <a:spAutoFit/>
          </a:bodyPr>
          <a:lstStyle/>
          <a:p>
            <a:pPr algn="ctr"/>
            <a:r>
              <a:rPr lang="en-US" sz="2800" dirty="0"/>
              <a:t>Good</a:t>
            </a:r>
          </a:p>
        </p:txBody>
      </p:sp>
      <p:sp>
        <p:nvSpPr>
          <p:cNvPr id="7" name="テキスト ボックス 6">
            <a:extLst>
              <a:ext uri="{FF2B5EF4-FFF2-40B4-BE49-F238E27FC236}">
                <a16:creationId xmlns:a16="http://schemas.microsoft.com/office/drawing/2014/main" id="{844C08F1-E621-4101-9EA3-1915FAA9B2EC}"/>
              </a:ext>
            </a:extLst>
          </p:cNvPr>
          <p:cNvSpPr txBox="1"/>
          <p:nvPr/>
        </p:nvSpPr>
        <p:spPr>
          <a:xfrm>
            <a:off x="5325341" y="3548396"/>
            <a:ext cx="2161309" cy="523220"/>
          </a:xfrm>
          <a:prstGeom prst="rect">
            <a:avLst/>
          </a:prstGeom>
          <a:noFill/>
        </p:spPr>
        <p:txBody>
          <a:bodyPr wrap="square" rtlCol="0">
            <a:spAutoFit/>
          </a:bodyPr>
          <a:lstStyle/>
          <a:p>
            <a:pPr algn="ctr"/>
            <a:r>
              <a:rPr lang="en-US" sz="2800" dirty="0"/>
              <a:t>Bad</a:t>
            </a:r>
          </a:p>
        </p:txBody>
      </p:sp>
    </p:spTree>
    <p:extLst>
      <p:ext uri="{BB962C8B-B14F-4D97-AF65-F5344CB8AC3E}">
        <p14:creationId xmlns:p14="http://schemas.microsoft.com/office/powerpoint/2010/main" val="986999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23</a:t>
            </a:fld>
            <a:endParaRPr lang="en-US" dirty="0"/>
          </a:p>
        </p:txBody>
      </p:sp>
    </p:spTree>
    <p:extLst>
      <p:ext uri="{BB962C8B-B14F-4D97-AF65-F5344CB8AC3E}">
        <p14:creationId xmlns:p14="http://schemas.microsoft.com/office/powerpoint/2010/main" val="3452653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 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24</a:t>
            </a:fld>
            <a:endParaRPr lang="en-US" dirty="0"/>
          </a:p>
        </p:txBody>
      </p:sp>
    </p:spTree>
    <p:extLst>
      <p:ext uri="{BB962C8B-B14F-4D97-AF65-F5344CB8AC3E}">
        <p14:creationId xmlns:p14="http://schemas.microsoft.com/office/powerpoint/2010/main" val="2476710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25</a:t>
            </a:fld>
            <a:endParaRPr lang="en-US" dirty="0"/>
          </a:p>
        </p:txBody>
      </p:sp>
    </p:spTree>
    <p:extLst>
      <p:ext uri="{BB962C8B-B14F-4D97-AF65-F5344CB8AC3E}">
        <p14:creationId xmlns:p14="http://schemas.microsoft.com/office/powerpoint/2010/main" val="828934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3" name="コンテンツ プレースホルダー 2">
            <a:extLst>
              <a:ext uri="{FF2B5EF4-FFF2-40B4-BE49-F238E27FC236}">
                <a16:creationId xmlns:a16="http://schemas.microsoft.com/office/drawing/2014/main" id="{E0FA2130-D6D3-4220-959F-C91BC53FAB78}"/>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26</a:t>
            </a:fld>
            <a:endParaRPr lang="en-US" dirty="0"/>
          </a:p>
        </p:txBody>
      </p:sp>
    </p:spTree>
    <p:extLst>
      <p:ext uri="{BB962C8B-B14F-4D97-AF65-F5344CB8AC3E}">
        <p14:creationId xmlns:p14="http://schemas.microsoft.com/office/powerpoint/2010/main" val="107592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27</a:t>
            </a:fld>
            <a:endParaRPr lang="en-US" dirty="0"/>
          </a:p>
        </p:txBody>
      </p:sp>
    </p:spTree>
    <p:extLst>
      <p:ext uri="{BB962C8B-B14F-4D97-AF65-F5344CB8AC3E}">
        <p14:creationId xmlns:p14="http://schemas.microsoft.com/office/powerpoint/2010/main" val="3274883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2B8A9-CC3C-4755-A0C2-83191887A59F}"/>
              </a:ext>
            </a:extLst>
          </p:cNvPr>
          <p:cNvSpPr>
            <a:spLocks noGrp="1"/>
          </p:cNvSpPr>
          <p:nvPr>
            <p:ph type="title"/>
          </p:nvPr>
        </p:nvSpPr>
        <p:spPr/>
        <p:txBody>
          <a:bodyPr/>
          <a:lstStyle/>
          <a:p>
            <a:r>
              <a:rPr lang="en-US" dirty="0"/>
              <a:t>References</a:t>
            </a:r>
          </a:p>
        </p:txBody>
      </p:sp>
      <p:sp>
        <p:nvSpPr>
          <p:cNvPr id="3" name="コンテンツ プレースホルダー 2">
            <a:extLst>
              <a:ext uri="{FF2B5EF4-FFF2-40B4-BE49-F238E27FC236}">
                <a16:creationId xmlns:a16="http://schemas.microsoft.com/office/drawing/2014/main" id="{0CFB61A8-0A55-494F-96FA-020C659922F5}"/>
              </a:ext>
            </a:extLst>
          </p:cNvPr>
          <p:cNvSpPr>
            <a:spLocks noGrp="1"/>
          </p:cNvSpPr>
          <p:nvPr>
            <p:ph idx="1"/>
          </p:nvPr>
        </p:nvSpPr>
        <p:spPr/>
        <p:txBody>
          <a:bodyPr/>
          <a:lstStyle/>
          <a:p>
            <a:r>
              <a:rPr lang="ja-JP" altLang="en-US" dirty="0"/>
              <a:t>演算子について</a:t>
            </a:r>
            <a:endParaRPr lang="en-US" altLang="ja-JP" dirty="0"/>
          </a:p>
          <a:p>
            <a:pPr lvl="1"/>
            <a:r>
              <a:rPr lang="en-US" dirty="0">
                <a:hlinkClick r:id="rId2"/>
              </a:rPr>
              <a:t>https://atmarkit.itmedia.co.jp/ait/articles/1907/23/news010.html</a:t>
            </a:r>
            <a:endParaRPr lang="en-US" dirty="0"/>
          </a:p>
          <a:p>
            <a:endParaRPr lang="en-US" dirty="0"/>
          </a:p>
        </p:txBody>
      </p:sp>
      <p:sp>
        <p:nvSpPr>
          <p:cNvPr id="5" name="スライド番号プレースホルダー 4">
            <a:extLst>
              <a:ext uri="{FF2B5EF4-FFF2-40B4-BE49-F238E27FC236}">
                <a16:creationId xmlns:a16="http://schemas.microsoft.com/office/drawing/2014/main" id="{D1D09D41-F574-4AE8-B82D-35FD724EA6EA}"/>
              </a:ext>
            </a:extLst>
          </p:cNvPr>
          <p:cNvSpPr>
            <a:spLocks noGrp="1"/>
          </p:cNvSpPr>
          <p:nvPr>
            <p:ph type="sldNum" sz="quarter" idx="12"/>
          </p:nvPr>
        </p:nvSpPr>
        <p:spPr/>
        <p:txBody>
          <a:bodyPr/>
          <a:lstStyle/>
          <a:p>
            <a:fld id="{F9AE1A6C-155A-45B5-BF6F-8FA332E74381}" type="slidenum">
              <a:rPr lang="en-US" smtClean="0"/>
              <a:pPr/>
              <a:t>28</a:t>
            </a:fld>
            <a:endParaRPr lang="en-US" dirty="0"/>
          </a:p>
        </p:txBody>
      </p:sp>
    </p:spTree>
    <p:extLst>
      <p:ext uri="{BB962C8B-B14F-4D97-AF65-F5344CB8AC3E}">
        <p14:creationId xmlns:p14="http://schemas.microsoft.com/office/powerpoint/2010/main" val="532900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69175-F6E9-4C2F-8D17-1FCBC4C031D9}"/>
              </a:ext>
            </a:extLst>
          </p:cNvPr>
          <p:cNvSpPr>
            <a:spLocks noGrp="1"/>
          </p:cNvSpPr>
          <p:nvPr>
            <p:ph type="title"/>
          </p:nvPr>
        </p:nvSpPr>
        <p:spPr/>
        <p:txBody>
          <a:bodyPr/>
          <a:lstStyle/>
          <a:p>
            <a:r>
              <a:rPr lang="en-US" dirty="0"/>
              <a:t>Table of Contents</a:t>
            </a:r>
          </a:p>
        </p:txBody>
      </p:sp>
      <p:sp>
        <p:nvSpPr>
          <p:cNvPr id="3" name="コンテンツ プレースホルダー 2">
            <a:extLst>
              <a:ext uri="{FF2B5EF4-FFF2-40B4-BE49-F238E27FC236}">
                <a16:creationId xmlns:a16="http://schemas.microsoft.com/office/drawing/2014/main" id="{F5FF7C6C-7D67-4696-BCC2-7872B53FC7FD}"/>
              </a:ext>
            </a:extLst>
          </p:cNvPr>
          <p:cNvSpPr>
            <a:spLocks noGrp="1"/>
          </p:cNvSpPr>
          <p:nvPr>
            <p:ph idx="1"/>
          </p:nvPr>
        </p:nvSpPr>
        <p:spPr/>
        <p:txBody>
          <a:bodyPr/>
          <a:lstStyle/>
          <a:p>
            <a:r>
              <a:rPr lang="en-US" dirty="0"/>
              <a:t>Tutorial</a:t>
            </a:r>
          </a:p>
          <a:p>
            <a:r>
              <a:rPr lang="en-US" dirty="0"/>
              <a:t>Conditional branch(if)</a:t>
            </a:r>
          </a:p>
          <a:p>
            <a:r>
              <a:rPr lang="en-US" dirty="0"/>
              <a:t>Repeat(for, while)</a:t>
            </a:r>
          </a:p>
          <a:p>
            <a:r>
              <a:rPr lang="en-US" dirty="0"/>
              <a:t>Function</a:t>
            </a:r>
          </a:p>
          <a:p>
            <a:r>
              <a:rPr lang="en-US" dirty="0"/>
              <a:t>Error</a:t>
            </a:r>
          </a:p>
          <a:p>
            <a:r>
              <a:rPr lang="en-US" dirty="0"/>
              <a:t>Summary</a:t>
            </a:r>
          </a:p>
          <a:p>
            <a:endParaRPr lang="en-US" dirty="0"/>
          </a:p>
        </p:txBody>
      </p:sp>
      <p:sp>
        <p:nvSpPr>
          <p:cNvPr id="5" name="スライド番号プレースホルダー 4">
            <a:extLst>
              <a:ext uri="{FF2B5EF4-FFF2-40B4-BE49-F238E27FC236}">
                <a16:creationId xmlns:a16="http://schemas.microsoft.com/office/drawing/2014/main" id="{334E4976-FB62-4C92-A705-CA80F280BF60}"/>
              </a:ext>
            </a:extLst>
          </p:cNvPr>
          <p:cNvSpPr>
            <a:spLocks noGrp="1"/>
          </p:cNvSpPr>
          <p:nvPr>
            <p:ph type="sldNum" sz="quarter" idx="12"/>
          </p:nvPr>
        </p:nvSpPr>
        <p:spPr/>
        <p:txBody>
          <a:bodyPr/>
          <a:lstStyle/>
          <a:p>
            <a:fld id="{F9AE1A6C-155A-45B5-BF6F-8FA332E74381}" type="slidenum">
              <a:rPr lang="en-US" smtClean="0"/>
              <a:t>2</a:t>
            </a:fld>
            <a:endParaRPr lang="en-US"/>
          </a:p>
        </p:txBody>
      </p:sp>
    </p:spTree>
    <p:extLst>
      <p:ext uri="{BB962C8B-B14F-4D97-AF65-F5344CB8AC3E}">
        <p14:creationId xmlns:p14="http://schemas.microsoft.com/office/powerpoint/2010/main" val="523522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434E-D430-4496-8D5B-CE28B163C746}"/>
              </a:ext>
            </a:extLst>
          </p:cNvPr>
          <p:cNvSpPr>
            <a:spLocks noGrp="1"/>
          </p:cNvSpPr>
          <p:nvPr>
            <p:ph type="title"/>
          </p:nvPr>
        </p:nvSpPr>
        <p:spPr/>
        <p:txBody>
          <a:bodyPr/>
          <a:lstStyle/>
          <a:p>
            <a:r>
              <a:rPr lang="en-US" dirty="0"/>
              <a:t>Bonus Contents</a:t>
            </a:r>
          </a:p>
        </p:txBody>
      </p:sp>
      <p:sp>
        <p:nvSpPr>
          <p:cNvPr id="3" name="コンテンツ プレースホルダー 2">
            <a:extLst>
              <a:ext uri="{FF2B5EF4-FFF2-40B4-BE49-F238E27FC236}">
                <a16:creationId xmlns:a16="http://schemas.microsoft.com/office/drawing/2014/main" id="{2551BBAA-5F75-41A1-852A-257BAF35910B}"/>
              </a:ext>
            </a:extLst>
          </p:cNvPr>
          <p:cNvSpPr>
            <a:spLocks noGrp="1"/>
          </p:cNvSpPr>
          <p:nvPr>
            <p:ph idx="1"/>
          </p:nvPr>
        </p:nvSpPr>
        <p:spPr/>
        <p:txBody>
          <a:bodyPr/>
          <a:lstStyle/>
          <a:p>
            <a:r>
              <a:rPr lang="en-US" dirty="0" err="1"/>
              <a:t>AtCoder</a:t>
            </a:r>
            <a:endParaRPr lang="en-US" dirty="0"/>
          </a:p>
          <a:p>
            <a:pPr lvl="1"/>
            <a:r>
              <a:rPr lang="en-US" dirty="0">
                <a:hlinkClick r:id="rId2"/>
              </a:rPr>
              <a:t>https://atcoder.jp/?lang=ja</a:t>
            </a:r>
            <a:endParaRPr lang="en-US" dirty="0"/>
          </a:p>
          <a:p>
            <a:r>
              <a:rPr lang="en-US" dirty="0" err="1"/>
              <a:t>CodinGame</a:t>
            </a:r>
            <a:endParaRPr lang="en-US" dirty="0"/>
          </a:p>
          <a:p>
            <a:pPr lvl="1"/>
            <a:r>
              <a:rPr lang="en-US" dirty="0">
                <a:hlinkClick r:id="rId3"/>
              </a:rPr>
              <a:t>https://www.codingame.com/start</a:t>
            </a:r>
            <a:endParaRPr lang="en-US" dirty="0"/>
          </a:p>
          <a:p>
            <a:r>
              <a:rPr lang="en-US" dirty="0" err="1"/>
              <a:t>Codeforces</a:t>
            </a:r>
            <a:endParaRPr lang="en-US" dirty="0"/>
          </a:p>
          <a:p>
            <a:pPr lvl="1"/>
            <a:r>
              <a:rPr lang="en-US" dirty="0">
                <a:hlinkClick r:id="rId4"/>
              </a:rPr>
              <a:t>https://codeforces.com/</a:t>
            </a:r>
            <a:endParaRPr lang="en-US" dirty="0"/>
          </a:p>
          <a:p>
            <a:endParaRPr lang="en-US" dirty="0"/>
          </a:p>
        </p:txBody>
      </p:sp>
      <p:sp>
        <p:nvSpPr>
          <p:cNvPr id="5" name="スライド番号プレースホルダー 4">
            <a:extLst>
              <a:ext uri="{FF2B5EF4-FFF2-40B4-BE49-F238E27FC236}">
                <a16:creationId xmlns:a16="http://schemas.microsoft.com/office/drawing/2014/main" id="{158938BA-66FF-472E-8C9A-66E7F1533947}"/>
              </a:ext>
            </a:extLst>
          </p:cNvPr>
          <p:cNvSpPr>
            <a:spLocks noGrp="1"/>
          </p:cNvSpPr>
          <p:nvPr>
            <p:ph type="sldNum" sz="quarter" idx="12"/>
          </p:nvPr>
        </p:nvSpPr>
        <p:spPr/>
        <p:txBody>
          <a:bodyPr/>
          <a:lstStyle/>
          <a:p>
            <a:fld id="{F9AE1A6C-155A-45B5-BF6F-8FA332E74381}" type="slidenum">
              <a:rPr lang="en-US" smtClean="0"/>
              <a:pPr/>
              <a:t>29</a:t>
            </a:fld>
            <a:endParaRPr lang="en-US" dirty="0"/>
          </a:p>
        </p:txBody>
      </p:sp>
    </p:spTree>
    <p:extLst>
      <p:ext uri="{BB962C8B-B14F-4D97-AF65-F5344CB8AC3E}">
        <p14:creationId xmlns:p14="http://schemas.microsoft.com/office/powerpoint/2010/main" val="146420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AF49B-EA78-4570-95E4-6EA9852AF855}"/>
              </a:ext>
            </a:extLst>
          </p:cNvPr>
          <p:cNvSpPr>
            <a:spLocks noGrp="1"/>
          </p:cNvSpPr>
          <p:nvPr>
            <p:ph type="title"/>
          </p:nvPr>
        </p:nvSpPr>
        <p:spPr/>
        <p:txBody>
          <a:bodyPr/>
          <a:lstStyle/>
          <a:p>
            <a:r>
              <a:rPr lang="en-US" dirty="0"/>
              <a:t>Tutorial</a:t>
            </a:r>
          </a:p>
        </p:txBody>
      </p:sp>
      <p:sp>
        <p:nvSpPr>
          <p:cNvPr id="3" name="コンテンツ プレースホルダー 2">
            <a:extLst>
              <a:ext uri="{FF2B5EF4-FFF2-40B4-BE49-F238E27FC236}">
                <a16:creationId xmlns:a16="http://schemas.microsoft.com/office/drawing/2014/main" id="{B87262C7-F22B-4897-82DD-0D2F4A93A2B2}"/>
              </a:ext>
            </a:extLst>
          </p:cNvPr>
          <p:cNvSpPr>
            <a:spLocks noGrp="1"/>
          </p:cNvSpPr>
          <p:nvPr>
            <p:ph idx="1"/>
          </p:nvPr>
        </p:nvSpPr>
        <p:spPr/>
        <p:txBody>
          <a:bodyPr/>
          <a:lstStyle/>
          <a:p>
            <a:r>
              <a:rPr lang="en-US" dirty="0"/>
              <a:t>Data type</a:t>
            </a:r>
          </a:p>
          <a:p>
            <a:r>
              <a:rPr lang="en-US" dirty="0"/>
              <a:t>Input and Output</a:t>
            </a:r>
          </a:p>
          <a:p>
            <a:r>
              <a:rPr lang="en-US" dirty="0"/>
              <a:t>Operation</a:t>
            </a:r>
          </a:p>
          <a:p>
            <a:r>
              <a:rPr lang="en-US" dirty="0"/>
              <a:t>Rule of variable name</a:t>
            </a:r>
          </a:p>
        </p:txBody>
      </p:sp>
      <p:sp>
        <p:nvSpPr>
          <p:cNvPr id="5" name="スライド番号プレースホルダー 4">
            <a:extLst>
              <a:ext uri="{FF2B5EF4-FFF2-40B4-BE49-F238E27FC236}">
                <a16:creationId xmlns:a16="http://schemas.microsoft.com/office/drawing/2014/main" id="{6BE97389-6D0B-4E13-A211-6F977585BB0E}"/>
              </a:ext>
            </a:extLst>
          </p:cNvPr>
          <p:cNvSpPr>
            <a:spLocks noGrp="1"/>
          </p:cNvSpPr>
          <p:nvPr>
            <p:ph type="sldNum" sz="quarter" idx="12"/>
          </p:nvPr>
        </p:nvSpPr>
        <p:spPr/>
        <p:txBody>
          <a:bodyPr/>
          <a:lstStyle/>
          <a:p>
            <a:fld id="{F9AE1A6C-155A-45B5-BF6F-8FA332E74381}" type="slidenum">
              <a:rPr lang="en-US" smtClean="0"/>
              <a:pPr/>
              <a:t>3</a:t>
            </a:fld>
            <a:endParaRPr lang="en-US" dirty="0"/>
          </a:p>
        </p:txBody>
      </p:sp>
    </p:spTree>
    <p:extLst>
      <p:ext uri="{BB962C8B-B14F-4D97-AF65-F5344CB8AC3E}">
        <p14:creationId xmlns:p14="http://schemas.microsoft.com/office/powerpoint/2010/main" val="416430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ECB86-7F07-44E8-B5C8-DDD91296999A}"/>
              </a:ext>
            </a:extLst>
          </p:cNvPr>
          <p:cNvSpPr>
            <a:spLocks noGrp="1"/>
          </p:cNvSpPr>
          <p:nvPr>
            <p:ph type="title"/>
          </p:nvPr>
        </p:nvSpPr>
        <p:spPr/>
        <p:txBody>
          <a:bodyPr/>
          <a:lstStyle/>
          <a:p>
            <a:r>
              <a:rPr lang="en-US" dirty="0"/>
              <a:t>Data type</a:t>
            </a:r>
          </a:p>
        </p:txBody>
      </p:sp>
      <p:graphicFrame>
        <p:nvGraphicFramePr>
          <p:cNvPr id="7" name="コンテンツ プレースホルダー 6">
            <a:extLst>
              <a:ext uri="{FF2B5EF4-FFF2-40B4-BE49-F238E27FC236}">
                <a16:creationId xmlns:a16="http://schemas.microsoft.com/office/drawing/2014/main" id="{A0F84F2C-80EE-429D-8B93-40A011AD7978}"/>
              </a:ext>
            </a:extLst>
          </p:cNvPr>
          <p:cNvGraphicFramePr>
            <a:graphicFrameLocks noGrp="1"/>
          </p:cNvGraphicFramePr>
          <p:nvPr>
            <p:ph idx="1"/>
            <p:extLst>
              <p:ext uri="{D42A27DB-BD31-4B8C-83A1-F6EECF244321}">
                <p14:modId xmlns:p14="http://schemas.microsoft.com/office/powerpoint/2010/main" val="2692119569"/>
              </p:ext>
            </p:extLst>
          </p:nvPr>
        </p:nvGraphicFramePr>
        <p:xfrm>
          <a:off x="372168" y="2653607"/>
          <a:ext cx="6085782" cy="3017520"/>
        </p:xfrm>
        <a:graphic>
          <a:graphicData uri="http://schemas.openxmlformats.org/drawingml/2006/table">
            <a:tbl>
              <a:tblPr firstRow="1">
                <a:tableStyleId>{9D7B26C5-4107-4FEC-AEDC-1716B250A1EF}</a:tableStyleId>
              </a:tblPr>
              <a:tblGrid>
                <a:gridCol w="967105">
                  <a:extLst>
                    <a:ext uri="{9D8B030D-6E8A-4147-A177-3AD203B41FA5}">
                      <a16:colId xmlns:a16="http://schemas.microsoft.com/office/drawing/2014/main" val="962391357"/>
                    </a:ext>
                  </a:extLst>
                </a:gridCol>
                <a:gridCol w="5118677">
                  <a:extLst>
                    <a:ext uri="{9D8B030D-6E8A-4147-A177-3AD203B41FA5}">
                      <a16:colId xmlns:a16="http://schemas.microsoft.com/office/drawing/2014/main" val="1208510133"/>
                    </a:ext>
                  </a:extLst>
                </a:gridCol>
              </a:tblGrid>
              <a:tr h="391160">
                <a:tc>
                  <a:txBody>
                    <a:bodyPr/>
                    <a:lstStyle/>
                    <a:p>
                      <a:pPr algn="ctr"/>
                      <a:r>
                        <a:rPr lang="en-US" sz="2800" dirty="0"/>
                        <a:t>Type</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int</a:t>
                      </a:r>
                    </a:p>
                  </a:txBody>
                  <a:tcPr anchor="ctr"/>
                </a:tc>
                <a:tc>
                  <a:txBody>
                    <a:bodyPr/>
                    <a:lstStyle/>
                    <a:p>
                      <a:pPr algn="ctr"/>
                      <a:r>
                        <a:rPr lang="ja-JP" altLang="en-US" sz="2800" dirty="0"/>
                        <a:t>浮動小数点を含まない数値</a:t>
                      </a:r>
                      <a:endParaRPr lang="en-US" sz="2800" dirty="0"/>
                    </a:p>
                  </a:txBody>
                  <a:tcPr/>
                </a:tc>
                <a:extLst>
                  <a:ext uri="{0D108BD9-81ED-4DB2-BD59-A6C34878D82A}">
                    <a16:rowId xmlns:a16="http://schemas.microsoft.com/office/drawing/2014/main" val="2509464497"/>
                  </a:ext>
                </a:extLst>
              </a:tr>
              <a:tr h="370840">
                <a:tc>
                  <a:txBody>
                    <a:bodyPr/>
                    <a:lstStyle/>
                    <a:p>
                      <a:pPr algn="ctr"/>
                      <a:r>
                        <a:rPr lang="en-US" sz="2800" dirty="0"/>
                        <a:t>float</a:t>
                      </a:r>
                    </a:p>
                  </a:txBody>
                  <a:tcPr anchor="ctr"/>
                </a:tc>
                <a:tc>
                  <a:txBody>
                    <a:bodyPr/>
                    <a:lstStyle/>
                    <a:p>
                      <a:pPr algn="ctr"/>
                      <a:r>
                        <a:rPr lang="ja-JP" altLang="en-US" sz="2800" dirty="0"/>
                        <a:t>浮動小数点を含む数値</a:t>
                      </a:r>
                      <a:endParaRPr lang="en-US" sz="2800" dirty="0"/>
                    </a:p>
                  </a:txBody>
                  <a:tcPr/>
                </a:tc>
                <a:extLst>
                  <a:ext uri="{0D108BD9-81ED-4DB2-BD59-A6C34878D82A}">
                    <a16:rowId xmlns:a16="http://schemas.microsoft.com/office/drawing/2014/main" val="3997930024"/>
                  </a:ext>
                </a:extLst>
              </a:tr>
              <a:tr h="370840">
                <a:tc>
                  <a:txBody>
                    <a:bodyPr/>
                    <a:lstStyle/>
                    <a:p>
                      <a:pPr algn="ctr"/>
                      <a:r>
                        <a:rPr lang="en-US" sz="2800" dirty="0"/>
                        <a:t>str</a:t>
                      </a:r>
                    </a:p>
                  </a:txBody>
                  <a:tcPr anchor="ctr"/>
                </a:tc>
                <a:tc>
                  <a:txBody>
                    <a:bodyPr/>
                    <a:lstStyle/>
                    <a:p>
                      <a:pPr algn="ctr"/>
                      <a:r>
                        <a:rPr lang="ja-JP" altLang="en-US" sz="2800" dirty="0"/>
                        <a:t>「</a:t>
                      </a:r>
                      <a:r>
                        <a:rPr lang="en-US" altLang="ja-JP" sz="2800" dirty="0"/>
                        <a:t>’’</a:t>
                      </a:r>
                      <a:r>
                        <a:rPr lang="ja-JP" altLang="en-US" sz="2800" dirty="0"/>
                        <a:t>」または「</a:t>
                      </a:r>
                      <a:r>
                        <a:rPr lang="en-US" altLang="ja-JP" sz="2800" dirty="0"/>
                        <a:t>””</a:t>
                      </a:r>
                      <a:r>
                        <a:rPr lang="ja-JP" altLang="en-US" sz="2800" dirty="0"/>
                        <a:t>」で囲われた，文字列</a:t>
                      </a:r>
                      <a:endParaRPr lang="en-US" sz="2800" dirty="0"/>
                    </a:p>
                  </a:txBody>
                  <a:tcPr/>
                </a:tc>
                <a:extLst>
                  <a:ext uri="{0D108BD9-81ED-4DB2-BD59-A6C34878D82A}">
                    <a16:rowId xmlns:a16="http://schemas.microsoft.com/office/drawing/2014/main" val="3680982520"/>
                  </a:ext>
                </a:extLst>
              </a:tr>
              <a:tr h="370840">
                <a:tc>
                  <a:txBody>
                    <a:bodyPr/>
                    <a:lstStyle/>
                    <a:p>
                      <a:pPr algn="ctr"/>
                      <a:r>
                        <a:rPr lang="en-US" sz="2800" dirty="0"/>
                        <a:t>bool</a:t>
                      </a:r>
                    </a:p>
                  </a:txBody>
                  <a:tcPr anchor="ctr"/>
                </a:tc>
                <a:tc>
                  <a:txBody>
                    <a:bodyPr/>
                    <a:lstStyle/>
                    <a:p>
                      <a:pPr algn="ctr"/>
                      <a:r>
                        <a:rPr lang="en-US" sz="2800" dirty="0"/>
                        <a:t>True</a:t>
                      </a:r>
                      <a:r>
                        <a:rPr lang="ja-JP" altLang="en-US" sz="2800" dirty="0"/>
                        <a:t>または</a:t>
                      </a:r>
                      <a:r>
                        <a:rPr lang="en-US" altLang="ja-JP" sz="2800" dirty="0"/>
                        <a:t>False</a:t>
                      </a:r>
                      <a:r>
                        <a:rPr lang="ja-JP" altLang="en-US" sz="2800" dirty="0"/>
                        <a:t>で定義する</a:t>
                      </a:r>
                      <a:endParaRPr lang="en-US" sz="2800" dirty="0"/>
                    </a:p>
                  </a:txBody>
                  <a:tcPr/>
                </a:tc>
                <a:extLst>
                  <a:ext uri="{0D108BD9-81ED-4DB2-BD59-A6C34878D82A}">
                    <a16:rowId xmlns:a16="http://schemas.microsoft.com/office/drawing/2014/main" val="3069440572"/>
                  </a:ext>
                </a:extLst>
              </a:tr>
            </a:tbl>
          </a:graphicData>
        </a:graphic>
      </p:graphicFrame>
      <p:sp>
        <p:nvSpPr>
          <p:cNvPr id="5" name="スライド番号プレースホルダー 4">
            <a:extLst>
              <a:ext uri="{FF2B5EF4-FFF2-40B4-BE49-F238E27FC236}">
                <a16:creationId xmlns:a16="http://schemas.microsoft.com/office/drawing/2014/main" id="{A88BFB20-6B88-41B5-92EE-FBE6A277D6F6}"/>
              </a:ext>
            </a:extLst>
          </p:cNvPr>
          <p:cNvSpPr>
            <a:spLocks noGrp="1"/>
          </p:cNvSpPr>
          <p:nvPr>
            <p:ph type="sldNum" sz="quarter" idx="12"/>
          </p:nvPr>
        </p:nvSpPr>
        <p:spPr/>
        <p:txBody>
          <a:bodyPr/>
          <a:lstStyle/>
          <a:p>
            <a:fld id="{F9AE1A6C-155A-45B5-BF6F-8FA332E74381}" type="slidenum">
              <a:rPr lang="en-US" smtClean="0"/>
              <a:pPr/>
              <a:t>4</a:t>
            </a:fld>
            <a:endParaRPr lang="en-US" dirty="0"/>
          </a:p>
        </p:txBody>
      </p:sp>
      <p:sp>
        <p:nvSpPr>
          <p:cNvPr id="9" name="コンテンツ プレースホルダー 2">
            <a:extLst>
              <a:ext uri="{FF2B5EF4-FFF2-40B4-BE49-F238E27FC236}">
                <a16:creationId xmlns:a16="http://schemas.microsoft.com/office/drawing/2014/main" id="{1EFE1F25-17DE-4F12-9DF7-031FB8DF3F56}"/>
              </a:ext>
            </a:extLst>
          </p:cNvPr>
          <p:cNvSpPr txBox="1">
            <a:spLocks/>
          </p:cNvSpPr>
          <p:nvPr/>
        </p:nvSpPr>
        <p:spPr>
          <a:xfrm>
            <a:off x="628650" y="169068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単一変数の型を以下に示す</a:t>
            </a:r>
            <a:endParaRPr lang="en-US" dirty="0"/>
          </a:p>
        </p:txBody>
      </p:sp>
    </p:spTree>
    <p:extLst>
      <p:ext uri="{BB962C8B-B14F-4D97-AF65-F5344CB8AC3E}">
        <p14:creationId xmlns:p14="http://schemas.microsoft.com/office/powerpoint/2010/main" val="250065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88522-166D-4368-B999-B34DBE07EC63}"/>
              </a:ext>
            </a:extLst>
          </p:cNvPr>
          <p:cNvSpPr>
            <a:spLocks noGrp="1"/>
          </p:cNvSpPr>
          <p:nvPr>
            <p:ph type="title"/>
          </p:nvPr>
        </p:nvSpPr>
        <p:spPr/>
        <p:txBody>
          <a:bodyPr/>
          <a:lstStyle/>
          <a:p>
            <a:r>
              <a:rPr lang="en-US" dirty="0"/>
              <a:t>Data type</a:t>
            </a:r>
          </a:p>
        </p:txBody>
      </p:sp>
      <p:sp>
        <p:nvSpPr>
          <p:cNvPr id="3" name="コンテンツ プレースホルダー 2">
            <a:extLst>
              <a:ext uri="{FF2B5EF4-FFF2-40B4-BE49-F238E27FC236}">
                <a16:creationId xmlns:a16="http://schemas.microsoft.com/office/drawing/2014/main" id="{C0C4E755-0218-42EA-AE6E-AFDB115440C9}"/>
              </a:ext>
            </a:extLst>
          </p:cNvPr>
          <p:cNvSpPr>
            <a:spLocks noGrp="1"/>
          </p:cNvSpPr>
          <p:nvPr>
            <p:ph idx="1"/>
          </p:nvPr>
        </p:nvSpPr>
        <p:spPr>
          <a:xfrm>
            <a:off x="628650" y="1825625"/>
            <a:ext cx="7886700" cy="723611"/>
          </a:xfrm>
        </p:spPr>
        <p:txBody>
          <a:bodyPr/>
          <a:lstStyle/>
          <a:p>
            <a:pPr marL="0" indent="0">
              <a:buNone/>
            </a:pPr>
            <a:r>
              <a:rPr lang="ja-JP" altLang="en-US" dirty="0"/>
              <a:t>複数の変数を含むデータ型について</a:t>
            </a:r>
            <a:endParaRPr lang="en-US" dirty="0"/>
          </a:p>
        </p:txBody>
      </p:sp>
      <p:sp>
        <p:nvSpPr>
          <p:cNvPr id="4" name="スライド番号プレースホルダー 3">
            <a:extLst>
              <a:ext uri="{FF2B5EF4-FFF2-40B4-BE49-F238E27FC236}">
                <a16:creationId xmlns:a16="http://schemas.microsoft.com/office/drawing/2014/main" id="{DC9E9AFD-978B-442B-8A25-2C602EF88522}"/>
              </a:ext>
            </a:extLst>
          </p:cNvPr>
          <p:cNvSpPr>
            <a:spLocks noGrp="1"/>
          </p:cNvSpPr>
          <p:nvPr>
            <p:ph type="sldNum" sz="quarter" idx="12"/>
          </p:nvPr>
        </p:nvSpPr>
        <p:spPr/>
        <p:txBody>
          <a:bodyPr/>
          <a:lstStyle/>
          <a:p>
            <a:fld id="{F9AE1A6C-155A-45B5-BF6F-8FA332E74381}" type="slidenum">
              <a:rPr lang="en-US" smtClean="0"/>
              <a:pPr/>
              <a:t>5</a:t>
            </a:fld>
            <a:endParaRPr lang="en-US" dirty="0"/>
          </a:p>
        </p:txBody>
      </p:sp>
      <p:graphicFrame>
        <p:nvGraphicFramePr>
          <p:cNvPr id="6" name="コンテンツ プレースホルダー 6">
            <a:extLst>
              <a:ext uri="{FF2B5EF4-FFF2-40B4-BE49-F238E27FC236}">
                <a16:creationId xmlns:a16="http://schemas.microsoft.com/office/drawing/2014/main" id="{AB854BB3-F251-4BCE-82A3-A1D9A295F7DE}"/>
              </a:ext>
            </a:extLst>
          </p:cNvPr>
          <p:cNvGraphicFramePr>
            <a:graphicFrameLocks/>
          </p:cNvGraphicFramePr>
          <p:nvPr>
            <p:extLst>
              <p:ext uri="{D42A27DB-BD31-4B8C-83A1-F6EECF244321}">
                <p14:modId xmlns:p14="http://schemas.microsoft.com/office/powerpoint/2010/main" val="2198879390"/>
              </p:ext>
            </p:extLst>
          </p:nvPr>
        </p:nvGraphicFramePr>
        <p:xfrm>
          <a:off x="755911" y="2854036"/>
          <a:ext cx="4233195" cy="1828800"/>
        </p:xfrm>
        <a:graphic>
          <a:graphicData uri="http://schemas.openxmlformats.org/drawingml/2006/table">
            <a:tbl>
              <a:tblPr firstRow="1">
                <a:tableStyleId>{9D7B26C5-4107-4FEC-AEDC-1716B250A1EF}</a:tableStyleId>
              </a:tblPr>
              <a:tblGrid>
                <a:gridCol w="1800000">
                  <a:extLst>
                    <a:ext uri="{9D8B030D-6E8A-4147-A177-3AD203B41FA5}">
                      <a16:colId xmlns:a16="http://schemas.microsoft.com/office/drawing/2014/main" val="962391357"/>
                    </a:ext>
                  </a:extLst>
                </a:gridCol>
                <a:gridCol w="921195">
                  <a:extLst>
                    <a:ext uri="{9D8B030D-6E8A-4147-A177-3AD203B41FA5}">
                      <a16:colId xmlns:a16="http://schemas.microsoft.com/office/drawing/2014/main" val="1208510133"/>
                    </a:ext>
                  </a:extLst>
                </a:gridCol>
                <a:gridCol w="1512000">
                  <a:extLst>
                    <a:ext uri="{9D8B030D-6E8A-4147-A177-3AD203B41FA5}">
                      <a16:colId xmlns:a16="http://schemas.microsoft.com/office/drawing/2014/main" val="3817286862"/>
                    </a:ext>
                  </a:extLst>
                </a:gridCol>
              </a:tblGrid>
              <a:tr h="323188">
                <a:tc>
                  <a:txBody>
                    <a:bodyPr/>
                    <a:lstStyle/>
                    <a:p>
                      <a:pPr algn="ctr"/>
                      <a:r>
                        <a:rPr lang="en-US" sz="2400" dirty="0"/>
                        <a:t>Type</a:t>
                      </a:r>
                    </a:p>
                  </a:txBody>
                  <a:tcPr/>
                </a:tc>
                <a:tc>
                  <a:txBody>
                    <a:bodyPr/>
                    <a:lstStyle/>
                    <a:p>
                      <a:pPr algn="ctr"/>
                      <a:r>
                        <a:rPr lang="en-US" sz="2400" dirty="0"/>
                        <a:t>key</a:t>
                      </a:r>
                    </a:p>
                  </a:txBody>
                  <a:tcPr/>
                </a:tc>
                <a:tc>
                  <a:txBody>
                    <a:bodyPr/>
                    <a:lstStyle/>
                    <a:p>
                      <a:pPr algn="ctr"/>
                      <a:r>
                        <a:rPr lang="en-US" sz="2400" dirty="0"/>
                        <a:t>change</a:t>
                      </a:r>
                    </a:p>
                  </a:txBody>
                  <a:tcPr/>
                </a:tc>
                <a:extLst>
                  <a:ext uri="{0D108BD9-81ED-4DB2-BD59-A6C34878D82A}">
                    <a16:rowId xmlns:a16="http://schemas.microsoft.com/office/drawing/2014/main" val="1445083909"/>
                  </a:ext>
                </a:extLst>
              </a:tr>
              <a:tr h="370840">
                <a:tc>
                  <a:txBody>
                    <a:bodyPr/>
                    <a:lstStyle/>
                    <a:p>
                      <a:pPr algn="ctr"/>
                      <a:r>
                        <a:rPr lang="en-US" sz="2400" dirty="0"/>
                        <a:t>list</a:t>
                      </a:r>
                    </a:p>
                  </a:txBody>
                  <a:tcPr/>
                </a:tc>
                <a:tc>
                  <a:txBody>
                    <a:bodyPr/>
                    <a:lstStyle/>
                    <a:p>
                      <a:pPr algn="ctr"/>
                      <a:r>
                        <a:rPr lang="en-US" sz="2400" dirty="0"/>
                        <a:t>index</a:t>
                      </a:r>
                    </a:p>
                  </a:txBody>
                  <a:tcPr/>
                </a:tc>
                <a:tc>
                  <a:txBody>
                    <a:bodyPr/>
                    <a:lstStyle/>
                    <a:p>
                      <a:pPr algn="ctr"/>
                      <a:r>
                        <a:rPr lang="en-US" sz="2400" dirty="0"/>
                        <a:t>O</a:t>
                      </a:r>
                    </a:p>
                  </a:txBody>
                  <a:tcPr/>
                </a:tc>
                <a:extLst>
                  <a:ext uri="{0D108BD9-81ED-4DB2-BD59-A6C34878D82A}">
                    <a16:rowId xmlns:a16="http://schemas.microsoft.com/office/drawing/2014/main" val="2509464497"/>
                  </a:ext>
                </a:extLst>
              </a:tr>
              <a:tr h="370840">
                <a:tc>
                  <a:txBody>
                    <a:bodyPr/>
                    <a:lstStyle/>
                    <a:p>
                      <a:pPr algn="ctr"/>
                      <a:r>
                        <a:rPr lang="en-US" sz="2400" dirty="0"/>
                        <a:t>tuple</a:t>
                      </a:r>
                    </a:p>
                  </a:txBody>
                  <a:tcPr/>
                </a:tc>
                <a:tc>
                  <a:txBody>
                    <a:bodyPr/>
                    <a:lstStyle/>
                    <a:p>
                      <a:pPr algn="ctr"/>
                      <a:r>
                        <a:rPr lang="en-US" sz="2400" dirty="0"/>
                        <a:t>index</a:t>
                      </a:r>
                    </a:p>
                  </a:txBody>
                  <a:tcPr/>
                </a:tc>
                <a:tc>
                  <a:txBody>
                    <a:bodyPr/>
                    <a:lstStyle/>
                    <a:p>
                      <a:pPr algn="ctr"/>
                      <a:r>
                        <a:rPr lang="en-US" sz="2400" dirty="0"/>
                        <a:t>X</a:t>
                      </a:r>
                    </a:p>
                  </a:txBody>
                  <a:tcPr/>
                </a:tc>
                <a:extLst>
                  <a:ext uri="{0D108BD9-81ED-4DB2-BD59-A6C34878D82A}">
                    <a16:rowId xmlns:a16="http://schemas.microsoft.com/office/drawing/2014/main" val="3997930024"/>
                  </a:ext>
                </a:extLst>
              </a:tr>
              <a:tr h="370840">
                <a:tc>
                  <a:txBody>
                    <a:bodyPr/>
                    <a:lstStyle/>
                    <a:p>
                      <a:pPr algn="ctr"/>
                      <a:r>
                        <a:rPr lang="en-US" sz="2400" dirty="0"/>
                        <a:t>dictionary</a:t>
                      </a:r>
                    </a:p>
                  </a:txBody>
                  <a:tcPr/>
                </a:tc>
                <a:tc>
                  <a:txBody>
                    <a:bodyPr/>
                    <a:lstStyle/>
                    <a:p>
                      <a:pPr algn="ctr"/>
                      <a:r>
                        <a:rPr lang="en-US" sz="2400" dirty="0"/>
                        <a:t>key</a:t>
                      </a:r>
                    </a:p>
                  </a:txBody>
                  <a:tcPr/>
                </a:tc>
                <a:tc>
                  <a:txBody>
                    <a:bodyPr/>
                    <a:lstStyle/>
                    <a:p>
                      <a:pPr algn="ctr"/>
                      <a:r>
                        <a:rPr lang="en-US" sz="2400" dirty="0"/>
                        <a:t>O</a:t>
                      </a:r>
                    </a:p>
                  </a:txBody>
                  <a:tcPr/>
                </a:tc>
                <a:extLst>
                  <a:ext uri="{0D108BD9-81ED-4DB2-BD59-A6C34878D82A}">
                    <a16:rowId xmlns:a16="http://schemas.microsoft.com/office/drawing/2014/main" val="3069440572"/>
                  </a:ext>
                </a:extLst>
              </a:tr>
            </a:tbl>
          </a:graphicData>
        </a:graphic>
      </p:graphicFrame>
    </p:spTree>
    <p:extLst>
      <p:ext uri="{BB962C8B-B14F-4D97-AF65-F5344CB8AC3E}">
        <p14:creationId xmlns:p14="http://schemas.microsoft.com/office/powerpoint/2010/main" val="137274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2B137-D144-408E-93D9-0BD13518D030}"/>
              </a:ext>
            </a:extLst>
          </p:cNvPr>
          <p:cNvSpPr>
            <a:spLocks noGrp="1"/>
          </p:cNvSpPr>
          <p:nvPr>
            <p:ph type="title"/>
          </p:nvPr>
        </p:nvSpPr>
        <p:spPr/>
        <p:txBody>
          <a:bodyPr/>
          <a:lstStyle/>
          <a:p>
            <a:r>
              <a:rPr lang="en-US" dirty="0"/>
              <a:t>Output</a:t>
            </a:r>
          </a:p>
        </p:txBody>
      </p:sp>
      <p:sp>
        <p:nvSpPr>
          <p:cNvPr id="3" name="コンテンツ プレースホルダー 2">
            <a:extLst>
              <a:ext uri="{FF2B5EF4-FFF2-40B4-BE49-F238E27FC236}">
                <a16:creationId xmlns:a16="http://schemas.microsoft.com/office/drawing/2014/main" id="{CDF476F1-50EB-4525-AD58-3424E28B8171}"/>
              </a:ext>
            </a:extLst>
          </p:cNvPr>
          <p:cNvSpPr>
            <a:spLocks noGrp="1"/>
          </p:cNvSpPr>
          <p:nvPr>
            <p:ph idx="1"/>
          </p:nvPr>
        </p:nvSpPr>
        <p:spPr>
          <a:xfrm>
            <a:off x="628650" y="1825625"/>
            <a:ext cx="7886700" cy="769793"/>
          </a:xfrm>
        </p:spPr>
        <p:txBody>
          <a:bodyPr>
            <a:normAutofit/>
          </a:bodyPr>
          <a:lstStyle/>
          <a:p>
            <a:pPr marL="0" indent="0">
              <a:buNone/>
            </a:pPr>
            <a:r>
              <a:rPr lang="ja-JP" altLang="en-US" dirty="0"/>
              <a:t>出力は</a:t>
            </a:r>
            <a:r>
              <a:rPr lang="en-US" altLang="ja-JP" dirty="0">
                <a:solidFill>
                  <a:schemeClr val="tx2"/>
                </a:solidFill>
              </a:rPr>
              <a:t>print</a:t>
            </a:r>
            <a:r>
              <a:rPr lang="ja-JP" altLang="en-US" dirty="0"/>
              <a:t>を使う</a:t>
            </a:r>
            <a:endParaRPr lang="en-US" dirty="0"/>
          </a:p>
        </p:txBody>
      </p:sp>
      <p:sp>
        <p:nvSpPr>
          <p:cNvPr id="5" name="スライド番号プレースホルダー 4">
            <a:extLst>
              <a:ext uri="{FF2B5EF4-FFF2-40B4-BE49-F238E27FC236}">
                <a16:creationId xmlns:a16="http://schemas.microsoft.com/office/drawing/2014/main" id="{FB1097F2-29F5-4DD9-BFA8-30363EA9AFBB}"/>
              </a:ext>
            </a:extLst>
          </p:cNvPr>
          <p:cNvSpPr>
            <a:spLocks noGrp="1"/>
          </p:cNvSpPr>
          <p:nvPr>
            <p:ph type="sldNum" sz="quarter" idx="12"/>
          </p:nvPr>
        </p:nvSpPr>
        <p:spPr/>
        <p:txBody>
          <a:bodyPr/>
          <a:lstStyle/>
          <a:p>
            <a:fld id="{F9AE1A6C-155A-45B5-BF6F-8FA332E74381}" type="slidenum">
              <a:rPr lang="en-US" smtClean="0"/>
              <a:pPr/>
              <a:t>6</a:t>
            </a:fld>
            <a:endParaRPr lang="en-US" dirty="0"/>
          </a:p>
        </p:txBody>
      </p:sp>
      <p:sp>
        <p:nvSpPr>
          <p:cNvPr id="7" name="コンテンツ プレースホルダー 2">
            <a:extLst>
              <a:ext uri="{FF2B5EF4-FFF2-40B4-BE49-F238E27FC236}">
                <a16:creationId xmlns:a16="http://schemas.microsoft.com/office/drawing/2014/main" id="{A33827B7-15B1-4264-BBAF-2C64BA218C21}"/>
              </a:ext>
            </a:extLst>
          </p:cNvPr>
          <p:cNvSpPr txBox="1">
            <a:spLocks/>
          </p:cNvSpPr>
          <p:nvPr/>
        </p:nvSpPr>
        <p:spPr>
          <a:xfrm>
            <a:off x="628650" y="4090988"/>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chemeClr val="tx2"/>
                </a:solidFill>
              </a:rPr>
              <a:t>format</a:t>
            </a:r>
            <a:r>
              <a:rPr lang="ja-JP" altLang="en-US" dirty="0"/>
              <a:t>でレイアウトを指定</a:t>
            </a:r>
            <a:endParaRPr lang="en-US" dirty="0"/>
          </a:p>
        </p:txBody>
      </p:sp>
    </p:spTree>
    <p:extLst>
      <p:ext uri="{BB962C8B-B14F-4D97-AF65-F5344CB8AC3E}">
        <p14:creationId xmlns:p14="http://schemas.microsoft.com/office/powerpoint/2010/main" val="97426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lstStyle/>
          <a:p>
            <a:pPr marL="0" indent="0">
              <a:buNone/>
            </a:pPr>
            <a:r>
              <a:rPr lang="ja-JP" altLang="en-US" dirty="0"/>
              <a:t>入力は</a:t>
            </a:r>
            <a:r>
              <a:rPr lang="en-US" altLang="ja-JP" dirty="0">
                <a:solidFill>
                  <a:schemeClr val="tx2"/>
                </a:solidFill>
              </a:rPr>
              <a:t>input</a:t>
            </a:r>
            <a:r>
              <a:rPr lang="ja-JP" altLang="en-US" dirty="0"/>
              <a:t>を使う</a:t>
            </a:r>
            <a:endParaRPr lang="en-US" altLang="ja-JP"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7</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628650" y="4147669"/>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数値の入力はキャストが必要</a:t>
            </a:r>
            <a:endParaRPr lang="en-US" altLang="ja-JP" dirty="0"/>
          </a:p>
        </p:txBody>
      </p:sp>
      <p:sp>
        <p:nvSpPr>
          <p:cNvPr id="8" name="正方形/長方形 7">
            <a:extLst>
              <a:ext uri="{FF2B5EF4-FFF2-40B4-BE49-F238E27FC236}">
                <a16:creationId xmlns:a16="http://schemas.microsoft.com/office/drawing/2014/main" id="{B8E8B99F-221F-4B2D-AAD6-4981244E8BEC}"/>
              </a:ext>
            </a:extLst>
          </p:cNvPr>
          <p:cNvSpPr/>
          <p:nvPr/>
        </p:nvSpPr>
        <p:spPr>
          <a:xfrm>
            <a:off x="1219200" y="2348113"/>
            <a:ext cx="6109855" cy="1200329"/>
          </a:xfrm>
          <a:prstGeom prst="rect">
            <a:avLst/>
          </a:prstGeom>
          <a:solidFill>
            <a:srgbClr val="FFFFFF"/>
          </a:solidFill>
        </p:spPr>
        <p:txBody>
          <a:bodyPr wrap="square">
            <a:spAutoFit/>
          </a:bodyPr>
          <a:lstStyle/>
          <a:p>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キーボードから何らかを入力するには</a:t>
            </a:r>
            <a:r>
              <a:rPr lang="en-US" altLang="ja-JP" dirty="0">
                <a:solidFill>
                  <a:srgbClr val="008000"/>
                </a:solidFill>
                <a:latin typeface="Consolas" panose="020B0609020204030204" pitchFamily="49" charset="0"/>
              </a:rPr>
              <a:t>, </a:t>
            </a:r>
            <a:r>
              <a:rPr lang="en-US" dirty="0">
                <a:solidFill>
                  <a:srgbClr val="008000"/>
                </a:solidFill>
                <a:latin typeface="Consolas" panose="020B0609020204030204" pitchFamily="49" charset="0"/>
              </a:rPr>
              <a:t>input </a:t>
            </a:r>
            <a:r>
              <a:rPr lang="ja-JP" altLang="en-US" dirty="0">
                <a:solidFill>
                  <a:srgbClr val="008000"/>
                </a:solidFill>
                <a:latin typeface="Consolas" panose="020B0609020204030204" pitchFamily="49" charset="0"/>
              </a:rPr>
              <a:t>を使用する</a:t>
            </a:r>
            <a:endParaRPr lang="ja-JP" alt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name = input()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"Hello {}"</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9" name="正方形/長方形 8">
            <a:extLst>
              <a:ext uri="{FF2B5EF4-FFF2-40B4-BE49-F238E27FC236}">
                <a16:creationId xmlns:a16="http://schemas.microsoft.com/office/drawing/2014/main" id="{C87267C1-6C32-4770-A60B-2A5195A5FDB7}"/>
              </a:ext>
            </a:extLst>
          </p:cNvPr>
          <p:cNvSpPr/>
          <p:nvPr/>
        </p:nvSpPr>
        <p:spPr>
          <a:xfrm>
            <a:off x="1219199" y="4691171"/>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int(input())    </a:t>
            </a:r>
            <a:r>
              <a:rPr lang="en-US" dirty="0">
                <a:solidFill>
                  <a:srgbClr val="008000"/>
                </a:solidFill>
                <a:latin typeface="Consolas" panose="020B0609020204030204" pitchFamily="49" charset="0"/>
              </a:rPr>
              <a:t># 24</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print(age, type(age)) </a:t>
            </a:r>
            <a:r>
              <a:rPr lang="en-US" dirty="0">
                <a:solidFill>
                  <a:srgbClr val="008000"/>
                </a:solidFill>
                <a:latin typeface="Consolas" panose="020B0609020204030204" pitchFamily="49" charset="0"/>
              </a:rPr>
              <a:t># 24 &lt;class 'int'&gt;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769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normAutofit/>
          </a:bodyPr>
          <a:lstStyle/>
          <a:p>
            <a:pPr marL="0" indent="0">
              <a:buNone/>
            </a:pPr>
            <a:r>
              <a:rPr lang="ja-JP" altLang="en-US" sz="2800" dirty="0"/>
              <a:t>入力は</a:t>
            </a:r>
            <a:r>
              <a:rPr lang="en-US" altLang="ja-JP" sz="2800" dirty="0">
                <a:solidFill>
                  <a:schemeClr val="tx2"/>
                </a:solidFill>
              </a:rPr>
              <a:t>input</a:t>
            </a:r>
            <a:r>
              <a:rPr lang="ja-JP" altLang="en-US" sz="2800" dirty="0"/>
              <a:t>を使う</a:t>
            </a:r>
            <a:endParaRPr lang="en-US" altLang="ja-JP" sz="2800"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8</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582465" y="5014068"/>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数値の入力は</a:t>
            </a:r>
            <a:r>
              <a:rPr lang="ja-JP" altLang="en-US" sz="2800" dirty="0">
                <a:solidFill>
                  <a:srgbClr val="FFFFFF"/>
                </a:solidFill>
              </a:rPr>
              <a:t>キャスト</a:t>
            </a:r>
            <a:r>
              <a:rPr lang="ja-JP" altLang="en-US" sz="2800" dirty="0"/>
              <a:t>が必要</a:t>
            </a:r>
            <a:endParaRPr lang="en-US" altLang="ja-JP" sz="2800" dirty="0"/>
          </a:p>
        </p:txBody>
      </p:sp>
      <p:sp>
        <p:nvSpPr>
          <p:cNvPr id="8" name="正方形/長方形 7">
            <a:extLst>
              <a:ext uri="{FF2B5EF4-FFF2-40B4-BE49-F238E27FC236}">
                <a16:creationId xmlns:a16="http://schemas.microsoft.com/office/drawing/2014/main" id="{B8E8B99F-221F-4B2D-AAD6-4981244E8BEC}"/>
              </a:ext>
            </a:extLst>
          </p:cNvPr>
          <p:cNvSpPr/>
          <p:nvPr/>
        </p:nvSpPr>
        <p:spPr>
          <a:xfrm>
            <a:off x="1219198" y="2244578"/>
            <a:ext cx="6613236" cy="923330"/>
          </a:xfrm>
          <a:prstGeom prst="rect">
            <a:avLst/>
          </a:prstGeom>
          <a:solidFill>
            <a:srgbClr val="FFFFFF"/>
          </a:solidFill>
        </p:spPr>
        <p:txBody>
          <a:bodyPr wrap="square">
            <a:spAutoFit/>
          </a:bodyPr>
          <a:lstStyle/>
          <a:p>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キーボードから何らかを入力するには</a:t>
            </a:r>
            <a:r>
              <a:rPr lang="en-US" altLang="ja-JP" dirty="0">
                <a:solidFill>
                  <a:srgbClr val="008000"/>
                </a:solidFill>
                <a:latin typeface="Consolas" panose="020B0609020204030204" pitchFamily="49" charset="0"/>
              </a:rPr>
              <a:t>, </a:t>
            </a:r>
            <a:r>
              <a:rPr lang="en-US" dirty="0">
                <a:solidFill>
                  <a:srgbClr val="008000"/>
                </a:solidFill>
                <a:latin typeface="Consolas" panose="020B0609020204030204" pitchFamily="49" charset="0"/>
              </a:rPr>
              <a:t>input </a:t>
            </a:r>
            <a:r>
              <a:rPr lang="ja-JP" altLang="en-US" dirty="0">
                <a:solidFill>
                  <a:srgbClr val="008000"/>
                </a:solidFill>
                <a:latin typeface="Consolas" panose="020B0609020204030204" pitchFamily="49" charset="0"/>
              </a:rPr>
              <a:t>を使用する</a:t>
            </a:r>
            <a:endParaRPr lang="ja-JP" alt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name = input()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"Hello {}"</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9" name="正方形/長方形 8">
            <a:extLst>
              <a:ext uri="{FF2B5EF4-FFF2-40B4-BE49-F238E27FC236}">
                <a16:creationId xmlns:a16="http://schemas.microsoft.com/office/drawing/2014/main" id="{C87267C1-6C32-4770-A60B-2A5195A5FDB7}"/>
              </a:ext>
            </a:extLst>
          </p:cNvPr>
          <p:cNvSpPr/>
          <p:nvPr/>
        </p:nvSpPr>
        <p:spPr>
          <a:xfrm>
            <a:off x="1219200" y="5536498"/>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int(input())    </a:t>
            </a:r>
            <a:r>
              <a:rPr lang="en-US" dirty="0">
                <a:solidFill>
                  <a:srgbClr val="008000"/>
                </a:solidFill>
                <a:latin typeface="Consolas" panose="020B0609020204030204" pitchFamily="49" charset="0"/>
              </a:rPr>
              <a:t># 24</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print(age, type(age)) </a:t>
            </a:r>
            <a:r>
              <a:rPr lang="en-US" dirty="0">
                <a:solidFill>
                  <a:srgbClr val="008000"/>
                </a:solidFill>
                <a:latin typeface="Consolas" panose="020B0609020204030204" pitchFamily="49" charset="0"/>
              </a:rPr>
              <a:t># 24 &lt;class 'int'&gt;</a:t>
            </a:r>
            <a:endParaRPr lang="en-US" b="0" dirty="0">
              <a:solidFill>
                <a:srgbClr val="000000"/>
              </a:solidFill>
              <a:effectLst/>
              <a:latin typeface="Consolas" panose="020B0609020204030204" pitchFamily="49" charset="0"/>
            </a:endParaRPr>
          </a:p>
        </p:txBody>
      </p:sp>
      <p:sp>
        <p:nvSpPr>
          <p:cNvPr id="6" name="正方形/長方形 5">
            <a:extLst>
              <a:ext uri="{FF2B5EF4-FFF2-40B4-BE49-F238E27FC236}">
                <a16:creationId xmlns:a16="http://schemas.microsoft.com/office/drawing/2014/main" id="{0D6A04CB-CEA8-4E61-A4E9-1E321B71DED6}"/>
              </a:ext>
            </a:extLst>
          </p:cNvPr>
          <p:cNvSpPr/>
          <p:nvPr/>
        </p:nvSpPr>
        <p:spPr>
          <a:xfrm>
            <a:off x="1219198" y="4008999"/>
            <a:ext cx="661323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input()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print(age, type(age))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
        <p:nvSpPr>
          <p:cNvPr id="10" name="コンテンツ プレースホルダー 2">
            <a:extLst>
              <a:ext uri="{FF2B5EF4-FFF2-40B4-BE49-F238E27FC236}">
                <a16:creationId xmlns:a16="http://schemas.microsoft.com/office/drawing/2014/main" id="{E9B02CD4-95BF-4F3F-8175-B27649214F22}"/>
              </a:ext>
            </a:extLst>
          </p:cNvPr>
          <p:cNvSpPr txBox="1">
            <a:spLocks/>
          </p:cNvSpPr>
          <p:nvPr/>
        </p:nvSpPr>
        <p:spPr>
          <a:xfrm>
            <a:off x="628650" y="3586359"/>
            <a:ext cx="8192077" cy="572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キーボード入力は数値を入力は</a:t>
            </a:r>
            <a:r>
              <a:rPr lang="en-US" altLang="ja-JP" sz="2800" dirty="0">
                <a:solidFill>
                  <a:srgbClr val="FFFFFF"/>
                </a:solidFill>
              </a:rPr>
              <a:t>str</a:t>
            </a:r>
            <a:r>
              <a:rPr lang="ja-JP" altLang="en-US" sz="2800" dirty="0"/>
              <a:t>になる</a:t>
            </a:r>
            <a:endParaRPr lang="en-US" altLang="ja-JP" sz="2800" dirty="0"/>
          </a:p>
        </p:txBody>
      </p:sp>
    </p:spTree>
    <p:extLst>
      <p:ext uri="{BB962C8B-B14F-4D97-AF65-F5344CB8AC3E}">
        <p14:creationId xmlns:p14="http://schemas.microsoft.com/office/powerpoint/2010/main" val="4171878221"/>
      </p:ext>
    </p:extLst>
  </p:cSld>
  <p:clrMapOvr>
    <a:masterClrMapping/>
  </p:clrMapOvr>
</p:sld>
</file>

<file path=ppt/theme/theme1.xml><?xml version="1.0" encoding="utf-8"?>
<a:theme xmlns:a="http://schemas.openxmlformats.org/drawingml/2006/main" name="Office Theme">
  <a:themeElements>
    <a:clrScheme name="ユーザー定義 4">
      <a:dk1>
        <a:srgbClr val="4D4D4D"/>
      </a:dk1>
      <a:lt1>
        <a:srgbClr val="A8D08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TotalTime>
  <Words>981</Words>
  <Application>Microsoft Office PowerPoint</Application>
  <PresentationFormat>画面に合わせる (4:3)</PresentationFormat>
  <Paragraphs>245</Paragraphs>
  <Slides>30</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30</vt:i4>
      </vt:variant>
    </vt:vector>
  </HeadingPairs>
  <TitlesOfParts>
    <vt:vector size="37" baseType="lpstr">
      <vt:lpstr>游ゴシック</vt:lpstr>
      <vt:lpstr>游ゴシック Light</vt:lpstr>
      <vt:lpstr>Arial</vt:lpstr>
      <vt:lpstr>Calibri</vt:lpstr>
      <vt:lpstr>Calibri Light</vt:lpstr>
      <vt:lpstr>Consolas</vt:lpstr>
      <vt:lpstr>Office Theme</vt:lpstr>
      <vt:lpstr>Program</vt:lpstr>
      <vt:lpstr>Today’s goal</vt:lpstr>
      <vt:lpstr>Table of Contents</vt:lpstr>
      <vt:lpstr>Tutorial</vt:lpstr>
      <vt:lpstr>Data type</vt:lpstr>
      <vt:lpstr>Data type</vt:lpstr>
      <vt:lpstr>Output</vt:lpstr>
      <vt:lpstr>Input</vt:lpstr>
      <vt:lpstr>Input</vt:lpstr>
      <vt:lpstr>Operation</vt:lpstr>
      <vt:lpstr>Operation</vt:lpstr>
      <vt:lpstr>Operation</vt:lpstr>
      <vt:lpstr>Operation</vt:lpstr>
      <vt:lpstr>Operation</vt:lpstr>
      <vt:lpstr>Operation</vt:lpstr>
      <vt:lpstr>Operation</vt:lpstr>
      <vt:lpstr>Operation</vt:lpstr>
      <vt:lpstr>Rule of variable name</vt:lpstr>
      <vt:lpstr>Rule of variable name</vt:lpstr>
      <vt:lpstr>Rule of variable name</vt:lpstr>
      <vt:lpstr>Rule of variable name</vt:lpstr>
      <vt:lpstr>Rule of variable name</vt:lpstr>
      <vt:lpstr>Rule of variable name</vt:lpstr>
      <vt:lpstr>Conditional branch(if)</vt:lpstr>
      <vt:lpstr>Repeat(for, while)</vt:lpstr>
      <vt:lpstr>Function</vt:lpstr>
      <vt:lpstr>Error</vt:lpstr>
      <vt:lpstr>Summary</vt:lpstr>
      <vt:lpstr>References</vt:lpstr>
      <vt:lpstr>Bonus 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nkyoudou</dc:creator>
  <cp:lastModifiedBy>nkyoudou</cp:lastModifiedBy>
  <cp:revision>21</cp:revision>
  <dcterms:created xsi:type="dcterms:W3CDTF">2023-05-10T05:48:08Z</dcterms:created>
  <dcterms:modified xsi:type="dcterms:W3CDTF">2023-05-11T10:32:55Z</dcterms:modified>
</cp:coreProperties>
</file>