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47"/>
  </p:notesMasterIdLst>
  <p:sldIdLst>
    <p:sldId id="256" r:id="rId2"/>
    <p:sldId id="269" r:id="rId3"/>
    <p:sldId id="257" r:id="rId4"/>
    <p:sldId id="258" r:id="rId5"/>
    <p:sldId id="267" r:id="rId6"/>
    <p:sldId id="272" r:id="rId7"/>
    <p:sldId id="266" r:id="rId8"/>
    <p:sldId id="289" r:id="rId9"/>
    <p:sldId id="270" r:id="rId10"/>
    <p:sldId id="285" r:id="rId11"/>
    <p:sldId id="271" r:id="rId12"/>
    <p:sldId id="273" r:id="rId13"/>
    <p:sldId id="274" r:id="rId14"/>
    <p:sldId id="286" r:id="rId15"/>
    <p:sldId id="275" r:id="rId16"/>
    <p:sldId id="278" r:id="rId17"/>
    <p:sldId id="276" r:id="rId18"/>
    <p:sldId id="277" r:id="rId19"/>
    <p:sldId id="268" r:id="rId20"/>
    <p:sldId id="279" r:id="rId21"/>
    <p:sldId id="281" r:id="rId22"/>
    <p:sldId id="282" r:id="rId23"/>
    <p:sldId id="284" r:id="rId24"/>
    <p:sldId id="283" r:id="rId25"/>
    <p:sldId id="259" r:id="rId26"/>
    <p:sldId id="287" r:id="rId27"/>
    <p:sldId id="288" r:id="rId28"/>
    <p:sldId id="260" r:id="rId29"/>
    <p:sldId id="291" r:id="rId30"/>
    <p:sldId id="292" r:id="rId31"/>
    <p:sldId id="293" r:id="rId32"/>
    <p:sldId id="294" r:id="rId33"/>
    <p:sldId id="295" r:id="rId34"/>
    <p:sldId id="296" r:id="rId35"/>
    <p:sldId id="297" r:id="rId36"/>
    <p:sldId id="261" r:id="rId37"/>
    <p:sldId id="298" r:id="rId38"/>
    <p:sldId id="299" r:id="rId39"/>
    <p:sldId id="300" r:id="rId40"/>
    <p:sldId id="301" r:id="rId41"/>
    <p:sldId id="262" r:id="rId42"/>
    <p:sldId id="263" r:id="rId43"/>
    <p:sldId id="264" r:id="rId44"/>
    <p:sldId id="265" r:id="rId45"/>
    <p:sldId id="29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91"/>
            <p14:sldId id="292"/>
            <p14:sldId id="293"/>
            <p14:sldId id="294"/>
            <p14:sldId id="295"/>
            <p14:sldId id="296"/>
            <p14:sldId id="297"/>
            <p14:sldId id="261"/>
            <p14:sldId id="298"/>
            <p14:sldId id="299"/>
            <p14:sldId id="300"/>
            <p14:sldId id="301"/>
            <p14:sldId id="262"/>
            <p14:sldId id="263"/>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8D08D"/>
    <a:srgbClr val="795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5/18/2023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5/18/2023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1219198" y="2492770"/>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1219198" y="4034742"/>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1219198" y="5757377"/>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ほかの演算子には各自</a:t>
            </a:r>
            <a:r>
              <a:rPr kumimoji="1" lang="en-US" altLang="ja-JP" dirty="0"/>
              <a:t>References</a:t>
            </a:r>
            <a:r>
              <a:rPr kumimoji="1" lang="ja-JP" altLang="en-US" dirty="0"/>
              <a:t>から飛んでみてください．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13</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905866"/>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
        <p:nvSpPr>
          <p:cNvPr id="8" name="正方形/長方形 7">
            <a:extLst>
              <a:ext uri="{FF2B5EF4-FFF2-40B4-BE49-F238E27FC236}">
                <a16:creationId xmlns:a16="http://schemas.microsoft.com/office/drawing/2014/main" id="{5F7136AE-B092-4E2C-905F-94B4E807C4ED}"/>
              </a:ext>
            </a:extLst>
          </p:cNvPr>
          <p:cNvSpPr/>
          <p:nvPr/>
        </p:nvSpPr>
        <p:spPr>
          <a:xfrm>
            <a:off x="4436902" y="3493854"/>
            <a:ext cx="4572000" cy="1200329"/>
          </a:xfrm>
          <a:prstGeom prst="rect">
            <a:avLst/>
          </a:prstGeom>
          <a:solidFill>
            <a:srgbClr val="FFFFFF"/>
          </a:solidFill>
        </p:spPr>
        <p:txBody>
          <a:bodyPr>
            <a:spAutoFit/>
          </a:bodyPr>
          <a:lstStyle/>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buy_apple_num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buy_apple_num</a:t>
            </a:r>
            <a:endParaRPr lang="en-US" dirty="0">
              <a:solidFill>
                <a:srgbClr val="3B3B3B"/>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26</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260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17</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テキスト ボックス 3">
            <a:extLst>
              <a:ext uri="{FF2B5EF4-FFF2-40B4-BE49-F238E27FC236}">
                <a16:creationId xmlns:a16="http://schemas.microsoft.com/office/drawing/2014/main" id="{35CE4783-3A59-A095-161E-2EFE0C8E5A9E}"/>
              </a:ext>
            </a:extLst>
          </p:cNvPr>
          <p:cNvSpPr txBox="1"/>
          <p:nvPr/>
        </p:nvSpPr>
        <p:spPr>
          <a:xfrm>
            <a:off x="1134618" y="2594189"/>
            <a:ext cx="6352032" cy="646331"/>
          </a:xfrm>
          <a:prstGeom prst="rect">
            <a:avLst/>
          </a:prstGeom>
          <a:solidFill>
            <a:srgbClr val="FFFFFF"/>
          </a:solidFill>
        </p:spPr>
        <p:txBody>
          <a:bodyPr wrap="square">
            <a:spAutoFit/>
          </a:bodyPr>
          <a:lstStyle/>
          <a:p>
            <a:r>
              <a:rPr lang="en-US" altLang="ja-JP" b="0">
                <a:solidFill>
                  <a:srgbClr val="8F08C4"/>
                </a:solidFill>
                <a:effectLst/>
                <a:latin typeface="Consolas" panose="020B0609020204030204" pitchFamily="49" charset="0"/>
              </a:rPr>
              <a:t>if</a:t>
            </a:r>
            <a:r>
              <a:rPr lang="en-US" altLang="ja-JP" b="0">
                <a:solidFill>
                  <a:srgbClr val="000000"/>
                </a:solidFill>
                <a:effectLst/>
                <a:latin typeface="Consolas" panose="020B0609020204030204" pitchFamily="49" charset="0"/>
              </a:rPr>
              <a:t> x &gt; </a:t>
            </a:r>
            <a:r>
              <a:rPr lang="en-US" altLang="ja-JP" b="0">
                <a:solidFill>
                  <a:srgbClr val="098658"/>
                </a:solidFill>
                <a:effectLst/>
                <a:latin typeface="Consolas" panose="020B0609020204030204" pitchFamily="49" charset="0"/>
              </a:rPr>
              <a:t>0</a:t>
            </a:r>
            <a:r>
              <a:rPr lang="en-US" altLang="ja-JP" b="0">
                <a:solidFill>
                  <a:srgbClr val="000000"/>
                </a:solidFill>
                <a:effectLst/>
                <a:latin typeface="Consolas" panose="020B0609020204030204" pitchFamily="49" charset="0"/>
              </a:rPr>
              <a:t>:</a:t>
            </a:r>
          </a:p>
          <a:p>
            <a:r>
              <a:rPr lang="en-US" altLang="ja-JP" b="0">
                <a:solidFill>
                  <a:srgbClr val="000000"/>
                </a:solidFill>
                <a:effectLst/>
                <a:latin typeface="Consolas" panose="020B0609020204030204" pitchFamily="49" charset="0"/>
              </a:rPr>
              <a:t>    </a:t>
            </a:r>
            <a:r>
              <a:rPr lang="en-US" altLang="ja-JP" b="0">
                <a:solidFill>
                  <a:srgbClr val="74531F"/>
                </a:solidFill>
                <a:effectLst/>
                <a:latin typeface="Consolas" panose="020B0609020204030204" pitchFamily="49" charset="0"/>
              </a:rPr>
              <a:t>print</a:t>
            </a:r>
            <a:r>
              <a:rPr lang="en-US" altLang="ja-JP" b="0">
                <a:solidFill>
                  <a:srgbClr val="000000"/>
                </a:solidFill>
                <a:effectLst/>
                <a:latin typeface="Consolas" panose="020B0609020204030204" pitchFamily="49" charset="0"/>
              </a:rPr>
              <a:t>(</a:t>
            </a:r>
            <a:r>
              <a:rPr lang="en-US" altLang="ja-JP" b="0">
                <a:solidFill>
                  <a:srgbClr val="E21F1F"/>
                </a:solidFill>
                <a:effectLst/>
                <a:latin typeface="Consolas" panose="020B0609020204030204" pitchFamily="49" charset="0"/>
              </a:rPr>
              <a:t>"</a:t>
            </a:r>
            <a:r>
              <a:rPr lang="en-US" altLang="ja-JP" b="0">
                <a:solidFill>
                  <a:srgbClr val="A31515"/>
                </a:solidFill>
                <a:effectLst/>
                <a:latin typeface="Consolas" panose="020B0609020204030204" pitchFamily="49" charset="0"/>
              </a:rPr>
              <a:t>positive</a:t>
            </a:r>
            <a:r>
              <a:rPr lang="en-US" altLang="ja-JP" b="0">
                <a:solidFill>
                  <a:srgbClr val="E21F1F"/>
                </a:solidFill>
                <a:effectLst/>
                <a:latin typeface="Consolas" panose="020B0609020204030204" pitchFamily="49" charset="0"/>
              </a:rPr>
              <a:t>"</a:t>
            </a:r>
            <a:r>
              <a:rPr lang="en-US" altLang="ja-JP" b="0">
                <a:solidFill>
                  <a:srgbClr val="000000"/>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p:txBody>
      </p:sp>
      <p:sp>
        <p:nvSpPr>
          <p:cNvPr id="9" name="テキスト ボックス 8">
            <a:extLst>
              <a:ext uri="{FF2B5EF4-FFF2-40B4-BE49-F238E27FC236}">
                <a16:creationId xmlns:a16="http://schemas.microsoft.com/office/drawing/2014/main" id="{122BDA7E-6664-F699-6C05-EEE73B30D2C0}"/>
              </a:ext>
            </a:extLst>
          </p:cNvPr>
          <p:cNvSpPr txBox="1"/>
          <p:nvPr/>
        </p:nvSpPr>
        <p:spPr>
          <a:xfrm>
            <a:off x="1134618" y="4230589"/>
            <a:ext cx="6352032" cy="2308324"/>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x &lt;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negative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zero</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ja-JP" altLang="en-US" dirty="0">
                <a:solidFill>
                  <a:srgbClr val="74531F"/>
                </a:solidFill>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ten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more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526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altLang="ja-JP" dirty="0"/>
              <a:t>Problem(if)</a:t>
            </a:r>
            <a:endParaRPr lang="en-US" dirty="0"/>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526312"/>
            <a:ext cx="7886700" cy="1576924"/>
          </a:xfrm>
        </p:spPr>
        <p:txBody>
          <a:bodyPr>
            <a:normAutofit fontScale="92500"/>
          </a:bodyPr>
          <a:lstStyle/>
          <a:p>
            <a:pPr marL="0" indent="0">
              <a:buNone/>
            </a:pPr>
            <a:r>
              <a:rPr lang="ja-JP" altLang="en-US" dirty="0"/>
              <a:t>シカ君は二つの自然数</a:t>
            </a:r>
            <a:r>
              <a:rPr lang="en-US" altLang="ja-JP" dirty="0"/>
              <a:t>a</a:t>
            </a:r>
            <a:r>
              <a:rPr lang="ja-JP" altLang="en-US" dirty="0"/>
              <a:t>，</a:t>
            </a:r>
            <a:r>
              <a:rPr lang="en-US" altLang="ja-JP" dirty="0"/>
              <a:t>b</a:t>
            </a:r>
            <a:r>
              <a:rPr lang="ja-JP" altLang="en-US" dirty="0"/>
              <a:t>を見つけました．</a:t>
            </a:r>
            <a:br>
              <a:rPr lang="en-US" altLang="ja-JP" dirty="0"/>
            </a:br>
            <a:r>
              <a:rPr lang="en-US" altLang="ja-JP" dirty="0"/>
              <a:t>a</a:t>
            </a:r>
            <a:r>
              <a:rPr lang="ja-JP" altLang="en-US" dirty="0"/>
              <a:t>と</a:t>
            </a:r>
            <a:r>
              <a:rPr lang="en-US" altLang="ja-JP" dirty="0"/>
              <a:t>b</a:t>
            </a:r>
            <a:r>
              <a:rPr lang="ja-JP" altLang="en-US" dirty="0"/>
              <a:t>の積が偶数なら</a:t>
            </a:r>
            <a:r>
              <a:rPr lang="en-US" altLang="ja-JP" dirty="0"/>
              <a:t>Even</a:t>
            </a:r>
            <a:r>
              <a:rPr lang="ja-JP" altLang="en-US" dirty="0"/>
              <a:t>，奇数なら</a:t>
            </a:r>
            <a:r>
              <a:rPr lang="en-US" altLang="ja-JP" dirty="0"/>
              <a:t>Odd</a:t>
            </a:r>
            <a:r>
              <a:rPr lang="ja-JP" altLang="en-US" dirty="0"/>
              <a:t>を出力してください．</a:t>
            </a:r>
            <a:r>
              <a:rPr lang="en-US" altLang="ja-JP" dirty="0"/>
              <a:t>(1 &lt;= a, b &lt;= 10)</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8" name="テキスト ボックス 7">
            <a:extLst>
              <a:ext uri="{FF2B5EF4-FFF2-40B4-BE49-F238E27FC236}">
                <a16:creationId xmlns:a16="http://schemas.microsoft.com/office/drawing/2014/main" id="{8621DBBC-1398-B67F-E263-BCDFC4533819}"/>
              </a:ext>
            </a:extLst>
          </p:cNvPr>
          <p:cNvSpPr txBox="1"/>
          <p:nvPr/>
        </p:nvSpPr>
        <p:spPr>
          <a:xfrm>
            <a:off x="786384" y="3570099"/>
            <a:ext cx="637032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3 4</a:t>
            </a:r>
            <a:endParaRPr lang="ja-JP" altLang="en-US" sz="2400" b="0" dirty="0">
              <a:solidFill>
                <a:srgbClr val="000000"/>
              </a:solidFill>
              <a:effectLst/>
              <a:latin typeface="Consolas" panose="020B0609020204030204" pitchFamily="49" charset="0"/>
            </a:endParaRPr>
          </a:p>
        </p:txBody>
      </p:sp>
      <p:sp>
        <p:nvSpPr>
          <p:cNvPr id="10" name="テキスト ボックス 9">
            <a:extLst>
              <a:ext uri="{FF2B5EF4-FFF2-40B4-BE49-F238E27FC236}">
                <a16:creationId xmlns:a16="http://schemas.microsoft.com/office/drawing/2014/main" id="{107AF0BD-1EC0-EA35-E5FA-B6389A0D379A}"/>
              </a:ext>
            </a:extLst>
          </p:cNvPr>
          <p:cNvSpPr txBox="1"/>
          <p:nvPr/>
        </p:nvSpPr>
        <p:spPr>
          <a:xfrm>
            <a:off x="786384" y="4959691"/>
            <a:ext cx="6370320" cy="523220"/>
          </a:xfrm>
          <a:prstGeom prst="rect">
            <a:avLst/>
          </a:prstGeom>
          <a:solidFill>
            <a:srgbClr val="FFFFFF"/>
          </a:solidFill>
        </p:spPr>
        <p:txBody>
          <a:bodyPr wrap="square">
            <a:spAutoFit/>
          </a:bodyPr>
          <a:lstStyle/>
          <a:p>
            <a:r>
              <a:rPr lang="en-US" altLang="ja-JP" sz="2800" b="0" dirty="0">
                <a:solidFill>
                  <a:srgbClr val="000000"/>
                </a:solidFill>
                <a:effectLst/>
                <a:latin typeface="Consolas" panose="020B0609020204030204" pitchFamily="49" charset="0"/>
              </a:rPr>
              <a:t>Even</a:t>
            </a:r>
          </a:p>
        </p:txBody>
      </p:sp>
    </p:spTree>
    <p:extLst>
      <p:ext uri="{BB962C8B-B14F-4D97-AF65-F5344CB8AC3E}">
        <p14:creationId xmlns:p14="http://schemas.microsoft.com/office/powerpoint/2010/main" val="7492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Problem(if)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1758823"/>
          </a:xfrm>
        </p:spPr>
        <p:txBody>
          <a:bodyPr/>
          <a:lstStyle/>
          <a:p>
            <a:pPr marL="0" indent="0">
              <a:buNone/>
            </a:pPr>
            <a:r>
              <a:rPr lang="ja-JP" altLang="en-US" dirty="0"/>
              <a:t>解法</a:t>
            </a:r>
            <a:endParaRPr lang="en-US" altLang="ja-JP" dirty="0"/>
          </a:p>
          <a:p>
            <a:pPr>
              <a:buFontTx/>
              <a:buChar char="-"/>
            </a:pPr>
            <a:r>
              <a:rPr lang="ja-JP" altLang="en-US" dirty="0"/>
              <a:t>偶数 </a:t>
            </a:r>
            <a:r>
              <a:rPr lang="en-US" altLang="ja-JP" dirty="0"/>
              <a:t>: 2</a:t>
            </a:r>
            <a:r>
              <a:rPr lang="ja-JP" altLang="en-US" dirty="0"/>
              <a:t>で割った余りが</a:t>
            </a:r>
            <a:r>
              <a:rPr lang="en-US" altLang="ja-JP" dirty="0"/>
              <a:t>0</a:t>
            </a:r>
          </a:p>
          <a:p>
            <a:pPr>
              <a:buFontTx/>
              <a:buChar char="-"/>
            </a:pPr>
            <a:r>
              <a:rPr lang="ja-JP" altLang="en-US" dirty="0"/>
              <a:t>奇数 </a:t>
            </a:r>
            <a:r>
              <a:rPr lang="en-US" altLang="ja-JP" dirty="0"/>
              <a:t>: 2</a:t>
            </a:r>
            <a:r>
              <a:rPr lang="ja-JP" altLang="en-US" dirty="0"/>
              <a:t>で割った余りが</a:t>
            </a:r>
            <a:r>
              <a:rPr lang="en-US" altLang="ja-JP" dirty="0"/>
              <a:t>1</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
        <p:nvSpPr>
          <p:cNvPr id="6" name="テキスト ボックス 5">
            <a:extLst>
              <a:ext uri="{FF2B5EF4-FFF2-40B4-BE49-F238E27FC236}">
                <a16:creationId xmlns:a16="http://schemas.microsoft.com/office/drawing/2014/main" id="{153141BC-604F-1407-FC23-473A003B857F}"/>
              </a:ext>
            </a:extLst>
          </p:cNvPr>
          <p:cNvSpPr txBox="1"/>
          <p:nvPr/>
        </p:nvSpPr>
        <p:spPr>
          <a:xfrm>
            <a:off x="2286000" y="4194368"/>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(a*b)%</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Even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Odd</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84543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r>
              <a:rPr lang="ja-JP" altLang="en-US" dirty="0"/>
              <a:t>繰り返し処理を</a:t>
            </a:r>
            <a:r>
              <a:rPr lang="en-US" altLang="ja-JP" dirty="0">
                <a:solidFill>
                  <a:srgbClr val="FFFFFF"/>
                </a:solidFill>
              </a:rPr>
              <a:t>for</a:t>
            </a:r>
            <a:r>
              <a:rPr lang="en-US" altLang="ja-JP" dirty="0"/>
              <a:t>, </a:t>
            </a:r>
            <a:r>
              <a:rPr lang="en-US" altLang="ja-JP" dirty="0">
                <a:solidFill>
                  <a:srgbClr val="FFFFFF"/>
                </a:solidFill>
              </a:rPr>
              <a:t>while</a:t>
            </a:r>
            <a:r>
              <a:rPr lang="ja-JP" altLang="en-US" dirty="0"/>
              <a:t>を使って行う</a:t>
            </a:r>
            <a:endParaRPr lang="en-US" altLang="ja-JP" dirty="0"/>
          </a:p>
          <a:p>
            <a:pPr marL="0" indent="0">
              <a:buNone/>
            </a:pPr>
            <a:endParaRPr lang="en-US" altLang="ja-JP" dirty="0"/>
          </a:p>
          <a:p>
            <a:pPr marL="0" indent="0">
              <a:buNone/>
            </a:pPr>
            <a:r>
              <a:rPr lang="ja-JP" altLang="en-US" dirty="0"/>
              <a:t>条件が</a:t>
            </a:r>
            <a:r>
              <a:rPr lang="en-US" altLang="ja-JP" dirty="0">
                <a:solidFill>
                  <a:srgbClr val="FFFFFF"/>
                </a:solidFill>
              </a:rPr>
              <a:t>True</a:t>
            </a:r>
            <a:r>
              <a:rPr lang="ja-JP" altLang="en-US" dirty="0"/>
              <a:t>である間繰り返す処理</a:t>
            </a:r>
            <a:endParaRPr lang="en-US" altLang="ja-JP" dirty="0"/>
          </a:p>
          <a:p>
            <a:pPr>
              <a:buFontTx/>
              <a:buChar char="-"/>
            </a:pPr>
            <a:r>
              <a:rPr lang="en-US" altLang="ja-JP" dirty="0"/>
              <a:t>for</a:t>
            </a:r>
            <a:r>
              <a:rPr lang="ja-JP" altLang="en-US" dirty="0"/>
              <a:t>はある範囲の中で繰り返す</a:t>
            </a:r>
            <a:endParaRPr lang="en-US" altLang="ja-JP" dirty="0"/>
          </a:p>
          <a:p>
            <a:pPr>
              <a:buFontTx/>
              <a:buChar char="-"/>
            </a:pPr>
            <a:r>
              <a:rPr lang="en-US" altLang="ja-JP" dirty="0"/>
              <a:t>while</a:t>
            </a:r>
            <a:r>
              <a:rPr lang="ja-JP" altLang="en-US" dirty="0"/>
              <a:t>は</a:t>
            </a:r>
            <a:r>
              <a:rPr lang="en-US" altLang="ja-JP" dirty="0"/>
              <a:t>if</a:t>
            </a:r>
            <a:r>
              <a:rPr lang="ja-JP" altLang="en-US" dirty="0"/>
              <a:t>文のように条件を記述して</a:t>
            </a:r>
            <a:br>
              <a:rPr lang="en-US" altLang="ja-JP" dirty="0"/>
            </a:br>
            <a:r>
              <a:rPr lang="ja-JP" altLang="en-US" dirty="0"/>
              <a:t>繰り返しを行う</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612775"/>
          </a:xfrm>
        </p:spPr>
        <p:txBody>
          <a:bodyPr/>
          <a:lstStyle/>
          <a:p>
            <a:pPr marL="0" indent="0">
              <a:buNone/>
            </a:pPr>
            <a:r>
              <a:rPr lang="en-US" altLang="ja-JP" dirty="0">
                <a:solidFill>
                  <a:srgbClr val="FFFFFF"/>
                </a:solidFill>
              </a:rPr>
              <a:t>for</a:t>
            </a:r>
            <a:r>
              <a:rPr lang="ja-JP" altLang="en-US" dirty="0"/>
              <a:t>文を使った繰り返し</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
        <p:nvSpPr>
          <p:cNvPr id="6" name="テキスト ボックス 5">
            <a:extLst>
              <a:ext uri="{FF2B5EF4-FFF2-40B4-BE49-F238E27FC236}">
                <a16:creationId xmlns:a16="http://schemas.microsoft.com/office/drawing/2014/main" id="{2BAD4EF2-1A73-2381-22DC-88F7E6510C08}"/>
              </a:ext>
            </a:extLst>
          </p:cNvPr>
          <p:cNvSpPr txBox="1"/>
          <p:nvPr/>
        </p:nvSpPr>
        <p:spPr>
          <a:xfrm>
            <a:off x="1274064" y="2573336"/>
            <a:ext cx="6711696"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(n):</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26043BC2-2043-6F30-B51A-36903C39AC8B}"/>
              </a:ext>
            </a:extLst>
          </p:cNvPr>
          <p:cNvSpPr txBox="1">
            <a:spLocks/>
          </p:cNvSpPr>
          <p:nvPr/>
        </p:nvSpPr>
        <p:spPr>
          <a:xfrm>
            <a:off x="628650" y="3638334"/>
            <a:ext cx="7886700" cy="248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range(n)</a:t>
            </a:r>
            <a:r>
              <a:rPr lang="ja-JP" altLang="en-US" dirty="0"/>
              <a:t>は，</a:t>
            </a:r>
            <a:r>
              <a:rPr lang="en-US" altLang="ja-JP" dirty="0"/>
              <a:t>[0, n)</a:t>
            </a:r>
            <a:r>
              <a:rPr lang="ja-JP" altLang="en-US" dirty="0"/>
              <a:t>の値を生成できる．</a:t>
            </a:r>
            <a:endParaRPr lang="en-US" altLang="ja-JP" dirty="0"/>
          </a:p>
          <a:p>
            <a:pPr marL="0" indent="0">
              <a:buFont typeface="Arial" panose="020B0604020202020204" pitchFamily="34" charset="0"/>
              <a:buNone/>
            </a:pPr>
            <a:r>
              <a:rPr lang="en-US" altLang="ja-JP" dirty="0">
                <a:solidFill>
                  <a:srgbClr val="FFFFFF"/>
                </a:solidFill>
              </a:rPr>
              <a:t>range(a, b)</a:t>
            </a:r>
            <a:r>
              <a:rPr lang="ja-JP" altLang="en-US" dirty="0"/>
              <a:t>は，</a:t>
            </a:r>
            <a:r>
              <a:rPr lang="en-US" altLang="ja-JP" dirty="0"/>
              <a:t>[a, b)</a:t>
            </a:r>
            <a:r>
              <a:rPr lang="ja-JP" altLang="en-US" dirty="0"/>
              <a:t>の値を生成できる．</a:t>
            </a:r>
            <a:endParaRPr lang="en-US" altLang="ja-JP" dirty="0"/>
          </a:p>
          <a:p>
            <a:pPr marL="0" indent="0">
              <a:buNone/>
            </a:pPr>
            <a:r>
              <a:rPr lang="en-US" altLang="ja-JP" dirty="0">
                <a:solidFill>
                  <a:srgbClr val="FFFFFF"/>
                </a:solidFill>
              </a:rPr>
              <a:t>range(a, b, s)</a:t>
            </a:r>
            <a:r>
              <a:rPr lang="ja-JP" altLang="en-US" dirty="0"/>
              <a:t>は，増加量も指定できる．</a:t>
            </a:r>
            <a:endParaRPr lang="en-US" altLang="ja-JP" dirty="0"/>
          </a:p>
        </p:txBody>
      </p:sp>
    </p:spTree>
    <p:extLst>
      <p:ext uri="{BB962C8B-B14F-4D97-AF65-F5344CB8AC3E}">
        <p14:creationId xmlns:p14="http://schemas.microsoft.com/office/powerpoint/2010/main" val="1316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for</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462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222119"/>
          </a:xfrm>
        </p:spPr>
        <p:txBody>
          <a:bodyPr>
            <a:normAutofit/>
          </a:bodyPr>
          <a:lstStyle/>
          <a:p>
            <a:pPr marL="0" indent="0">
              <a:buNone/>
            </a:pPr>
            <a:r>
              <a:rPr lang="ja-JP" altLang="en-US" dirty="0"/>
              <a:t>解法</a:t>
            </a:r>
            <a:endParaRPr lang="en-US" altLang="ja-JP" dirty="0"/>
          </a:p>
          <a:p>
            <a:pPr marL="0" indent="0">
              <a:buNone/>
            </a:pPr>
            <a:r>
              <a:rPr lang="en-US" altLang="ja-JP" dirty="0">
                <a:solidFill>
                  <a:srgbClr val="FFFFFF"/>
                </a:solidFill>
              </a:rPr>
              <a:t>range(</a:t>
            </a:r>
            <a:r>
              <a:rPr lang="en-US" altLang="ja-JP" dirty="0" err="1">
                <a:solidFill>
                  <a:srgbClr val="FFFFFF"/>
                </a:solidFill>
              </a:rPr>
              <a:t>a,b</a:t>
            </a:r>
            <a:r>
              <a:rPr lang="en-US" altLang="ja-JP" dirty="0">
                <a:solidFill>
                  <a:srgbClr val="FFFFFF"/>
                </a:solidFill>
              </a:rPr>
              <a:t>)</a:t>
            </a:r>
            <a:r>
              <a:rPr lang="ja-JP" altLang="en-US" dirty="0"/>
              <a:t>では</a:t>
            </a:r>
            <a:r>
              <a:rPr lang="en-US" altLang="ja-JP" dirty="0"/>
              <a:t>[a, b)</a:t>
            </a:r>
            <a:r>
              <a:rPr lang="ja-JP" altLang="en-US" dirty="0"/>
              <a:t> なので，</a:t>
            </a:r>
            <a:endParaRPr lang="en-US" altLang="ja-JP" dirty="0"/>
          </a:p>
          <a:p>
            <a:pPr marL="0" indent="0">
              <a:buNone/>
            </a:pPr>
            <a:r>
              <a:rPr lang="en-US" altLang="ja-JP" dirty="0">
                <a:solidFill>
                  <a:srgbClr val="FFFFFF"/>
                </a:solidFill>
              </a:rPr>
              <a:t>range(a,b+1)</a:t>
            </a:r>
            <a:r>
              <a:rPr lang="ja-JP" altLang="en-US" dirty="0"/>
              <a:t>で</a:t>
            </a:r>
            <a:r>
              <a:rPr lang="en-US" altLang="ja-JP" dirty="0"/>
              <a:t>[</a:t>
            </a:r>
            <a:r>
              <a:rPr lang="en-US" altLang="ja-JP" dirty="0" err="1"/>
              <a:t>a,b</a:t>
            </a:r>
            <a:r>
              <a:rPr lang="en-US" altLang="ja-JP" dirty="0"/>
              <a:t>]</a:t>
            </a:r>
            <a:r>
              <a:rPr lang="ja-JP" altLang="en-US" dirty="0"/>
              <a:t>とすることですべてを足すことができる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
        <p:nvSpPr>
          <p:cNvPr id="7" name="テキスト ボックス 6">
            <a:extLst>
              <a:ext uri="{FF2B5EF4-FFF2-40B4-BE49-F238E27FC236}">
                <a16:creationId xmlns:a16="http://schemas.microsoft.com/office/drawing/2014/main" id="{2E942896-C737-1E3D-A212-5DE6A6A5D6F5}"/>
              </a:ext>
            </a:extLst>
          </p:cNvPr>
          <p:cNvSpPr txBox="1"/>
          <p:nvPr/>
        </p:nvSpPr>
        <p:spPr>
          <a:xfrm>
            <a:off x="2176272" y="4370376"/>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(a, b+</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err="1">
                <a:solidFill>
                  <a:srgbClr val="000000"/>
                </a:solidFill>
                <a:effectLst/>
                <a:latin typeface="Consolas" panose="020B0609020204030204" pitchFamily="49" charset="0"/>
              </a:rPr>
              <a:t>i</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42815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en-US" altLang="ja-JP" dirty="0">
                <a:solidFill>
                  <a:srgbClr val="FFFFFF"/>
                </a:solidFill>
              </a:rPr>
              <a:t>while</a:t>
            </a:r>
            <a:r>
              <a:rPr lang="ja-JP" altLang="en-US" dirty="0"/>
              <a:t>文は任意の条件を作成し，それが</a:t>
            </a:r>
            <a:r>
              <a:rPr lang="en-US" altLang="ja-JP" dirty="0">
                <a:solidFill>
                  <a:srgbClr val="FFFFFF"/>
                </a:solidFill>
              </a:rPr>
              <a:t>True</a:t>
            </a:r>
            <a:r>
              <a:rPr lang="ja-JP" altLang="en-US" dirty="0"/>
              <a:t>の時に繰り返しを処理を実行する．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
        <p:nvSpPr>
          <p:cNvPr id="8" name="テキスト ボックス 7">
            <a:extLst>
              <a:ext uri="{FF2B5EF4-FFF2-40B4-BE49-F238E27FC236}">
                <a16:creationId xmlns:a16="http://schemas.microsoft.com/office/drawing/2014/main" id="{65C49214-2774-01AC-E2F4-FD635C5BFA18}"/>
              </a:ext>
            </a:extLst>
          </p:cNvPr>
          <p:cNvSpPr txBox="1"/>
          <p:nvPr/>
        </p:nvSpPr>
        <p:spPr>
          <a:xfrm>
            <a:off x="2286000" y="4195975"/>
            <a:ext cx="4572000"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条件式</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処理</a:t>
            </a:r>
          </a:p>
        </p:txBody>
      </p:sp>
    </p:spTree>
    <p:extLst>
      <p:ext uri="{BB962C8B-B14F-4D97-AF65-F5344CB8AC3E}">
        <p14:creationId xmlns:p14="http://schemas.microsoft.com/office/powerpoint/2010/main" val="360708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ja-JP" altLang="en-US" dirty="0"/>
              <a:t>条件式が</a:t>
            </a:r>
            <a:r>
              <a:rPr lang="en-US" altLang="ja-JP" dirty="0">
                <a:solidFill>
                  <a:srgbClr val="FFFFFF"/>
                </a:solidFill>
              </a:rPr>
              <a:t>False</a:t>
            </a:r>
            <a:r>
              <a:rPr lang="ja-JP" altLang="en-US" dirty="0">
                <a:solidFill>
                  <a:srgbClr val="A8D08D"/>
                </a:solidFill>
              </a:rPr>
              <a:t>もしくは，</a:t>
            </a:r>
            <a:r>
              <a:rPr lang="en-US" altLang="ja-JP" dirty="0">
                <a:solidFill>
                  <a:srgbClr val="FFFFFF"/>
                </a:solidFill>
              </a:rPr>
              <a:t>break</a:t>
            </a:r>
            <a:r>
              <a:rPr lang="ja-JP" altLang="en-US" dirty="0"/>
              <a:t>が実行されるとループを終了する．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
        <p:nvSpPr>
          <p:cNvPr id="6" name="テキスト ボックス 5">
            <a:extLst>
              <a:ext uri="{FF2B5EF4-FFF2-40B4-BE49-F238E27FC236}">
                <a16:creationId xmlns:a16="http://schemas.microsoft.com/office/drawing/2014/main" id="{E308CABE-8626-D036-09D7-CA3918E93559}"/>
              </a:ext>
            </a:extLst>
          </p:cNvPr>
          <p:cNvSpPr txBox="1"/>
          <p:nvPr/>
        </p:nvSpPr>
        <p:spPr>
          <a:xfrm>
            <a:off x="2286000" y="3429000"/>
            <a:ext cx="4572000" cy="2862322"/>
          </a:xfrm>
          <a:prstGeom prst="rect">
            <a:avLst/>
          </a:prstGeom>
          <a:solidFill>
            <a:srgbClr val="FFFFFF"/>
          </a:solidFill>
        </p:spPr>
        <p:txBody>
          <a:bodyPr wrap="square">
            <a:spAutoFit/>
          </a:bodyPr>
          <a:lstStyle/>
          <a:p>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3</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8000"/>
                </a:solidFill>
                <a:effectLst/>
                <a:latin typeface="Consolas" panose="020B0609020204030204" pitchFamily="49" charset="0"/>
              </a:rPr>
              <a:t># </a:t>
            </a:r>
            <a:r>
              <a:rPr lang="ja-JP" altLang="en-US" b="0" dirty="0">
                <a:solidFill>
                  <a:srgbClr val="008000"/>
                </a:solidFill>
                <a:effectLst/>
                <a:latin typeface="Consolas" panose="020B0609020204030204" pitchFamily="49" charset="0"/>
              </a:rPr>
              <a:t>ループを終了</a:t>
            </a:r>
            <a:endParaRPr lang="ja-JP" altLang="en-US" b="0" dirty="0">
              <a:solidFill>
                <a:srgbClr val="000000"/>
              </a:solidFill>
              <a:effectLst/>
              <a:latin typeface="Consolas" panose="020B0609020204030204" pitchFamily="49" charset="0"/>
            </a:endParaRPr>
          </a:p>
          <a:p>
            <a:r>
              <a:rPr lang="ja-JP" altLang="en-US"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break</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7620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while</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474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002663"/>
          </a:xfrm>
        </p:spPr>
        <p:txBody>
          <a:bodyPr>
            <a:normAutofit/>
          </a:bodyPr>
          <a:lstStyle/>
          <a:p>
            <a:pPr marL="0" indent="0">
              <a:buNone/>
            </a:pPr>
            <a:r>
              <a:rPr lang="ja-JP" altLang="en-US" dirty="0"/>
              <a:t>解法</a:t>
            </a:r>
            <a:endParaRPr lang="en-US" altLang="ja-JP" dirty="0"/>
          </a:p>
          <a:p>
            <a:pPr marL="0" indent="0">
              <a:buNone/>
            </a:pPr>
            <a:r>
              <a:rPr lang="en-US" altLang="ja-JP" dirty="0"/>
              <a:t>a</a:t>
            </a:r>
            <a:r>
              <a:rPr lang="ja-JP" altLang="en-US" dirty="0"/>
              <a:t>が</a:t>
            </a:r>
            <a:r>
              <a:rPr lang="en-US" altLang="ja-JP" dirty="0"/>
              <a:t>b</a:t>
            </a:r>
            <a:r>
              <a:rPr lang="ja-JP" altLang="en-US" dirty="0"/>
              <a:t>より大きくなるまで足し続ければ</a:t>
            </a:r>
            <a:br>
              <a:rPr lang="en-US" altLang="ja-JP"/>
            </a:br>
            <a:r>
              <a:rPr lang="ja-JP" altLang="en-US"/>
              <a:t>よいので次のようになる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34</a:t>
            </a:fld>
            <a:endParaRPr lang="en-US" dirty="0"/>
          </a:p>
        </p:txBody>
      </p:sp>
      <p:sp>
        <p:nvSpPr>
          <p:cNvPr id="6" name="テキスト ボックス 5">
            <a:extLst>
              <a:ext uri="{FF2B5EF4-FFF2-40B4-BE49-F238E27FC236}">
                <a16:creationId xmlns:a16="http://schemas.microsoft.com/office/drawing/2014/main" id="{A9BC52ED-AB03-9182-16B1-934AB69F99E9}"/>
              </a:ext>
            </a:extLst>
          </p:cNvPr>
          <p:cNvSpPr txBox="1"/>
          <p:nvPr/>
        </p:nvSpPr>
        <p:spPr>
          <a:xfrm>
            <a:off x="2176272" y="3998950"/>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total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 &lt;= b:</a:t>
            </a:r>
          </a:p>
          <a:p>
            <a:r>
              <a:rPr lang="en-US" altLang="ja-JP" b="0" dirty="0">
                <a:solidFill>
                  <a:srgbClr val="000000"/>
                </a:solidFill>
                <a:effectLst/>
                <a:latin typeface="Consolas" panose="020B0609020204030204" pitchFamily="49" charset="0"/>
              </a:rPr>
              <a:t>    total += a</a:t>
            </a:r>
          </a:p>
          <a:p>
            <a:r>
              <a:rPr lang="en-US" altLang="ja-JP" b="0" dirty="0">
                <a:solidFill>
                  <a:srgbClr val="000000"/>
                </a:solidFill>
                <a:effectLst/>
                <a:latin typeface="Consolas" panose="020B0609020204030204" pitchFamily="49" charset="0"/>
              </a:rPr>
              <a:t>    a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(total)</a:t>
            </a:r>
          </a:p>
        </p:txBody>
      </p:sp>
    </p:spTree>
    <p:extLst>
      <p:ext uri="{BB962C8B-B14F-4D97-AF65-F5344CB8AC3E}">
        <p14:creationId xmlns:p14="http://schemas.microsoft.com/office/powerpoint/2010/main" val="359968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3282085"/>
              </a:xfrm>
            </p:spPr>
            <p:txBody>
              <a:bodyPr/>
              <a:lstStyle/>
              <a:p>
                <a:pPr marL="0" indent="0">
                  <a:buNone/>
                </a:pPr>
                <a:r>
                  <a:rPr lang="ja-JP" altLang="en-US" dirty="0"/>
                  <a:t>与えられた値を元に，処理を実行し，</a:t>
                </a:r>
                <a:br>
                  <a:rPr lang="en-US" altLang="ja-JP" dirty="0"/>
                </a:br>
                <a:r>
                  <a:rPr lang="ja-JP" altLang="en-US" dirty="0"/>
                  <a:t>その結果を返す命令のこと</a:t>
                </a:r>
                <a:endParaRPr lang="en-US" altLang="ja-JP" dirty="0"/>
              </a:p>
              <a:p>
                <a:pPr marL="0" indent="0">
                  <a:buNone/>
                </a:pPr>
                <a:endParaRPr lang="en-US" dirty="0"/>
              </a:p>
              <a:p>
                <a:pPr marL="0" indent="0">
                  <a:buNone/>
                </a:pPr>
                <a:r>
                  <a:rPr lang="ja-JP" altLang="en-US" dirty="0"/>
                  <a:t>例</a:t>
                </a:r>
                <a:r>
                  <a:rPr lang="en-US" altLang="ja-JP" dirty="0"/>
                  <a:t>) </a:t>
                </a:r>
                <a:r>
                  <a:rPr lang="ja-JP" altLang="en-US" dirty="0"/>
                  <a:t>重量と加速度を与えると力を得る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𝑚</m:t>
                      </m:r>
                      <m:r>
                        <a:rPr lang="en-US" i="1" dirty="0">
                          <a:latin typeface="Cambria Math" panose="02040503050406030204" pitchFamily="18" charset="0"/>
                        </a:rPr>
                        <m:t>𝑎</m:t>
                      </m:r>
                    </m:oMath>
                  </m:oMathPara>
                </a14:m>
                <a:endParaRPr lang="en-US" dirty="0"/>
              </a:p>
            </p:txBody>
          </p:sp>
        </mc:Choice>
        <mc:Fallback>
          <p:sp>
            <p:nvSpPr>
              <p:cNvPr id="3" name="コンテンツ プレースホルダー 2">
                <a:extLst>
                  <a:ext uri="{FF2B5EF4-FFF2-40B4-BE49-F238E27FC236}">
                    <a16:creationId xmlns:a16="http://schemas.microsoft.com/office/drawing/2014/main" id="{3B3CCD9F-C8A0-4C66-A242-D9F826307A89}"/>
                  </a:ext>
                </a:extLst>
              </p:cNvPr>
              <p:cNvSpPr>
                <a:spLocks noGrp="1" noRot="1" noChangeAspect="1" noMove="1" noResize="1" noEditPoints="1" noAdjustHandles="1" noChangeArrowheads="1" noChangeShapeType="1" noTextEdit="1"/>
              </p:cNvSpPr>
              <p:nvPr>
                <p:ph idx="1"/>
              </p:nvPr>
            </p:nvSpPr>
            <p:spPr>
              <a:xfrm>
                <a:off x="628650" y="1825624"/>
                <a:ext cx="7886700" cy="3282085"/>
              </a:xfrm>
              <a:blipFill>
                <a:blip r:embed="rId2"/>
                <a:stretch>
                  <a:fillRect l="-1932" t="-371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35</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4530727"/>
          </a:xfrm>
        </p:spPr>
        <p:txBody>
          <a:bodyPr/>
          <a:lstStyle/>
          <a:p>
            <a:pPr marL="0" indent="0">
              <a:buNone/>
            </a:pPr>
            <a:r>
              <a:rPr lang="ja-JP" altLang="en-US" dirty="0"/>
              <a:t>関数を利用するメリット</a:t>
            </a:r>
            <a:endParaRPr lang="en-US" altLang="ja-JP" dirty="0"/>
          </a:p>
          <a:p>
            <a:pPr>
              <a:buFontTx/>
              <a:buChar char="-"/>
            </a:pPr>
            <a:r>
              <a:rPr lang="ja-JP" altLang="en-US" dirty="0"/>
              <a:t>処理に名前を付けれる</a:t>
            </a:r>
            <a:endParaRPr lang="en-US" altLang="ja-JP" dirty="0"/>
          </a:p>
          <a:p>
            <a:pPr>
              <a:buFontTx/>
              <a:buChar char="-"/>
            </a:pPr>
            <a:r>
              <a:rPr lang="ja-JP" altLang="en-US" dirty="0"/>
              <a:t>処理の重複の回避</a:t>
            </a:r>
            <a:endParaRPr lang="en-US" altLang="ja-JP" dirty="0"/>
          </a:p>
          <a:p>
            <a:pPr>
              <a:buFontTx/>
              <a:buChar char="-"/>
            </a:pPr>
            <a:r>
              <a:rPr lang="ja-JP" altLang="en-US" dirty="0"/>
              <a:t>修正ポイントを限定できる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36</a:t>
            </a:fld>
            <a:endParaRPr lang="en-US" dirty="0"/>
          </a:p>
        </p:txBody>
      </p:sp>
    </p:spTree>
    <p:extLst>
      <p:ext uri="{BB962C8B-B14F-4D97-AF65-F5344CB8AC3E}">
        <p14:creationId xmlns:p14="http://schemas.microsoft.com/office/powerpoint/2010/main" val="132351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5"/>
            <a:ext cx="7886700" cy="612776"/>
          </a:xfrm>
        </p:spPr>
        <p:txBody>
          <a:bodyPr/>
          <a:lstStyle/>
          <a:p>
            <a:pPr marL="0" indent="0">
              <a:buNone/>
            </a:pPr>
            <a:r>
              <a:rPr lang="ja-JP" altLang="en-US" dirty="0"/>
              <a:t>関数を使わなかった場合</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37</a:t>
            </a:fld>
            <a:endParaRPr lang="en-US" dirty="0"/>
          </a:p>
        </p:txBody>
      </p:sp>
      <p:sp>
        <p:nvSpPr>
          <p:cNvPr id="4" name="コンテンツ プレースホルダー 2">
            <a:extLst>
              <a:ext uri="{FF2B5EF4-FFF2-40B4-BE49-F238E27FC236}">
                <a16:creationId xmlns:a16="http://schemas.microsoft.com/office/drawing/2014/main" id="{1A45E8E9-6789-A0D0-4AA7-1790B779D239}"/>
              </a:ext>
            </a:extLst>
          </p:cNvPr>
          <p:cNvSpPr txBox="1">
            <a:spLocks/>
          </p:cNvSpPr>
          <p:nvPr/>
        </p:nvSpPr>
        <p:spPr>
          <a:xfrm>
            <a:off x="628650" y="4096616"/>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関数を使った場合</a:t>
            </a:r>
            <a:endParaRPr lang="en-US" dirty="0"/>
          </a:p>
        </p:txBody>
      </p:sp>
    </p:spTree>
    <p:extLst>
      <p:ext uri="{BB962C8B-B14F-4D97-AF65-F5344CB8AC3E}">
        <p14:creationId xmlns:p14="http://schemas.microsoft.com/office/powerpoint/2010/main" val="1346212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2625869"/>
            <a:ext cx="7886700" cy="612776"/>
          </a:xfrm>
        </p:spPr>
        <p:txBody>
          <a:bodyPr/>
          <a:lstStyle/>
          <a:p>
            <a:pPr marL="0" indent="0">
              <a:buNone/>
            </a:pPr>
            <a:r>
              <a:rPr lang="ja-JP" altLang="en-US" dirty="0"/>
              <a:t>入力例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38</a:t>
            </a:fld>
            <a:endParaRPr lang="en-US" dirty="0"/>
          </a:p>
        </p:txBody>
      </p:sp>
      <p:sp>
        <p:nvSpPr>
          <p:cNvPr id="6" name="コンテンツ プレースホルダー 2">
            <a:extLst>
              <a:ext uri="{FF2B5EF4-FFF2-40B4-BE49-F238E27FC236}">
                <a16:creationId xmlns:a16="http://schemas.microsoft.com/office/drawing/2014/main" id="{34602202-A725-509D-F5F1-DCFE32F16F36}"/>
              </a:ext>
            </a:extLst>
          </p:cNvPr>
          <p:cNvSpPr txBox="1">
            <a:spLocks/>
          </p:cNvSpPr>
          <p:nvPr/>
        </p:nvSpPr>
        <p:spPr>
          <a:xfrm>
            <a:off x="628650" y="4379480"/>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出力例</a:t>
            </a:r>
            <a:endParaRPr lang="en-US" dirty="0"/>
          </a:p>
        </p:txBody>
      </p:sp>
    </p:spTree>
    <p:extLst>
      <p:ext uri="{BB962C8B-B14F-4D97-AF65-F5344CB8AC3E}">
        <p14:creationId xmlns:p14="http://schemas.microsoft.com/office/powerpoint/2010/main" val="298536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5"/>
            <a:ext cx="7886700" cy="612776"/>
          </a:xfrm>
        </p:spPr>
        <p:txBody>
          <a:bodyPr/>
          <a:lstStyle/>
          <a:p>
            <a:pPr marL="0" indent="0">
              <a:buNone/>
            </a:pPr>
            <a:r>
              <a:rPr lang="ja-JP" altLang="en-US" dirty="0"/>
              <a:t>解法</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39</a:t>
            </a:fld>
            <a:endParaRPr lang="en-US" dirty="0"/>
          </a:p>
        </p:txBody>
      </p:sp>
    </p:spTree>
    <p:extLst>
      <p:ext uri="{BB962C8B-B14F-4D97-AF65-F5344CB8AC3E}">
        <p14:creationId xmlns:p14="http://schemas.microsoft.com/office/powerpoint/2010/main" val="2832549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3" name="コンテンツ プレースホルダー 2">
            <a:extLst>
              <a:ext uri="{FF2B5EF4-FFF2-40B4-BE49-F238E27FC236}">
                <a16:creationId xmlns:a16="http://schemas.microsoft.com/office/drawing/2014/main" id="{E0FA2130-D6D3-4220-959F-C91BC53FAB78}"/>
              </a:ext>
            </a:extLst>
          </p:cNvPr>
          <p:cNvSpPr>
            <a:spLocks noGrp="1"/>
          </p:cNvSpPr>
          <p:nvPr>
            <p:ph idx="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40</a:t>
            </a:fld>
            <a:endParaRPr lang="en-US" dirty="0"/>
          </a:p>
        </p:txBody>
      </p:sp>
    </p:spTree>
    <p:extLst>
      <p:ext uri="{BB962C8B-B14F-4D97-AF65-F5344CB8AC3E}">
        <p14:creationId xmlns:p14="http://schemas.microsoft.com/office/powerpoint/2010/main" val="10759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41</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42</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43</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44</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1097280" y="2419193"/>
            <a:ext cx="6717792"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1097280" y="4177423"/>
            <a:ext cx="6717792"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1079754" y="2455301"/>
            <a:ext cx="6406896"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1873</Words>
  <Application>Microsoft Office PowerPoint</Application>
  <PresentationFormat>画面に合わせる (4:3)</PresentationFormat>
  <Paragraphs>410</Paragraphs>
  <Slides>45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45</vt:i4>
      </vt:variant>
    </vt:vector>
  </HeadingPairs>
  <TitlesOfParts>
    <vt:vector size="51" baseType="lpstr">
      <vt:lpstr>Arial</vt:lpstr>
      <vt:lpstr>Calibri</vt:lpstr>
      <vt:lpstr>Calibri Light</vt:lpstr>
      <vt:lpstr>Cambria Math</vt:lpstr>
      <vt:lpstr>Consolas</vt:lpstr>
      <vt:lpstr>Office Theme</vt:lpstr>
      <vt:lpstr>Program</vt:lpstr>
      <vt:lpstr>Today’s goal</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Problem(if)</vt:lpstr>
      <vt:lpstr>Problem(if)</vt:lpstr>
      <vt:lpstr>Repeat(for, while)</vt:lpstr>
      <vt:lpstr>Repeat(for)</vt:lpstr>
      <vt:lpstr>Problem(for)</vt:lpstr>
      <vt:lpstr>Problem(for)</vt:lpstr>
      <vt:lpstr>Repeat(while)</vt:lpstr>
      <vt:lpstr>Repeat(while)</vt:lpstr>
      <vt:lpstr>Problem(for)</vt:lpstr>
      <vt:lpstr>Problem(for)</vt:lpstr>
      <vt:lpstr>Function</vt:lpstr>
      <vt:lpstr>Function</vt:lpstr>
      <vt:lpstr>Function</vt:lpstr>
      <vt:lpstr>Problem(Function)</vt:lpstr>
      <vt:lpstr>Problem(Function)</vt:lpstr>
      <vt:lpstr>Error</vt:lpstr>
      <vt:lpstr>Summary</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渡邊　充利穣</cp:lastModifiedBy>
  <cp:revision>40</cp:revision>
  <dcterms:created xsi:type="dcterms:W3CDTF">2023-05-10T05:48:08Z</dcterms:created>
  <dcterms:modified xsi:type="dcterms:W3CDTF">2023-05-18T12:16:51Z</dcterms:modified>
</cp:coreProperties>
</file>