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53"/>
  </p:notesMasterIdLst>
  <p:sldIdLst>
    <p:sldId id="256" r:id="rId2"/>
    <p:sldId id="257" r:id="rId3"/>
    <p:sldId id="258" r:id="rId4"/>
    <p:sldId id="267" r:id="rId5"/>
    <p:sldId id="272" r:id="rId6"/>
    <p:sldId id="266" r:id="rId7"/>
    <p:sldId id="289" r:id="rId8"/>
    <p:sldId id="270" r:id="rId9"/>
    <p:sldId id="285" r:id="rId10"/>
    <p:sldId id="271" r:id="rId11"/>
    <p:sldId id="273" r:id="rId12"/>
    <p:sldId id="274" r:id="rId13"/>
    <p:sldId id="286" r:id="rId14"/>
    <p:sldId id="275" r:id="rId15"/>
    <p:sldId id="278" r:id="rId16"/>
    <p:sldId id="276" r:id="rId17"/>
    <p:sldId id="277" r:id="rId18"/>
    <p:sldId id="268" r:id="rId19"/>
    <p:sldId id="279" r:id="rId20"/>
    <p:sldId id="281" r:id="rId21"/>
    <p:sldId id="282" r:id="rId22"/>
    <p:sldId id="284" r:id="rId23"/>
    <p:sldId id="283" r:id="rId24"/>
    <p:sldId id="259" r:id="rId25"/>
    <p:sldId id="287" r:id="rId26"/>
    <p:sldId id="288" r:id="rId27"/>
    <p:sldId id="260" r:id="rId28"/>
    <p:sldId id="291" r:id="rId29"/>
    <p:sldId id="292" r:id="rId30"/>
    <p:sldId id="293" r:id="rId31"/>
    <p:sldId id="294" r:id="rId32"/>
    <p:sldId id="295" r:id="rId33"/>
    <p:sldId id="296" r:id="rId34"/>
    <p:sldId id="297" r:id="rId35"/>
    <p:sldId id="261" r:id="rId36"/>
    <p:sldId id="298" r:id="rId37"/>
    <p:sldId id="299" r:id="rId38"/>
    <p:sldId id="300" r:id="rId39"/>
    <p:sldId id="301" r:id="rId40"/>
    <p:sldId id="262" r:id="rId41"/>
    <p:sldId id="302" r:id="rId42"/>
    <p:sldId id="303" r:id="rId43"/>
    <p:sldId id="304" r:id="rId44"/>
    <p:sldId id="305" r:id="rId45"/>
    <p:sldId id="263" r:id="rId46"/>
    <p:sldId id="306" r:id="rId47"/>
    <p:sldId id="307" r:id="rId48"/>
    <p:sldId id="308" r:id="rId49"/>
    <p:sldId id="264" r:id="rId50"/>
    <p:sldId id="265" r:id="rId51"/>
    <p:sldId id="29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302"/>
            <p14:sldId id="303"/>
            <p14:sldId id="304"/>
            <p14:sldId id="305"/>
            <p14:sldId id="263"/>
            <p14:sldId id="306"/>
            <p14:sldId id="307"/>
            <p14:sldId id="308"/>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5/22/2023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4</a:t>
            </a:fld>
            <a:endParaRPr lang="en-US"/>
          </a:p>
        </p:txBody>
      </p:sp>
    </p:spTree>
    <p:extLst>
      <p:ext uri="{BB962C8B-B14F-4D97-AF65-F5344CB8AC3E}">
        <p14:creationId xmlns:p14="http://schemas.microsoft.com/office/powerpoint/2010/main" val="249123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8</a:t>
            </a:fld>
            <a:endParaRPr lang="en-US"/>
          </a:p>
        </p:txBody>
      </p:sp>
    </p:spTree>
    <p:extLst>
      <p:ext uri="{BB962C8B-B14F-4D97-AF65-F5344CB8AC3E}">
        <p14:creationId xmlns:p14="http://schemas.microsoft.com/office/powerpoint/2010/main" val="33251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tcoder.j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findy-code.io/engineer-lab/redcoder"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9</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他の演算子は各自</a:t>
            </a:r>
            <a:r>
              <a:rPr kumimoji="1" lang="en-US" altLang="ja-JP" dirty="0"/>
              <a:t>References</a:t>
            </a:r>
            <a:r>
              <a:rPr kumimoji="1" lang="ja-JP" altLang="en-US" dirty="0"/>
              <a:t>から</a:t>
            </a:r>
            <a:br>
              <a:rPr kumimoji="1" lang="en-US" altLang="ja-JP" dirty="0"/>
            </a:br>
            <a:r>
              <a:rPr kumimoji="1" lang="ja-JP" altLang="en-US" dirty="0"/>
              <a:t>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11</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325563"/>
          </a:xfrm>
        </p:spPr>
        <p:txBody>
          <a:bodyPr>
            <a:normAutofit/>
          </a:bodyPr>
          <a:lstStyle/>
          <a:p>
            <a:pPr marL="0" indent="0">
              <a:buNone/>
            </a:pPr>
            <a:r>
              <a:rPr lang="ja-JP" altLang="en-US" sz="4000" dirty="0"/>
              <a:t>累算代入演算</a:t>
            </a: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13</a:t>
            </a:fld>
            <a:endParaRPr lang="en-US" dirty="0"/>
          </a:p>
        </p:txBody>
      </p:sp>
      <p:sp>
        <p:nvSpPr>
          <p:cNvPr id="6" name="正方形/長方形 5">
            <a:extLst>
              <a:ext uri="{FF2B5EF4-FFF2-40B4-BE49-F238E27FC236}">
                <a16:creationId xmlns:a16="http://schemas.microsoft.com/office/drawing/2014/main" id="{20710F43-9146-4996-9B80-3B838ACCFDA2}"/>
              </a:ext>
            </a:extLst>
          </p:cNvPr>
          <p:cNvSpPr/>
          <p:nvPr/>
        </p:nvSpPr>
        <p:spPr>
          <a:xfrm>
            <a:off x="628650" y="3151188"/>
            <a:ext cx="7480877" cy="313932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a:t>
            </a:r>
            <a:r>
              <a:rPr lang="en-US" dirty="0">
                <a:solidFill>
                  <a:srgbClr val="008000"/>
                </a:solidFill>
                <a:latin typeface="Consolas" panose="020B0609020204030204" pitchFamily="49" charset="0"/>
              </a:rPr>
              <a:t># 0</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1</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a:t>
            </a:r>
            <a:r>
              <a:rPr lang="en-US" dirty="0">
                <a:solidFill>
                  <a:srgbClr val="008000"/>
                </a:solidFill>
                <a:latin typeface="Consolas" panose="020B0609020204030204" pitchFamily="49" charset="0"/>
              </a:rPr>
              <a:t># 1</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a:t>
            </a:r>
            <a:r>
              <a:rPr lang="en-US" dirty="0">
                <a:solidFill>
                  <a:srgbClr val="008000"/>
                </a:solidFill>
                <a:latin typeface="Consolas" panose="020B0609020204030204" pitchFamily="49" charset="0"/>
              </a:rPr>
              <a:t># -2</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a:t>
            </a:r>
            <a:r>
              <a:rPr lang="en-US" dirty="0">
                <a:solidFill>
                  <a:srgbClr val="008000"/>
                </a:solidFill>
                <a:latin typeface="Consolas" panose="020B0609020204030204" pitchFamily="49" charset="0"/>
              </a:rPr>
              <a:t># -4</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9004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785793"/>
          </a:xfrm>
        </p:spPr>
        <p:txBody>
          <a:bodyPr/>
          <a:lstStyle/>
          <a:p>
            <a:pPr marL="0" indent="0">
              <a:buNone/>
            </a:pPr>
            <a:r>
              <a:rPr lang="ja-JP" altLang="en-US" sz="4000" dirty="0"/>
              <a:t>比較演算</a:t>
            </a: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sp>
        <p:nvSpPr>
          <p:cNvPr id="5" name="正方形/長方形 4">
            <a:extLst>
              <a:ext uri="{FF2B5EF4-FFF2-40B4-BE49-F238E27FC236}">
                <a16:creationId xmlns:a16="http://schemas.microsoft.com/office/drawing/2014/main" id="{794AFEFF-A2CE-47B9-ADC7-8B1BF3640C29}"/>
              </a:ext>
            </a:extLst>
          </p:cNvPr>
          <p:cNvSpPr/>
          <p:nvPr/>
        </p:nvSpPr>
        <p:spPr>
          <a:xfrm>
            <a:off x="628650" y="3429000"/>
            <a:ext cx="7886700" cy="286232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b = </a:t>
            </a:r>
            <a:r>
              <a:rPr lang="en-US" dirty="0">
                <a:solidFill>
                  <a:srgbClr val="098658"/>
                </a:solidFill>
                <a:latin typeface="Consolas" panose="020B0609020204030204" pitchFamily="49" charset="0"/>
              </a:rPr>
              <a:t>6</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 = </a:t>
            </a:r>
            <a:r>
              <a:rPr lang="en-US" dirty="0">
                <a:solidFill>
                  <a:srgbClr val="098658"/>
                </a:solidFill>
                <a:latin typeface="Consolas" panose="020B0609020204030204" pitchFamily="49" charset="0"/>
              </a:rPr>
              <a:t>4</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&gt; b)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&lt; b)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 == b)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(b == c)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(c == a)   </a:t>
            </a:r>
            <a:r>
              <a:rPr lang="en-US" dirty="0">
                <a:solidFill>
                  <a:srgbClr val="008000"/>
                </a:solidFill>
                <a:latin typeface="Consolas" panose="020B0609020204030204" pitchFamily="49" charset="0"/>
              </a:rPr>
              <a:t># True</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4380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17</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1</a:t>
            </a:fld>
            <a:endParaRPr lang="en-US"/>
          </a:p>
        </p:txBody>
      </p:sp>
    </p:spTree>
    <p:extLst>
      <p:ext uri="{BB962C8B-B14F-4D97-AF65-F5344CB8AC3E}">
        <p14:creationId xmlns:p14="http://schemas.microsoft.com/office/powerpoint/2010/main" val="52352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21</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22</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337719"/>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628650" y="2384833"/>
            <a:ext cx="78867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&gt;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positive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628650" y="3950828"/>
            <a:ext cx="7886700"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7728966"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7728966"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628650" y="3584448"/>
            <a:ext cx="78867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2</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628650" y="4182680"/>
            <a:ext cx="78867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628650" y="4086247"/>
            <a:ext cx="78867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628650" y="3429000"/>
            <a:ext cx="78867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7728966"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7728966"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628650" y="3828288"/>
            <a:ext cx="78867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xmlns="">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4" name="正方形/長方形 3">
            <a:extLst>
              <a:ext uri="{FF2B5EF4-FFF2-40B4-BE49-F238E27FC236}">
                <a16:creationId xmlns:a16="http://schemas.microsoft.com/office/drawing/2014/main" id="{C5913E45-4597-4E6D-93A2-BB246ED0167B}"/>
              </a:ext>
            </a:extLst>
          </p:cNvPr>
          <p:cNvSpPr/>
          <p:nvPr/>
        </p:nvSpPr>
        <p:spPr>
          <a:xfrm>
            <a:off x="684068" y="5242644"/>
            <a:ext cx="7831282" cy="646331"/>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gravity</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mass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acceleration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mass*acceleration</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61C8639F-BDDF-4C3A-B25D-532D1A8EBEC8}"/>
              </a:ext>
            </a:extLst>
          </p:cNvPr>
          <p:cNvSpPr txBox="1">
            <a:spLocks/>
          </p:cNvSpPr>
          <p:nvPr/>
        </p:nvSpPr>
        <p:spPr>
          <a:xfrm>
            <a:off x="628650" y="462986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関数で力を得る計算を定義</a:t>
            </a:r>
            <a:endParaRPr lang="en-US" dirty="0"/>
          </a:p>
        </p:txBody>
      </p:sp>
    </p:spTree>
    <p:extLst>
      <p:ext uri="{BB962C8B-B14F-4D97-AF65-F5344CB8AC3E}">
        <p14:creationId xmlns:p14="http://schemas.microsoft.com/office/powerpoint/2010/main" val="82893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816224"/>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41960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
        <p:nvSpPr>
          <p:cNvPr id="6" name="正方形/長方形 5">
            <a:extLst>
              <a:ext uri="{FF2B5EF4-FFF2-40B4-BE49-F238E27FC236}">
                <a16:creationId xmlns:a16="http://schemas.microsoft.com/office/drawing/2014/main" id="{C6FFFC19-8313-4272-96A6-333727B9D8C5}"/>
              </a:ext>
            </a:extLst>
          </p:cNvPr>
          <p:cNvSpPr/>
          <p:nvPr/>
        </p:nvSpPr>
        <p:spPr>
          <a:xfrm>
            <a:off x="628649" y="3440256"/>
            <a:ext cx="7600950" cy="646331"/>
          </a:xfrm>
          <a:prstGeom prst="rect">
            <a:avLst/>
          </a:prstGeom>
          <a:solidFill>
            <a:srgbClr val="FFFFFF"/>
          </a:solidFill>
        </p:spPr>
        <p:txBody>
          <a:bodyPr wrap="square">
            <a:spAutoFit/>
          </a:bodyPr>
          <a:lstStyle/>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0458678F-2FAD-44D6-8E1C-FB210B8B9D52}"/>
              </a:ext>
            </a:extLst>
          </p:cNvPr>
          <p:cNvSpPr/>
          <p:nvPr/>
        </p:nvSpPr>
        <p:spPr>
          <a:xfrm>
            <a:off x="628650" y="4879023"/>
            <a:ext cx="7600950" cy="1200329"/>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74531F"/>
                </a:solidFill>
                <a:latin typeface="Consolas" panose="020B0609020204030204" pitchFamily="49" charset="0"/>
              </a:rPr>
              <a:t>isLeapYear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year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isLeapYear</a:t>
            </a:r>
            <a:r>
              <a:rPr lang="en-US" dirty="0">
                <a:solidFill>
                  <a:srgbClr val="000000"/>
                </a:solidFill>
                <a:latin typeface="Consolas" panose="020B0609020204030204" pitchFamily="49" charset="0"/>
              </a:rPr>
              <a:t>(year):</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28471EB-2083-48CC-B3CB-08D4EAB28F84}"/>
              </a:ext>
            </a:extLst>
          </p:cNvPr>
          <p:cNvSpPr txBox="1">
            <a:spLocks/>
          </p:cNvSpPr>
          <p:nvPr/>
        </p:nvSpPr>
        <p:spPr>
          <a:xfrm>
            <a:off x="628650" y="204628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閏年を判定して</a:t>
            </a:r>
            <a:r>
              <a:rPr lang="en-US" altLang="ja-JP" dirty="0"/>
              <a:t>”Leap Year!”</a:t>
            </a:r>
            <a:r>
              <a:rPr lang="ja-JP" altLang="en-US" dirty="0"/>
              <a:t>と出力する</a:t>
            </a:r>
            <a:endParaRPr lang="en-US" altLang="ja-JP" dirty="0"/>
          </a:p>
        </p:txBody>
      </p:sp>
    </p:spTree>
    <p:extLst>
      <p:ext uri="{BB962C8B-B14F-4D97-AF65-F5344CB8AC3E}">
        <p14:creationId xmlns:p14="http://schemas.microsoft.com/office/powerpoint/2010/main" val="134621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396635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
        <p:nvSpPr>
          <p:cNvPr id="7" name="コンテンツ プレースホルダー 2">
            <a:extLst>
              <a:ext uri="{FF2B5EF4-FFF2-40B4-BE49-F238E27FC236}">
                <a16:creationId xmlns:a16="http://schemas.microsoft.com/office/drawing/2014/main" id="{EF5056F4-A5EF-4311-9F26-40C9998C5757}"/>
              </a:ext>
            </a:extLst>
          </p:cNvPr>
          <p:cNvSpPr txBox="1">
            <a:spLocks/>
          </p:cNvSpPr>
          <p:nvPr/>
        </p:nvSpPr>
        <p:spPr>
          <a:xfrm>
            <a:off x="628650" y="1851891"/>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t>a,b,c</a:t>
            </a:r>
            <a:r>
              <a:rPr lang="ja-JP" altLang="en-US" dirty="0"/>
              <a:t>の最大値を求める関数を作成せよ．</a:t>
            </a:r>
            <a:endParaRPr lang="en-US" altLang="ja-JP" dirty="0"/>
          </a:p>
        </p:txBody>
      </p:sp>
      <p:sp>
        <p:nvSpPr>
          <p:cNvPr id="8" name="正方形/長方形 7">
            <a:extLst>
              <a:ext uri="{FF2B5EF4-FFF2-40B4-BE49-F238E27FC236}">
                <a16:creationId xmlns:a16="http://schemas.microsoft.com/office/drawing/2014/main" id="{953B9F85-EAE5-4FE9-9283-B913C3B8221E}"/>
              </a:ext>
            </a:extLst>
          </p:cNvPr>
          <p:cNvSpPr/>
          <p:nvPr/>
        </p:nvSpPr>
        <p:spPr>
          <a:xfrm>
            <a:off x="628650" y="3238645"/>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15 34 7</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0AF818B4-50BC-4990-A9E6-ADC52900A40E}"/>
              </a:ext>
            </a:extLst>
          </p:cNvPr>
          <p:cNvSpPr/>
          <p:nvPr/>
        </p:nvSpPr>
        <p:spPr>
          <a:xfrm>
            <a:off x="628650" y="4591953"/>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34</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85362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760756"/>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4" name="正方形/長方形 3">
            <a:extLst>
              <a:ext uri="{FF2B5EF4-FFF2-40B4-BE49-F238E27FC236}">
                <a16:creationId xmlns:a16="http://schemas.microsoft.com/office/drawing/2014/main" id="{32BDEF20-9F41-4F75-B6DA-20905990E84A}"/>
              </a:ext>
            </a:extLst>
          </p:cNvPr>
          <p:cNvSpPr/>
          <p:nvPr/>
        </p:nvSpPr>
        <p:spPr>
          <a:xfrm>
            <a:off x="2286000" y="1764209"/>
            <a:ext cx="4572000" cy="2585323"/>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b &lt;= a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c &lt;=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c &lt;=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a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b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841BD0EE-262B-418C-8B92-CBBA50792CC0}"/>
              </a:ext>
            </a:extLst>
          </p:cNvPr>
          <p:cNvSpPr txBox="1">
            <a:spLocks/>
          </p:cNvSpPr>
          <p:nvPr/>
        </p:nvSpPr>
        <p:spPr>
          <a:xfrm>
            <a:off x="628650" y="463859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別解</a:t>
            </a:r>
            <a:r>
              <a:rPr lang="en-US" altLang="ja-JP" dirty="0"/>
              <a:t>(</a:t>
            </a:r>
            <a:r>
              <a:rPr lang="ja-JP" altLang="en-US" dirty="0"/>
              <a:t>関数のみ変更</a:t>
            </a:r>
            <a:r>
              <a:rPr lang="en-US" altLang="ja-JP" dirty="0"/>
              <a:t>)</a:t>
            </a:r>
            <a:endParaRPr lang="en-US" dirty="0"/>
          </a:p>
        </p:txBody>
      </p:sp>
      <p:sp>
        <p:nvSpPr>
          <p:cNvPr id="7" name="正方形/長方形 6">
            <a:extLst>
              <a:ext uri="{FF2B5EF4-FFF2-40B4-BE49-F238E27FC236}">
                <a16:creationId xmlns:a16="http://schemas.microsoft.com/office/drawing/2014/main" id="{F0477FA4-0AFA-4DA4-8DCF-9E09D7FC46F2}"/>
              </a:ext>
            </a:extLst>
          </p:cNvPr>
          <p:cNvSpPr/>
          <p:nvPr/>
        </p:nvSpPr>
        <p:spPr>
          <a:xfrm>
            <a:off x="2286000" y="5217270"/>
            <a:ext cx="4572000" cy="646331"/>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(a,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(b, c))</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325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r>
              <a:rPr lang="ja-JP" altLang="en-US" dirty="0"/>
              <a:t>エラーには，その原因が書いている</a:t>
            </a:r>
            <a:endParaRPr lang="en-US" altLang="ja-JP" dirty="0"/>
          </a:p>
          <a:p>
            <a:pPr marL="514350" indent="-514350">
              <a:buAutoNum type="arabicPeriod"/>
            </a:pPr>
            <a:endParaRPr lang="en-US" altLang="ja-JP" dirty="0"/>
          </a:p>
          <a:p>
            <a:pPr marL="514350" indent="-514350">
              <a:buAutoNum type="arabicPeriod"/>
            </a:pPr>
            <a:r>
              <a:rPr lang="ja-JP" altLang="en-US" dirty="0"/>
              <a:t>エラー文を読む</a:t>
            </a:r>
            <a:endParaRPr lang="en-US" altLang="ja-JP" dirty="0"/>
          </a:p>
          <a:p>
            <a:pPr marL="514350" indent="-514350">
              <a:buAutoNum type="arabicPeriod"/>
            </a:pPr>
            <a:r>
              <a:rPr lang="en-US" altLang="ja-JP" dirty="0" err="1"/>
              <a:t>DeepL</a:t>
            </a:r>
            <a:r>
              <a:rPr lang="en-US" altLang="ja-JP" dirty="0"/>
              <a:t>, Google</a:t>
            </a:r>
            <a:r>
              <a:rPr lang="ja-JP" altLang="en-US" dirty="0"/>
              <a:t>翻訳に突っ込む</a:t>
            </a:r>
            <a:endParaRPr lang="en-US" altLang="ja-JP" dirty="0"/>
          </a:p>
          <a:p>
            <a:pPr marL="514350" indent="-514350">
              <a:buAutoNum type="arabicPeriod"/>
            </a:pPr>
            <a:r>
              <a:rPr lang="ja-JP" altLang="en-US" dirty="0"/>
              <a:t>エラー文を</a:t>
            </a:r>
            <a:r>
              <a:rPr lang="en-US" altLang="ja-JP" dirty="0"/>
              <a:t>Google</a:t>
            </a:r>
            <a:r>
              <a:rPr lang="ja-JP" altLang="en-US" dirty="0"/>
              <a:t>に突っ込む</a:t>
            </a:r>
            <a:endParaRPr lang="en-US" altLang="ja-JP" dirty="0"/>
          </a:p>
          <a:p>
            <a:pPr marL="514350" indent="-514350">
              <a:buAutoNum type="arabicPeriod"/>
            </a:pPr>
            <a:r>
              <a:rPr lang="ja-JP" altLang="en-US" dirty="0"/>
              <a:t>上記全部だめなら質問</a:t>
            </a:r>
            <a:endParaRPr lang="en-US" altLang="ja-JP" dirty="0"/>
          </a:p>
        </p:txBody>
      </p:sp>
    </p:spTree>
    <p:extLst>
      <p:ext uri="{BB962C8B-B14F-4D97-AF65-F5344CB8AC3E}">
        <p14:creationId xmlns:p14="http://schemas.microsoft.com/office/powerpoint/2010/main" val="107592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1693430"/>
          </a:xfrm>
        </p:spPr>
        <p:txBody>
          <a:bodyPr/>
          <a:lstStyle/>
          <a:p>
            <a:pPr marL="0" indent="0">
              <a:buNone/>
            </a:pPr>
            <a:r>
              <a:rPr lang="ja-JP" altLang="en-US" dirty="0"/>
              <a:t>例</a:t>
            </a:r>
            <a:r>
              <a:rPr lang="en-US" altLang="ja-JP" dirty="0"/>
              <a:t>-1)</a:t>
            </a:r>
            <a:r>
              <a:rPr lang="ja-JP" altLang="en-US" dirty="0"/>
              <a:t>全角スペースのエラー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
        <p:nvSpPr>
          <p:cNvPr id="3" name="正方形/長方形 2">
            <a:extLst>
              <a:ext uri="{FF2B5EF4-FFF2-40B4-BE49-F238E27FC236}">
                <a16:creationId xmlns:a16="http://schemas.microsoft.com/office/drawing/2014/main" id="{B008E1FA-E7FD-4DE5-B2FA-88C513B376E4}"/>
              </a:ext>
            </a:extLst>
          </p:cNvPr>
          <p:cNvSpPr/>
          <p:nvPr/>
        </p:nvSpPr>
        <p:spPr>
          <a:xfrm>
            <a:off x="628650" y="2376116"/>
            <a:ext cx="7886700" cy="369332"/>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175E8993-2945-43AB-9087-C99F7C33FBBC}"/>
              </a:ext>
            </a:extLst>
          </p:cNvPr>
          <p:cNvSpPr/>
          <p:nvPr/>
        </p:nvSpPr>
        <p:spPr>
          <a:xfrm>
            <a:off x="628650" y="3469381"/>
            <a:ext cx="7886700" cy="1200329"/>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"./error.py", line 1</a:t>
            </a:r>
          </a:p>
          <a:p>
            <a:r>
              <a:rPr lang="en-US" dirty="0">
                <a:solidFill>
                  <a:srgbClr val="000000"/>
                </a:solidFill>
                <a:latin typeface="Consolas" panose="020B0609020204030204" pitchFamily="49" charset="0"/>
              </a:rPr>
              <a:t>    print("hello")　</a:t>
            </a:r>
          </a:p>
          <a:p>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SyntaxError</a:t>
            </a:r>
            <a:r>
              <a:rPr lang="en-US" dirty="0">
                <a:solidFill>
                  <a:srgbClr val="000000"/>
                </a:solidFill>
                <a:latin typeface="Consolas" panose="020B0609020204030204" pitchFamily="49" charset="0"/>
              </a:rPr>
              <a:t>: invalid non-printable character U+3000</a:t>
            </a:r>
          </a:p>
        </p:txBody>
      </p:sp>
      <p:sp>
        <p:nvSpPr>
          <p:cNvPr id="7" name="コンテンツ プレースホルダー 7">
            <a:extLst>
              <a:ext uri="{FF2B5EF4-FFF2-40B4-BE49-F238E27FC236}">
                <a16:creationId xmlns:a16="http://schemas.microsoft.com/office/drawing/2014/main" id="{864144C4-4884-4EEE-9E83-4D9F692627A0}"/>
              </a:ext>
            </a:extLst>
          </p:cNvPr>
          <p:cNvSpPr txBox="1">
            <a:spLocks/>
          </p:cNvSpPr>
          <p:nvPr/>
        </p:nvSpPr>
        <p:spPr>
          <a:xfrm>
            <a:off x="628650" y="5042539"/>
            <a:ext cx="7886700" cy="963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全角スペースが「</a:t>
            </a:r>
            <a:r>
              <a:rPr lang="en-US" altLang="ja-JP" dirty="0">
                <a:solidFill>
                  <a:srgbClr val="FFFFFF"/>
                </a:solidFill>
              </a:rPr>
              <a:t>^</a:t>
            </a:r>
            <a:r>
              <a:rPr lang="ja-JP" altLang="en-US" dirty="0"/>
              <a:t>」示す場所にある</a:t>
            </a:r>
            <a:br>
              <a:rPr lang="en-US" altLang="ja-JP" dirty="0"/>
            </a:br>
            <a:r>
              <a:rPr lang="ja-JP" altLang="en-US" dirty="0"/>
              <a:t>というエラー</a:t>
            </a:r>
            <a:endParaRPr lang="en-US" altLang="ja-JP" dirty="0"/>
          </a:p>
        </p:txBody>
      </p:sp>
    </p:spTree>
    <p:extLst>
      <p:ext uri="{BB962C8B-B14F-4D97-AF65-F5344CB8AC3E}">
        <p14:creationId xmlns:p14="http://schemas.microsoft.com/office/powerpoint/2010/main" val="165010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485883"/>
          </a:xfrm>
        </p:spPr>
        <p:txBody>
          <a:bodyPr>
            <a:normAutofit lnSpcReduction="10000"/>
          </a:bodyPr>
          <a:lstStyle/>
          <a:p>
            <a:pPr marL="0" indent="0">
              <a:buNone/>
            </a:pPr>
            <a:r>
              <a:rPr lang="ja-JP" altLang="en-US" dirty="0"/>
              <a:t>例</a:t>
            </a:r>
            <a:r>
              <a:rPr lang="en-US" altLang="ja-JP" dirty="0"/>
              <a:t>-2)</a:t>
            </a:r>
            <a:r>
              <a:rPr lang="ja-JP" altLang="en-US" dirty="0"/>
              <a:t>未定義エラー</a:t>
            </a:r>
            <a:endParaRPr lang="en-US" altLang="ja-JP" dirty="0"/>
          </a:p>
          <a:p>
            <a:pPr marL="0" indent="0">
              <a:buNone/>
            </a:pPr>
            <a:endParaRPr lang="en-US" altLang="ja-JP" dirty="0"/>
          </a:p>
        </p:txBody>
      </p:sp>
      <p:sp>
        <p:nvSpPr>
          <p:cNvPr id="3" name="正方形/長方形 2">
            <a:extLst>
              <a:ext uri="{FF2B5EF4-FFF2-40B4-BE49-F238E27FC236}">
                <a16:creationId xmlns:a16="http://schemas.microsoft.com/office/drawing/2014/main" id="{236B5469-F129-4E8E-A8B7-05562B3430EF}"/>
              </a:ext>
            </a:extLst>
          </p:cNvPr>
          <p:cNvSpPr/>
          <p:nvPr/>
        </p:nvSpPr>
        <p:spPr>
          <a:xfrm>
            <a:off x="628650" y="2311508"/>
            <a:ext cx="7886700" cy="646331"/>
          </a:xfrm>
          <a:prstGeom prst="rect">
            <a:avLst/>
          </a:prstGeom>
          <a:solidFill>
            <a:srgbClr val="FFFFFF"/>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2</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c+</a:t>
            </a:r>
            <a:r>
              <a:rPr lang="pt-BR" dirty="0">
                <a:solidFill>
                  <a:srgbClr val="098658"/>
                </a:solidFill>
                <a:latin typeface="Consolas" panose="020B0609020204030204" pitchFamily="49" charset="0"/>
              </a:rPr>
              <a:t>1</a:t>
            </a:r>
            <a:endParaRPr lang="pt-BR"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76C79270-66F5-4B07-9DCC-320782CB58B9}"/>
              </a:ext>
            </a:extLst>
          </p:cNvPr>
          <p:cNvSpPr/>
          <p:nvPr/>
        </p:nvSpPr>
        <p:spPr>
          <a:xfrm>
            <a:off x="628650" y="3673006"/>
            <a:ext cx="7886700" cy="923330"/>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"./error2.py", line 2, in &lt;module&gt;</a:t>
            </a:r>
          </a:p>
          <a:p>
            <a:r>
              <a:rPr lang="en-US" dirty="0">
                <a:solidFill>
                  <a:srgbClr val="000000"/>
                </a:solidFill>
                <a:latin typeface="Consolas" panose="020B0609020204030204" pitchFamily="49" charset="0"/>
              </a:rPr>
              <a:t>    b = c + 1</a:t>
            </a:r>
          </a:p>
          <a:p>
            <a:r>
              <a:rPr lang="en-US" dirty="0" err="1">
                <a:solidFill>
                  <a:srgbClr val="000000"/>
                </a:solidFill>
                <a:latin typeface="Consolas" panose="020B0609020204030204" pitchFamily="49" charset="0"/>
              </a:rPr>
              <a:t>NameError</a:t>
            </a:r>
            <a:r>
              <a:rPr lang="en-US" dirty="0">
                <a:solidFill>
                  <a:srgbClr val="000000"/>
                </a:solidFill>
                <a:latin typeface="Consolas" panose="020B0609020204030204" pitchFamily="49" charset="0"/>
              </a:rPr>
              <a:t>: name 'c' is not defined</a:t>
            </a:r>
            <a:endParaRPr lang="en-US" b="0" dirty="0">
              <a:solidFill>
                <a:srgbClr val="000000"/>
              </a:solidFill>
              <a:effectLst/>
              <a:latin typeface="Consolas" panose="020B0609020204030204" pitchFamily="49" charset="0"/>
            </a:endParaRPr>
          </a:p>
        </p:txBody>
      </p:sp>
      <p:sp>
        <p:nvSpPr>
          <p:cNvPr id="9" name="コンテンツ プレースホルダー 7">
            <a:extLst>
              <a:ext uri="{FF2B5EF4-FFF2-40B4-BE49-F238E27FC236}">
                <a16:creationId xmlns:a16="http://schemas.microsoft.com/office/drawing/2014/main" id="{137A7C64-8D9F-4A50-B490-AA0B910944B8}"/>
              </a:ext>
            </a:extLst>
          </p:cNvPr>
          <p:cNvSpPr txBox="1">
            <a:spLocks/>
          </p:cNvSpPr>
          <p:nvPr/>
        </p:nvSpPr>
        <p:spPr>
          <a:xfrm>
            <a:off x="628650" y="3208601"/>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p:txBody>
      </p:sp>
      <p:sp>
        <p:nvSpPr>
          <p:cNvPr id="10" name="コンテンツ プレースホルダー 7">
            <a:extLst>
              <a:ext uri="{FF2B5EF4-FFF2-40B4-BE49-F238E27FC236}">
                <a16:creationId xmlns:a16="http://schemas.microsoft.com/office/drawing/2014/main" id="{C2E76EFF-207C-448D-AA88-587949A175F1}"/>
              </a:ext>
            </a:extLst>
          </p:cNvPr>
          <p:cNvSpPr txBox="1">
            <a:spLocks/>
          </p:cNvSpPr>
          <p:nvPr/>
        </p:nvSpPr>
        <p:spPr>
          <a:xfrm>
            <a:off x="540904" y="5103697"/>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c</a:t>
            </a:r>
            <a:r>
              <a:rPr lang="ja-JP" altLang="en-US" dirty="0"/>
              <a:t>が未定義なのに使っているというエラー</a:t>
            </a:r>
            <a:endParaRPr lang="en-US" altLang="ja-JP" dirty="0"/>
          </a:p>
        </p:txBody>
      </p:sp>
    </p:spTree>
    <p:extLst>
      <p:ext uri="{BB962C8B-B14F-4D97-AF65-F5344CB8AC3E}">
        <p14:creationId xmlns:p14="http://schemas.microsoft.com/office/powerpoint/2010/main" val="3558258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571315"/>
            <a:ext cx="7886700" cy="686666"/>
          </a:xfrm>
        </p:spPr>
        <p:txBody>
          <a:bodyPr/>
          <a:lstStyle/>
          <a:p>
            <a:pPr marL="0" indent="0">
              <a:buNone/>
            </a:pPr>
            <a:r>
              <a:rPr lang="ja-JP" altLang="en-US" dirty="0"/>
              <a:t>例</a:t>
            </a:r>
            <a:r>
              <a:rPr lang="en-US" altLang="ja-JP" dirty="0"/>
              <a:t>-3)if</a:t>
            </a:r>
            <a:r>
              <a:rPr lang="ja-JP" altLang="en-US" dirty="0"/>
              <a:t>文行末エラー</a:t>
            </a:r>
            <a:endParaRPr lang="en-US" altLang="ja-JP" dirty="0"/>
          </a:p>
        </p:txBody>
      </p:sp>
      <p:sp>
        <p:nvSpPr>
          <p:cNvPr id="6" name="コンテンツ プレースホルダー 7">
            <a:extLst>
              <a:ext uri="{FF2B5EF4-FFF2-40B4-BE49-F238E27FC236}">
                <a16:creationId xmlns:a16="http://schemas.microsoft.com/office/drawing/2014/main" id="{7CC29521-8975-438A-BD08-0582AD794C2B}"/>
              </a:ext>
            </a:extLst>
          </p:cNvPr>
          <p:cNvSpPr txBox="1">
            <a:spLocks/>
          </p:cNvSpPr>
          <p:nvPr/>
        </p:nvSpPr>
        <p:spPr>
          <a:xfrm>
            <a:off x="628650" y="3598590"/>
            <a:ext cx="7886700" cy="485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a:p>
            <a:pPr marL="0" indent="0">
              <a:buFont typeface="Arial" panose="020B0604020202020204" pitchFamily="34" charset="0"/>
              <a:buNone/>
            </a:pPr>
            <a:endParaRPr lang="en-US" altLang="ja-JP" dirty="0"/>
          </a:p>
        </p:txBody>
      </p:sp>
      <p:sp>
        <p:nvSpPr>
          <p:cNvPr id="3" name="正方形/長方形 2">
            <a:extLst>
              <a:ext uri="{FF2B5EF4-FFF2-40B4-BE49-F238E27FC236}">
                <a16:creationId xmlns:a16="http://schemas.microsoft.com/office/drawing/2014/main" id="{2FE09673-BA8A-43A8-96AA-B41BFF1D04B8}"/>
              </a:ext>
            </a:extLst>
          </p:cNvPr>
          <p:cNvSpPr/>
          <p:nvPr/>
        </p:nvSpPr>
        <p:spPr>
          <a:xfrm>
            <a:off x="628650" y="2066435"/>
            <a:ext cx="7886700" cy="1200329"/>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b = </a:t>
            </a:r>
            <a:r>
              <a:rPr lang="en-US" dirty="0">
                <a:solidFill>
                  <a:srgbClr val="098658"/>
                </a:solidFill>
                <a:latin typeface="Consolas" panose="020B0609020204030204" pitchFamily="49" charset="0"/>
              </a:rPr>
              <a:t>5</a:t>
            </a:r>
            <a:endParaRPr lang="en-US" dirty="0">
              <a:solidFill>
                <a:srgbClr val="000000"/>
              </a:solidFill>
              <a:latin typeface="Consolas" panose="020B0609020204030204" pitchFamily="49" charset="0"/>
            </a:endParaRPr>
          </a:p>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 &lt; b</a:t>
            </a: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(b)</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369C89A5-58AC-433D-93E0-1C5F39789D0A}"/>
              </a:ext>
            </a:extLst>
          </p:cNvPr>
          <p:cNvSpPr/>
          <p:nvPr/>
        </p:nvSpPr>
        <p:spPr>
          <a:xfrm>
            <a:off x="628649" y="4079856"/>
            <a:ext cx="7886699" cy="1200329"/>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"/home/</a:t>
            </a:r>
            <a:r>
              <a:rPr lang="en-US" dirty="0" err="1">
                <a:solidFill>
                  <a:srgbClr val="000000"/>
                </a:solidFill>
                <a:latin typeface="Consolas" panose="020B0609020204030204" pitchFamily="49" charset="0"/>
              </a:rPr>
              <a:t>hira</a:t>
            </a:r>
            <a:r>
              <a:rPr lang="en-US" dirty="0">
                <a:solidFill>
                  <a:srgbClr val="000000"/>
                </a:solidFill>
                <a:latin typeface="Consolas" panose="020B0609020204030204" pitchFamily="49" charset="0"/>
              </a:rPr>
              <a:t>/lab/</a:t>
            </a:r>
            <a:r>
              <a:rPr lang="en-US" dirty="0" err="1">
                <a:solidFill>
                  <a:srgbClr val="000000"/>
                </a:solidFill>
                <a:latin typeface="Consolas" panose="020B0609020204030204" pitchFamily="49" charset="0"/>
              </a:rPr>
              <a:t>tes</a:t>
            </a:r>
            <a:r>
              <a:rPr lang="en-US" dirty="0">
                <a:solidFill>
                  <a:srgbClr val="000000"/>
                </a:solidFill>
                <a:latin typeface="Consolas" panose="020B0609020204030204" pitchFamily="49" charset="0"/>
              </a:rPr>
              <a:t>/error3.py", line 4</a:t>
            </a:r>
          </a:p>
          <a:p>
            <a:r>
              <a:rPr lang="en-US" dirty="0">
                <a:solidFill>
                  <a:srgbClr val="000000"/>
                </a:solidFill>
                <a:latin typeface="Consolas" panose="020B0609020204030204" pitchFamily="49" charset="0"/>
              </a:rPr>
              <a:t>    if a &lt; b</a:t>
            </a:r>
          </a:p>
          <a:p>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SyntaxError</a:t>
            </a:r>
            <a:r>
              <a:rPr lang="en-US" dirty="0">
                <a:solidFill>
                  <a:srgbClr val="000000"/>
                </a:solidFill>
                <a:latin typeface="Consolas" panose="020B0609020204030204" pitchFamily="49" charset="0"/>
              </a:rPr>
              <a:t>: expected ':'</a:t>
            </a:r>
            <a:endParaRPr lang="en-US" b="0" dirty="0">
              <a:solidFill>
                <a:srgbClr val="000000"/>
              </a:solidFill>
              <a:effectLst/>
              <a:latin typeface="Consolas" panose="020B0609020204030204" pitchFamily="49" charset="0"/>
            </a:endParaRPr>
          </a:p>
        </p:txBody>
      </p:sp>
      <p:sp>
        <p:nvSpPr>
          <p:cNvPr id="9" name="コンテンツ プレースホルダー 7">
            <a:extLst>
              <a:ext uri="{FF2B5EF4-FFF2-40B4-BE49-F238E27FC236}">
                <a16:creationId xmlns:a16="http://schemas.microsoft.com/office/drawing/2014/main" id="{B994F66E-D4C4-4808-87E5-A75E1AE06C9A}"/>
              </a:ext>
            </a:extLst>
          </p:cNvPr>
          <p:cNvSpPr txBox="1">
            <a:spLocks/>
          </p:cNvSpPr>
          <p:nvPr/>
        </p:nvSpPr>
        <p:spPr>
          <a:xfrm>
            <a:off x="628648" y="5638458"/>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If</a:t>
            </a:r>
            <a:r>
              <a:rPr lang="ja-JP" altLang="en-US" dirty="0"/>
              <a:t>文の最後に「</a:t>
            </a:r>
            <a:r>
              <a:rPr lang="en-US" altLang="ja-JP" dirty="0">
                <a:solidFill>
                  <a:srgbClr val="FFFFFF"/>
                </a:solidFill>
              </a:rPr>
              <a:t>:</a:t>
            </a:r>
            <a:r>
              <a:rPr lang="ja-JP" altLang="en-US" dirty="0"/>
              <a:t>」がないというエラー</a:t>
            </a:r>
            <a:endParaRPr lang="en-US" altLang="ja-JP" dirty="0"/>
          </a:p>
        </p:txBody>
      </p:sp>
    </p:spTree>
    <p:extLst>
      <p:ext uri="{BB962C8B-B14F-4D97-AF65-F5344CB8AC3E}">
        <p14:creationId xmlns:p14="http://schemas.microsoft.com/office/powerpoint/2010/main" val="2659125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649720"/>
          </a:xfrm>
        </p:spPr>
        <p:txBody>
          <a:bodyPr/>
          <a:lstStyle/>
          <a:p>
            <a:pPr marL="0" indent="0">
              <a:buNone/>
            </a:pPr>
            <a:r>
              <a:rPr lang="ja-JP" altLang="en-US"/>
              <a:t>例</a:t>
            </a:r>
            <a:r>
              <a:rPr lang="en-US" altLang="ja-JP"/>
              <a:t>-4)</a:t>
            </a:r>
            <a:r>
              <a:rPr lang="ja-JP" altLang="en-US"/>
              <a:t>出力型エラー</a:t>
            </a:r>
            <a:endParaRPr lang="en-US" altLang="ja-JP" dirty="0"/>
          </a:p>
        </p:txBody>
      </p:sp>
      <p:sp>
        <p:nvSpPr>
          <p:cNvPr id="3" name="正方形/長方形 2">
            <a:extLst>
              <a:ext uri="{FF2B5EF4-FFF2-40B4-BE49-F238E27FC236}">
                <a16:creationId xmlns:a16="http://schemas.microsoft.com/office/drawing/2014/main" id="{C5F5914A-3009-42D4-A4D4-0A2A3315C156}"/>
              </a:ext>
            </a:extLst>
          </p:cNvPr>
          <p:cNvSpPr/>
          <p:nvPr/>
        </p:nvSpPr>
        <p:spPr>
          <a:xfrm>
            <a:off x="628650" y="2367125"/>
            <a:ext cx="7886700" cy="923330"/>
          </a:xfrm>
          <a:prstGeom prst="rect">
            <a:avLst/>
          </a:prstGeom>
          <a:solidFill>
            <a:srgbClr val="FFFFFF"/>
          </a:solidFill>
        </p:spPr>
        <p:txBody>
          <a:bodyPr wrap="square">
            <a:spAutoFit/>
          </a:bodyPr>
          <a:lstStyle/>
          <a:p>
            <a:r>
              <a:rPr lang="en-US">
                <a:solidFill>
                  <a:srgbClr val="000000"/>
                </a:solidFill>
                <a:latin typeface="Consolas" panose="020B0609020204030204" pitchFamily="49" charset="0"/>
              </a:rPr>
              <a:t>a = </a:t>
            </a:r>
            <a:r>
              <a:rPr lang="en-US">
                <a:solidFill>
                  <a:srgbClr val="E21F1F"/>
                </a:solidFill>
                <a:latin typeface="Consolas" panose="020B0609020204030204" pitchFamily="49" charset="0"/>
              </a:rPr>
              <a:t>"</a:t>
            </a:r>
            <a:r>
              <a:rPr lang="en-US">
                <a:solidFill>
                  <a:srgbClr val="A31515"/>
                </a:solidFill>
                <a:latin typeface="Consolas" panose="020B0609020204030204" pitchFamily="49" charset="0"/>
              </a:rPr>
              <a:t>my age is</a:t>
            </a:r>
            <a:r>
              <a:rPr lang="en-US">
                <a:solidFill>
                  <a:srgbClr val="E21F1F"/>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b = </a:t>
            </a:r>
            <a:r>
              <a:rPr lang="en-US">
                <a:solidFill>
                  <a:srgbClr val="098658"/>
                </a:solidFill>
                <a:latin typeface="Consolas" panose="020B0609020204030204" pitchFamily="49" charset="0"/>
              </a:rPr>
              <a:t>41</a:t>
            </a:r>
            <a:endParaRPr lang="en-US">
              <a:solidFill>
                <a:srgbClr val="000000"/>
              </a:solidFill>
              <a:latin typeface="Consolas" panose="020B0609020204030204" pitchFamily="49" charset="0"/>
            </a:endParaRPr>
          </a:p>
          <a:p>
            <a:r>
              <a:rPr lang="en-US">
                <a:solidFill>
                  <a:srgbClr val="74531F"/>
                </a:solidFill>
                <a:latin typeface="Consolas" panose="020B0609020204030204" pitchFamily="49" charset="0"/>
              </a:rPr>
              <a:t>print</a:t>
            </a:r>
            <a:r>
              <a:rPr lang="en-US">
                <a:solidFill>
                  <a:srgbClr val="000000"/>
                </a:solidFill>
                <a:latin typeface="Consolas" panose="020B0609020204030204" pitchFamily="49" charset="0"/>
              </a:rPr>
              <a:t>(a + b)</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B928515D-A627-4404-9D3C-3742B1646A06}"/>
              </a:ext>
            </a:extLst>
          </p:cNvPr>
          <p:cNvSpPr/>
          <p:nvPr/>
        </p:nvSpPr>
        <p:spPr>
          <a:xfrm>
            <a:off x="628650" y="4107337"/>
            <a:ext cx="7886700" cy="923330"/>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"./error4.py", line 4, in &lt;module&gt;</a:t>
            </a:r>
          </a:p>
          <a:p>
            <a:r>
              <a:rPr lang="en-US" dirty="0">
                <a:solidFill>
                  <a:srgbClr val="000000"/>
                </a:solidFill>
                <a:latin typeface="Consolas" panose="020B0609020204030204" pitchFamily="49" charset="0"/>
              </a:rPr>
              <a:t>    print(a + b)</a:t>
            </a:r>
          </a:p>
          <a:p>
            <a:r>
              <a:rPr lang="en-US" dirty="0" err="1">
                <a:solidFill>
                  <a:srgbClr val="000000"/>
                </a:solidFill>
                <a:latin typeface="Consolas" panose="020B0609020204030204" pitchFamily="49" charset="0"/>
              </a:rPr>
              <a:t>TypeError</a:t>
            </a:r>
            <a:r>
              <a:rPr lang="en-US" dirty="0">
                <a:solidFill>
                  <a:srgbClr val="000000"/>
                </a:solidFill>
                <a:latin typeface="Consolas" panose="020B0609020204030204" pitchFamily="49" charset="0"/>
              </a:rPr>
              <a:t>: can only concatenate str (not "int") to str</a:t>
            </a:r>
            <a:endParaRPr lang="en-US" b="0" dirty="0">
              <a:solidFill>
                <a:srgbClr val="000000"/>
              </a:solidFill>
              <a:effectLst/>
              <a:latin typeface="Consolas" panose="020B0609020204030204" pitchFamily="49" charset="0"/>
            </a:endParaRPr>
          </a:p>
        </p:txBody>
      </p:sp>
      <p:sp>
        <p:nvSpPr>
          <p:cNvPr id="7" name="コンテンツ プレースホルダー 7">
            <a:extLst>
              <a:ext uri="{FF2B5EF4-FFF2-40B4-BE49-F238E27FC236}">
                <a16:creationId xmlns:a16="http://schemas.microsoft.com/office/drawing/2014/main" id="{8BE1975A-CC48-4AF4-9CBE-4066D70CB891}"/>
              </a:ext>
            </a:extLst>
          </p:cNvPr>
          <p:cNvSpPr txBox="1">
            <a:spLocks/>
          </p:cNvSpPr>
          <p:nvPr/>
        </p:nvSpPr>
        <p:spPr>
          <a:xfrm>
            <a:off x="628650" y="3629890"/>
            <a:ext cx="7886700" cy="5003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a:p>
            <a:pPr marL="0" indent="0">
              <a:buFont typeface="Arial" panose="020B0604020202020204" pitchFamily="34" charset="0"/>
              <a:buNone/>
            </a:pPr>
            <a:endParaRPr lang="en-US" altLang="ja-JP" dirty="0"/>
          </a:p>
        </p:txBody>
      </p:sp>
      <p:sp>
        <p:nvSpPr>
          <p:cNvPr id="9" name="コンテンツ プレースホルダー 7">
            <a:extLst>
              <a:ext uri="{FF2B5EF4-FFF2-40B4-BE49-F238E27FC236}">
                <a16:creationId xmlns:a16="http://schemas.microsoft.com/office/drawing/2014/main" id="{5E88A268-CFEB-4AB1-B37D-B409AC55BDAC}"/>
              </a:ext>
            </a:extLst>
          </p:cNvPr>
          <p:cNvSpPr txBox="1">
            <a:spLocks/>
          </p:cNvSpPr>
          <p:nvPr/>
        </p:nvSpPr>
        <p:spPr>
          <a:xfrm>
            <a:off x="628650" y="5207625"/>
            <a:ext cx="7886700" cy="1148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出力する際に</a:t>
            </a:r>
            <a:r>
              <a:rPr lang="en-US" altLang="ja-JP" dirty="0"/>
              <a:t>str</a:t>
            </a:r>
            <a:r>
              <a:rPr lang="ja-JP" altLang="en-US" dirty="0"/>
              <a:t>がある場合は，他の型を使えないというエラー</a:t>
            </a:r>
            <a:endParaRPr lang="en-US" altLang="ja-JP" dirty="0"/>
          </a:p>
        </p:txBody>
      </p:sp>
    </p:spTree>
    <p:extLst>
      <p:ext uri="{BB962C8B-B14F-4D97-AF65-F5344CB8AC3E}">
        <p14:creationId xmlns:p14="http://schemas.microsoft.com/office/powerpoint/2010/main" val="1729817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r>
              <a:rPr lang="ja-JP" altLang="en-US" dirty="0"/>
              <a:t>プログラムは実際に書くのが一番慣れる</a:t>
            </a:r>
            <a:endParaRPr lang="en-US" altLang="ja-JP" dirty="0"/>
          </a:p>
          <a:p>
            <a:endParaRPr lang="en-US" altLang="ja-JP" dirty="0"/>
          </a:p>
          <a:p>
            <a:r>
              <a:rPr lang="ja-JP" altLang="en-US" dirty="0"/>
              <a:t>エラーは実行不可の原因を教えてくれる</a:t>
            </a:r>
            <a:endParaRPr lang="en-US" altLang="ja-JP" dirty="0"/>
          </a:p>
          <a:p>
            <a:endParaRPr lang="en-US" dirty="0"/>
          </a:p>
          <a:p>
            <a:endParaRPr lang="en-US"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normAutofit/>
          </a:bodyPr>
          <a:lstStyle/>
          <a:p>
            <a:r>
              <a:rPr lang="ja-JP" altLang="en-US" sz="2800" dirty="0"/>
              <a:t>プログラムは実際に書くのが一番慣れる</a:t>
            </a:r>
            <a:endParaRPr lang="en-US" altLang="ja-JP" sz="2800" dirty="0"/>
          </a:p>
          <a:p>
            <a:r>
              <a:rPr lang="ja-JP" altLang="en-US" sz="2800" dirty="0"/>
              <a:t>とりあえずプログラムを書いてみたい人向け</a:t>
            </a:r>
            <a:endParaRPr lang="en-US" altLang="ja-JP" sz="2800" dirty="0"/>
          </a:p>
          <a:p>
            <a:pPr lvl="1"/>
            <a:r>
              <a:rPr lang="en-US" sz="2400" dirty="0" err="1">
                <a:hlinkClick r:id="rId2"/>
              </a:rPr>
              <a:t>AtCoder</a:t>
            </a:r>
            <a:r>
              <a:rPr lang="en-US" sz="2400" dirty="0"/>
              <a:t>(</a:t>
            </a:r>
            <a:r>
              <a:rPr lang="ja-JP" altLang="en-US" sz="2400" dirty="0"/>
              <a:t>競技プログラミングコンテスト</a:t>
            </a:r>
            <a:r>
              <a:rPr lang="en-US" sz="2400" dirty="0"/>
              <a:t>)</a:t>
            </a:r>
          </a:p>
          <a:p>
            <a:pPr lvl="1"/>
            <a:r>
              <a:rPr lang="en-US" sz="2400" dirty="0" err="1">
                <a:hlinkClick r:id="rId2"/>
              </a:rPr>
              <a:t>CodinGame</a:t>
            </a:r>
            <a:r>
              <a:rPr lang="en-US" sz="2400" dirty="0"/>
              <a:t>(</a:t>
            </a:r>
            <a:r>
              <a:rPr lang="ja-JP" altLang="en-US" sz="2400" dirty="0"/>
              <a:t>ゲーム</a:t>
            </a:r>
            <a:r>
              <a:rPr lang="en-US" altLang="ja-JP" sz="2400" dirty="0"/>
              <a:t>AI</a:t>
            </a:r>
            <a:r>
              <a:rPr lang="ja-JP" altLang="en-US" sz="2400" dirty="0"/>
              <a:t>プログラミングコンテスト</a:t>
            </a:r>
            <a:r>
              <a:rPr lang="en-US" sz="2400" dirty="0"/>
              <a:t>)</a:t>
            </a:r>
          </a:p>
          <a:p>
            <a:pPr lvl="1"/>
            <a:r>
              <a:rPr lang="en-US" sz="2400" dirty="0" err="1">
                <a:hlinkClick r:id="rId2"/>
              </a:rPr>
              <a:t>Progate</a:t>
            </a:r>
            <a:r>
              <a:rPr lang="en-US" sz="2400" dirty="0"/>
              <a:t>(</a:t>
            </a:r>
            <a:r>
              <a:rPr lang="ja-JP" altLang="en-US" sz="2400" dirty="0"/>
              <a:t>環境いらずの学習サイト</a:t>
            </a:r>
            <a:r>
              <a:rPr lang="en-US" sz="2400" dirty="0"/>
              <a:t>)</a:t>
            </a:r>
          </a:p>
          <a:p>
            <a:pPr lvl="1"/>
            <a:r>
              <a:rPr lang="en-US" sz="2400" dirty="0" err="1">
                <a:hlinkClick r:id="rId2"/>
              </a:rPr>
              <a:t>Codelearen</a:t>
            </a:r>
            <a:r>
              <a:rPr lang="en-US" sz="2400" dirty="0"/>
              <a:t>(</a:t>
            </a:r>
            <a:r>
              <a:rPr lang="ja-JP" altLang="en-US" sz="2400" dirty="0"/>
              <a:t>環境いらずの学習サイト，よくて英語</a:t>
            </a:r>
            <a:r>
              <a:rPr lang="en-US" sz="2400" dirty="0"/>
              <a:t>)</a:t>
            </a:r>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45</a:t>
            </a:fld>
            <a:endParaRPr lang="en-US" dirty="0"/>
          </a:p>
        </p:txBody>
      </p:sp>
    </p:spTree>
    <p:extLst>
      <p:ext uri="{BB962C8B-B14F-4D97-AF65-F5344CB8AC3E}">
        <p14:creationId xmlns:p14="http://schemas.microsoft.com/office/powerpoint/2010/main" val="3561680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r>
              <a:rPr lang="en-US" dirty="0" err="1"/>
              <a:t>AtCoder</a:t>
            </a:r>
            <a:r>
              <a:rPr lang="en-US" dirty="0"/>
              <a:t>)</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毎週土日の</a:t>
            </a:r>
            <a:r>
              <a:rPr lang="en-US" altLang="ja-JP" sz="2000" dirty="0"/>
              <a:t>21</a:t>
            </a:r>
            <a:r>
              <a:rPr lang="ja-JP" altLang="en-US" sz="2000" dirty="0"/>
              <a:t>時からコンテスト開催</a:t>
            </a:r>
            <a:endParaRPr lang="en-US" altLang="ja-JP" sz="2000" dirty="0"/>
          </a:p>
          <a:p>
            <a:r>
              <a:rPr lang="en-US" altLang="ja-JP" sz="2000" dirty="0"/>
              <a:t>3000</a:t>
            </a:r>
            <a:r>
              <a:rPr lang="ja-JP" altLang="en-US" sz="2000" dirty="0"/>
              <a:t>以上の過去問が常に挑戦可能</a:t>
            </a:r>
            <a:endParaRPr lang="en-US" altLang="ja-JP" sz="2000" dirty="0"/>
          </a:p>
          <a:p>
            <a:r>
              <a:rPr lang="ja-JP" altLang="en-US" sz="2000" dirty="0"/>
              <a:t>簡単な問題から難しい問題まである</a:t>
            </a:r>
            <a:r>
              <a:rPr lang="en-US" altLang="ja-JP" sz="2000" dirty="0"/>
              <a:t>(</a:t>
            </a:r>
            <a:r>
              <a:rPr lang="ja-JP" altLang="en-US" sz="2000" dirty="0"/>
              <a:t>この資料でも問題を引用</a:t>
            </a:r>
            <a:r>
              <a:rPr lang="en-US" altLang="ja-JP" sz="2000" dirty="0"/>
              <a:t>)</a:t>
            </a:r>
          </a:p>
          <a:p>
            <a:r>
              <a:rPr lang="ja-JP" altLang="en-US" sz="2000" dirty="0"/>
              <a:t>レートがあるので競い合える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46</a:t>
            </a:fld>
            <a:endParaRPr lang="en-US" dirty="0"/>
          </a:p>
        </p:txBody>
      </p:sp>
      <p:sp>
        <p:nvSpPr>
          <p:cNvPr id="4" name="正方形/長方形 3">
            <a:extLst>
              <a:ext uri="{FF2B5EF4-FFF2-40B4-BE49-F238E27FC236}">
                <a16:creationId xmlns:a16="http://schemas.microsoft.com/office/drawing/2014/main" id="{D45927E1-86DA-4280-A4E1-9CFCDD0661FE}"/>
              </a:ext>
            </a:extLst>
          </p:cNvPr>
          <p:cNvSpPr/>
          <p:nvPr/>
        </p:nvSpPr>
        <p:spPr>
          <a:xfrm>
            <a:off x="588530" y="3479871"/>
            <a:ext cx="4073236" cy="27867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CA750593-35DD-43D9-AB55-28EC303EC118}"/>
              </a:ext>
            </a:extLst>
          </p:cNvPr>
          <p:cNvSpPr/>
          <p:nvPr/>
        </p:nvSpPr>
        <p:spPr>
          <a:xfrm>
            <a:off x="4661766" y="3479872"/>
            <a:ext cx="3592368" cy="27867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正方形/長方形 6">
            <a:extLst>
              <a:ext uri="{FF2B5EF4-FFF2-40B4-BE49-F238E27FC236}">
                <a16:creationId xmlns:a16="http://schemas.microsoft.com/office/drawing/2014/main" id="{D5B37476-6929-41EA-8D57-D7CF24843FB8}"/>
              </a:ext>
            </a:extLst>
          </p:cNvPr>
          <p:cNvSpPr/>
          <p:nvPr/>
        </p:nvSpPr>
        <p:spPr>
          <a:xfrm>
            <a:off x="511385" y="6356351"/>
            <a:ext cx="5503494" cy="369332"/>
          </a:xfrm>
          <a:prstGeom prst="rect">
            <a:avLst/>
          </a:prstGeom>
        </p:spPr>
        <p:txBody>
          <a:bodyPr wrap="none">
            <a:spAutoFit/>
          </a:bodyPr>
          <a:lstStyle/>
          <a:p>
            <a:r>
              <a:rPr lang="en-US" dirty="0">
                <a:hlinkClick r:id="rId4"/>
              </a:rPr>
              <a:t>https://findy-code.io/engineer-lab/redcoder</a:t>
            </a:r>
            <a:r>
              <a:rPr lang="ja-JP" altLang="en-US" dirty="0"/>
              <a:t>　より引用</a:t>
            </a:r>
            <a:endParaRPr lang="en-US" dirty="0"/>
          </a:p>
        </p:txBody>
      </p:sp>
    </p:spTree>
    <p:extLst>
      <p:ext uri="{BB962C8B-B14F-4D97-AF65-F5344CB8AC3E}">
        <p14:creationId xmlns:p14="http://schemas.microsoft.com/office/powerpoint/2010/main" val="4010493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a:t>Summary(</a:t>
            </a:r>
            <a:r>
              <a:rPr lang="en-US" altLang="ja-JP"/>
              <a:t>CodingGame</a:t>
            </a:r>
            <a:r>
              <a:rPr lang="en-US"/>
              <a:t>)</a:t>
            </a:r>
            <a:endParaRPr lang="en-US" dirty="0"/>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ゲーム</a:t>
            </a:r>
            <a:r>
              <a:rPr lang="en-US" altLang="ja-JP" sz="2000" dirty="0"/>
              <a:t>AI</a:t>
            </a:r>
            <a:r>
              <a:rPr lang="ja-JP" altLang="en-US" sz="2000" dirty="0"/>
              <a:t>を作成するコンテスト</a:t>
            </a:r>
            <a:endParaRPr lang="en-US" altLang="ja-JP" sz="2000" dirty="0"/>
          </a:p>
          <a:p>
            <a:r>
              <a:rPr lang="en-US" altLang="ja-JP" sz="2000" dirty="0"/>
              <a:t>1</a:t>
            </a:r>
            <a:r>
              <a:rPr lang="ja-JP" altLang="en-US" sz="2000" dirty="0"/>
              <a:t>年に</a:t>
            </a:r>
            <a:r>
              <a:rPr lang="en-US" altLang="ja-JP" sz="2000" dirty="0"/>
              <a:t>4</a:t>
            </a:r>
            <a:r>
              <a:rPr lang="ja-JP" altLang="en-US" sz="2000" dirty="0"/>
              <a:t>回程度</a:t>
            </a:r>
            <a:r>
              <a:rPr lang="en-US" altLang="ja-JP" sz="2000" dirty="0"/>
              <a:t>1</a:t>
            </a:r>
            <a:r>
              <a:rPr lang="ja-JP" altLang="en-US" sz="2000" dirty="0"/>
              <a:t>週間のコンテストが開かれる</a:t>
            </a:r>
            <a:endParaRPr lang="en-US" altLang="ja-JP" sz="2000" dirty="0"/>
          </a:p>
          <a:p>
            <a:r>
              <a:rPr lang="ja-JP" altLang="en-US" sz="2000" dirty="0"/>
              <a:t>過去のコンテストも挑戦可能</a:t>
            </a:r>
            <a:endParaRPr lang="en-US" altLang="ja-JP" sz="2000" dirty="0"/>
          </a:p>
          <a:p>
            <a:r>
              <a:rPr lang="ja-JP" altLang="en-US" sz="2000" dirty="0"/>
              <a:t>リーグに分かれているので戦うのは同レベルの人たち</a:t>
            </a:r>
            <a:endParaRPr lang="en-US" altLang="ja-JP" sz="2000" dirty="0"/>
          </a:p>
          <a:p>
            <a:r>
              <a:rPr lang="ja-JP" altLang="en-US" sz="2000" dirty="0"/>
              <a:t>リーグが上がると機能が追加される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47</a:t>
            </a:fld>
            <a:endParaRPr lang="en-US" dirty="0"/>
          </a:p>
        </p:txBody>
      </p:sp>
      <p:sp>
        <p:nvSpPr>
          <p:cNvPr id="8" name="正方形/長方形 7">
            <a:extLst>
              <a:ext uri="{FF2B5EF4-FFF2-40B4-BE49-F238E27FC236}">
                <a16:creationId xmlns:a16="http://schemas.microsoft.com/office/drawing/2014/main" id="{3FB78354-B698-4218-A4B3-410521B90BF3}"/>
              </a:ext>
            </a:extLst>
          </p:cNvPr>
          <p:cNvSpPr/>
          <p:nvPr/>
        </p:nvSpPr>
        <p:spPr>
          <a:xfrm>
            <a:off x="2174409" y="3740504"/>
            <a:ext cx="4795182" cy="265978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5A136FDC-BE81-44FC-A3DE-ECD62693B756}"/>
              </a:ext>
            </a:extLst>
          </p:cNvPr>
          <p:cNvSpPr/>
          <p:nvPr/>
        </p:nvSpPr>
        <p:spPr>
          <a:xfrm>
            <a:off x="2358381" y="6352144"/>
            <a:ext cx="4427238" cy="369332"/>
          </a:xfrm>
          <a:prstGeom prst="rect">
            <a:avLst/>
          </a:prstGeom>
        </p:spPr>
        <p:txBody>
          <a:bodyPr wrap="none">
            <a:spAutoFit/>
          </a:bodyPr>
          <a:lstStyle/>
          <a:p>
            <a:r>
              <a:rPr lang="en-US" dirty="0">
                <a:hlinkClick r:id="rId3"/>
              </a:rPr>
              <a:t>https://www.codingame.com/start</a:t>
            </a:r>
            <a:r>
              <a:rPr lang="en-US" dirty="0"/>
              <a:t> </a:t>
            </a:r>
            <a:r>
              <a:rPr lang="ja-JP" altLang="en-US" dirty="0"/>
              <a:t>より引用</a:t>
            </a:r>
            <a:endParaRPr lang="en-US" dirty="0"/>
          </a:p>
        </p:txBody>
      </p:sp>
    </p:spTree>
    <p:extLst>
      <p:ext uri="{BB962C8B-B14F-4D97-AF65-F5344CB8AC3E}">
        <p14:creationId xmlns:p14="http://schemas.microsoft.com/office/powerpoint/2010/main" val="3112559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48</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4</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49</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50</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5</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628650" y="2419193"/>
            <a:ext cx="7886700"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628650" y="4019001"/>
            <a:ext cx="7886700"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628650" y="2455301"/>
            <a:ext cx="7886700"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628651" y="2492770"/>
            <a:ext cx="784051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628651" y="4034742"/>
            <a:ext cx="784051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628651" y="5450649"/>
            <a:ext cx="784051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634</TotalTime>
  <Words>2877</Words>
  <Application>Microsoft Office PowerPoint</Application>
  <PresentationFormat>画面に合わせる (4:3)</PresentationFormat>
  <Paragraphs>525</Paragraphs>
  <Slides>51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游ゴシック</vt:lpstr>
      <vt:lpstr>游ゴシック Light</vt:lpstr>
      <vt:lpstr>Arial</vt:lpstr>
      <vt:lpstr>Calibri</vt:lpstr>
      <vt:lpstr>Calibri Light</vt:lpstr>
      <vt:lpstr>Cambria Math</vt:lpstr>
      <vt:lpstr>Consolas</vt:lpstr>
      <vt:lpstr>Office Theme</vt:lpstr>
      <vt:lpstr>Program</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Error</vt:lpstr>
      <vt:lpstr>Error</vt:lpstr>
      <vt:lpstr>Error</vt:lpstr>
      <vt:lpstr>Error</vt:lpstr>
      <vt:lpstr>Summary</vt:lpstr>
      <vt:lpstr>Summary</vt:lpstr>
      <vt:lpstr>Summary(AtCoder)</vt:lpstr>
      <vt:lpstr>Summary(CodingGame)</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53</cp:revision>
  <dcterms:created xsi:type="dcterms:W3CDTF">2023-05-10T05:48:08Z</dcterms:created>
  <dcterms:modified xsi:type="dcterms:W3CDTF">2023-05-22T06:58:32Z</dcterms:modified>
</cp:coreProperties>
</file>