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21"/>
  </p:notesMasterIdLst>
  <p:sldIdLst>
    <p:sldId id="256" r:id="rId2"/>
    <p:sldId id="269" r:id="rId3"/>
    <p:sldId id="257" r:id="rId4"/>
    <p:sldId id="258" r:id="rId5"/>
    <p:sldId id="266" r:id="rId6"/>
    <p:sldId id="270" r:id="rId7"/>
    <p:sldId id="267" r:id="rId8"/>
    <p:sldId id="272" r:id="rId9"/>
    <p:sldId id="271" r:id="rId10"/>
    <p:sldId id="273" r:id="rId11"/>
    <p:sldId id="274" r:id="rId12"/>
    <p:sldId id="26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9A76B-08C7-4C1E-AD37-3452ECB1BEE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5793B-1690-460C-BFA7-27BDCAC2B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5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5793B-1690-460C-BFA7-27BDCAC2B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3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5B6F-9B20-4B37-B621-0B1C1F2C90FB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3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C9AA3-0D49-477A-834F-6AFF7FAFB863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2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093-7B23-4B93-BF0D-2F7040DF3D21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3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2DF5-EBE4-4A5F-9572-9683012F3869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F9AE1A6C-155A-45B5-BF6F-8FA332E743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5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3B7C-847E-41AE-8FD2-E22768D99A06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9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93E-BF0E-4591-A949-E568E69F4803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41FA-F867-485D-BB9E-4BB1C77BF6D2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607B-9AEB-4D6B-B787-CA31BF3221AF}" type="datetime1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D611-D82D-4557-A4B4-6CE561B5C83D}" type="datetime1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8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AADA-F019-47DD-8151-E2581BF6D2CF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F34B-1050-4590-AF4B-F133D048AD45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77427-05A3-4D74-B825-34D4130E89D5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1A6C-155A-45B5-BF6F-8FA332E743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1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tmarkit.itmedia.co.jp/ait/articles/1907/23/news010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me.com/start" TargetMode="External"/><Relationship Id="rId2" Type="http://schemas.openxmlformats.org/officeDocument/2006/relationships/hyperlink" Target="https://atcoder.jp/?lang=j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force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BA6B2-FD50-4D3C-879B-A14A7EC5F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D5D703-227B-42D9-93B3-7F263CB85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62924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EE263-B642-42D8-F401-1E2ADD49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Operation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02A87C-462F-6903-0651-3FB3F50F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算術，累算代入，比較演算に触れる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ほかの演算子には各自</a:t>
            </a:r>
            <a:r>
              <a:rPr kumimoji="1" lang="en-US" altLang="ja-JP" dirty="0"/>
              <a:t>References</a:t>
            </a:r>
            <a:r>
              <a:rPr kumimoji="1" lang="ja-JP" altLang="en-US" dirty="0"/>
              <a:t>から飛んでみてください．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ED96A7-14A6-A6A4-FA66-27AA5308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C2531-626C-6E37-8D8A-32B29157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Operation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9FE876-F3C0-4273-038D-26254ADB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4812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算術演算子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CCD8CE-8283-D5E7-AD54-62648600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コンテンツ プレースホルダー 6">
            <a:extLst>
              <a:ext uri="{FF2B5EF4-FFF2-40B4-BE49-F238E27FC236}">
                <a16:creationId xmlns:a16="http://schemas.microsoft.com/office/drawing/2014/main" id="{BE7B118C-D452-862E-2BCC-AB08990842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128470"/>
              </p:ext>
            </p:extLst>
          </p:nvPr>
        </p:nvGraphicFramePr>
        <p:xfrm>
          <a:off x="628652" y="2373745"/>
          <a:ext cx="3808250" cy="362712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603375">
                  <a:extLst>
                    <a:ext uri="{9D8B030D-6E8A-4147-A177-3AD203B41FA5}">
                      <a16:colId xmlns:a16="http://schemas.microsoft.com/office/drawing/2014/main" val="962391357"/>
                    </a:ext>
                  </a:extLst>
                </a:gridCol>
                <a:gridCol w="2204875">
                  <a:extLst>
                    <a:ext uri="{9D8B030D-6E8A-4147-A177-3AD203B41FA5}">
                      <a16:colId xmlns:a16="http://schemas.microsoft.com/office/drawing/2014/main" val="1208510133"/>
                    </a:ext>
                  </a:extLst>
                </a:gridCol>
              </a:tblGrid>
              <a:tr h="3737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Explain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8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加算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72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800" dirty="0"/>
                        <a:t>-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減算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08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800" dirty="0"/>
                        <a:t>*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乗算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68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除算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187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800" dirty="0"/>
                        <a:t>%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余り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4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//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整数除算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1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17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A512A7-A58C-4D08-84CB-45DBCE5F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variable name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C69D69-CC93-476C-915C-B693A694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BECDDE-B0F3-4E94-98E7-3B7862DC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3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7BDD7-6E73-4210-B7F6-BF325E8C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branch(if)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2DC0C9-A8B5-41C7-B965-B5D51D2A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32FD42-5356-46B8-81DE-72A4A93C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5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A797C-41A1-4F8B-8105-C2ABA5D8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Repeat(for, while)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158364-C372-4B49-B871-864989973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27D5E8-9A83-4A09-B5EB-343C26C8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1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36FFF-5648-4E54-83B1-95AB5C7D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3CCD9F-C8A0-4C66-A242-D9F826307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E19A5F-72FC-45C6-A95A-B0D52F67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3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5DC41-DAEF-44F8-BABF-BA1D49AC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FA2130-D6D3-4220-959F-C91BC53FA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897C1E-210D-40AA-B1A3-6D30B53F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2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D12C3-4CDC-4F57-9D7E-A2DB9586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D5CAFA-55C1-4CBE-B983-ACB13AC1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72F589-D9F4-40B5-BFD0-A9881E91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8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2B8A9-CC3C-4755-A0C2-83191887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FB61A8-0A55-494F-96FA-020C65992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演算子について</a:t>
            </a:r>
            <a:endParaRPr lang="en-US" altLang="ja-JP" dirty="0"/>
          </a:p>
          <a:p>
            <a:pPr lvl="1"/>
            <a:r>
              <a:rPr lang="en-US" dirty="0">
                <a:hlinkClick r:id="rId2"/>
              </a:rPr>
              <a:t>https://atmarkit.itmedia.co.jp/ait/articles/1907/23/news010.html</a:t>
            </a:r>
            <a:endParaRPr lang="en-US" dirty="0"/>
          </a:p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D09D41-F574-4AE8-B82D-35FD724E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00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1434E-D430-4496-8D5B-CE28B163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Contents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51BBAA-5F75-41A1-852A-257BAF359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AtCoder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https://atcoder.jp/?lang=ja</a:t>
            </a:r>
            <a:endParaRPr lang="en-US" dirty="0"/>
          </a:p>
          <a:p>
            <a:r>
              <a:rPr lang="en-US" dirty="0" err="1"/>
              <a:t>CodinGame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https://www.codingame.com/start</a:t>
            </a:r>
            <a:endParaRPr lang="en-US" dirty="0"/>
          </a:p>
          <a:p>
            <a:r>
              <a:rPr lang="en-US" dirty="0" err="1"/>
              <a:t>Codeforces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https://codeforces.com/</a:t>
            </a:r>
            <a:endParaRPr lang="en-US" dirty="0"/>
          </a:p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8938BA-66FF-472E-8C9A-66E7F153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0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4186D-911D-4B3D-B478-FC94A546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176686-573D-4BB2-8DF0-1D2A5DB0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7F042C-8BB7-467C-8F85-3DB37A1F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9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669175-F6E9-4C2F-8D17-1FCBC4C0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FF7C6C-7D67-4696-BCC2-7872B53F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  <a:p>
            <a:r>
              <a:rPr lang="en-US" dirty="0"/>
              <a:t>Conditional branch(if)</a:t>
            </a:r>
          </a:p>
          <a:p>
            <a:r>
              <a:rPr lang="en-US" dirty="0"/>
              <a:t>Repeat(for, while)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Error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4E4976-FB62-4C92-A705-CA80F280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2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8AF49B-EA78-4570-95E4-6EA9852A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7262C7-F22B-4897-82DD-0D2F4A93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  <a:p>
            <a:r>
              <a:rPr lang="en-US" dirty="0"/>
              <a:t>Data type</a:t>
            </a:r>
          </a:p>
          <a:p>
            <a:r>
              <a:rPr lang="en-US" dirty="0"/>
              <a:t>Operation</a:t>
            </a:r>
          </a:p>
          <a:p>
            <a:r>
              <a:rPr lang="en-US" dirty="0"/>
              <a:t>Rule of variable name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E97389-6D0B-4E13-A211-6F977585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0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12B137-D144-408E-93D9-0BD13518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F476F1-50EB-4525-AD58-3424E28B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69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出力は</a:t>
            </a:r>
            <a:r>
              <a:rPr lang="en-US" altLang="ja-JP" dirty="0">
                <a:solidFill>
                  <a:schemeClr val="tx2"/>
                </a:solidFill>
              </a:rPr>
              <a:t>print</a:t>
            </a:r>
            <a:r>
              <a:rPr lang="ja-JP" altLang="en-US" dirty="0"/>
              <a:t>を使う</a:t>
            </a:r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1097F2-29F5-4DD9-BFA8-30363EA9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33827B7-15B1-4264-BBAF-2C64BA218C21}"/>
              </a:ext>
            </a:extLst>
          </p:cNvPr>
          <p:cNvSpPr txBox="1">
            <a:spLocks/>
          </p:cNvSpPr>
          <p:nvPr/>
        </p:nvSpPr>
        <p:spPr>
          <a:xfrm>
            <a:off x="628650" y="4090988"/>
            <a:ext cx="7886700" cy="769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tx2"/>
                </a:solidFill>
              </a:rPr>
              <a:t>format</a:t>
            </a:r>
            <a:r>
              <a:rPr lang="ja-JP" altLang="en-US" dirty="0"/>
              <a:t>でレイアウトを指定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6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5A66B-03D3-4DF9-A175-FD22B62A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A9D54C-10C3-450B-9924-B74860954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0353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入力は</a:t>
            </a:r>
            <a:r>
              <a:rPr lang="en-US" altLang="ja-JP" dirty="0">
                <a:solidFill>
                  <a:schemeClr val="tx2"/>
                </a:solidFill>
              </a:rPr>
              <a:t>input</a:t>
            </a:r>
            <a:r>
              <a:rPr lang="ja-JP" altLang="en-US" dirty="0"/>
              <a:t>を使う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24ED34-5423-461B-8621-999E2771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1FD5281-342A-4EC7-B6BE-18D2D1656752}"/>
              </a:ext>
            </a:extLst>
          </p:cNvPr>
          <p:cNvSpPr txBox="1">
            <a:spLocks/>
          </p:cNvSpPr>
          <p:nvPr/>
        </p:nvSpPr>
        <p:spPr>
          <a:xfrm>
            <a:off x="628650" y="3686753"/>
            <a:ext cx="7886700" cy="60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数値の入力はキャストが必要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769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4ECB86-7F07-44E8-B5C8-DDD91296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A0F84F2C-80EE-429D-8B93-40A011AD7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572645"/>
              </p:ext>
            </p:extLst>
          </p:nvPr>
        </p:nvGraphicFramePr>
        <p:xfrm>
          <a:off x="1157005" y="2681316"/>
          <a:ext cx="6829990" cy="301752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645990">
                  <a:extLst>
                    <a:ext uri="{9D8B030D-6E8A-4147-A177-3AD203B41FA5}">
                      <a16:colId xmlns:a16="http://schemas.microsoft.com/office/drawing/2014/main" val="962391357"/>
                    </a:ext>
                  </a:extLst>
                </a:gridCol>
                <a:gridCol w="5184000">
                  <a:extLst>
                    <a:ext uri="{9D8B030D-6E8A-4147-A177-3AD203B41FA5}">
                      <a16:colId xmlns:a16="http://schemas.microsoft.com/office/drawing/2014/main" val="1208510133"/>
                    </a:ext>
                  </a:extLst>
                </a:gridCol>
              </a:tblGrid>
              <a:tr h="404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Explain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8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浮動小数点を含まない数値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6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浮動小数点を含む数値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3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「</a:t>
                      </a:r>
                      <a:r>
                        <a:rPr lang="en-US" altLang="ja-JP" sz="2800" dirty="0"/>
                        <a:t>’’</a:t>
                      </a:r>
                      <a:r>
                        <a:rPr lang="ja-JP" altLang="en-US" sz="2800" dirty="0"/>
                        <a:t>」または「</a:t>
                      </a:r>
                      <a:r>
                        <a:rPr lang="en-US" altLang="ja-JP" sz="2800" dirty="0"/>
                        <a:t>””</a:t>
                      </a:r>
                      <a:r>
                        <a:rPr lang="ja-JP" altLang="en-US" sz="2800" dirty="0"/>
                        <a:t>」で囲われた，</a:t>
                      </a:r>
                      <a:br>
                        <a:rPr lang="en-US" altLang="ja-JP" sz="2800" dirty="0"/>
                      </a:br>
                      <a:r>
                        <a:rPr lang="ja-JP" altLang="en-US" sz="2800" dirty="0"/>
                        <a:t>文字列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98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True</a:t>
                      </a:r>
                      <a:r>
                        <a:rPr lang="ja-JP" altLang="en-US" sz="2800" dirty="0"/>
                        <a:t>または</a:t>
                      </a:r>
                      <a:r>
                        <a:rPr lang="en-US" altLang="ja-JP" sz="2800" dirty="0"/>
                        <a:t>False</a:t>
                      </a:r>
                      <a:r>
                        <a:rPr lang="ja-JP" altLang="en-US" sz="2800" dirty="0"/>
                        <a:t>で定義する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440572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8BFB20-6B88-41B5-92EE-FBE6A277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1EFE1F25-17DE-4F12-9DF7-031FB8DF3F5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7886700" cy="769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単一変数の型を以下に示す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5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388522-166D-4368-B999-B34DBE07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C4E755-0218-42EA-AE6E-AFDB11544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23611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複数の変数を含むデータ型について</a:t>
            </a:r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9E9AFD-978B-442B-8A25-2C602EF8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コンテンツ プレースホルダー 6">
            <a:extLst>
              <a:ext uri="{FF2B5EF4-FFF2-40B4-BE49-F238E27FC236}">
                <a16:creationId xmlns:a16="http://schemas.microsoft.com/office/drawing/2014/main" id="{AB854BB3-F251-4BCE-82A3-A1D9A295F7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892032"/>
              </p:ext>
            </p:extLst>
          </p:nvPr>
        </p:nvGraphicFramePr>
        <p:xfrm>
          <a:off x="2455402" y="2549236"/>
          <a:ext cx="4233195" cy="18288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962391357"/>
                    </a:ext>
                  </a:extLst>
                </a:gridCol>
                <a:gridCol w="921195">
                  <a:extLst>
                    <a:ext uri="{9D8B030D-6E8A-4147-A177-3AD203B41FA5}">
                      <a16:colId xmlns:a16="http://schemas.microsoft.com/office/drawing/2014/main" val="120851013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817286862"/>
                    </a:ext>
                  </a:extLst>
                </a:gridCol>
              </a:tblGrid>
              <a:tr h="3231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8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6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3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440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74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C409B-7086-4869-86C9-8AE2A600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BDF45C-2541-431D-8003-5AC8510C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5979"/>
            <a:ext cx="7886700" cy="70513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演算子のタイプ</a:t>
            </a:r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1A3460-1316-4CC5-92ED-556299A3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コンテンツ プレースホルダー 6">
            <a:extLst>
              <a:ext uri="{FF2B5EF4-FFF2-40B4-BE49-F238E27FC236}">
                <a16:creationId xmlns:a16="http://schemas.microsoft.com/office/drawing/2014/main" id="{762B875C-BC74-AFD4-E8FB-CE1CA5974A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463685"/>
              </p:ext>
            </p:extLst>
          </p:nvPr>
        </p:nvGraphicFramePr>
        <p:xfrm>
          <a:off x="212436" y="2241118"/>
          <a:ext cx="8663709" cy="40538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556581">
                  <a:extLst>
                    <a:ext uri="{9D8B030D-6E8A-4147-A177-3AD203B41FA5}">
                      <a16:colId xmlns:a16="http://schemas.microsoft.com/office/drawing/2014/main" val="962391357"/>
                    </a:ext>
                  </a:extLst>
                </a:gridCol>
                <a:gridCol w="6107128">
                  <a:extLst>
                    <a:ext uri="{9D8B030D-6E8A-4147-A177-3AD203B41FA5}">
                      <a16:colId xmlns:a16="http://schemas.microsoft.com/office/drawing/2014/main" val="1208510133"/>
                    </a:ext>
                  </a:extLst>
                </a:gridCol>
              </a:tblGrid>
              <a:tr h="3737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Explain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8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代入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代入を行う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72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算術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800" dirty="0"/>
                        <a:t>+, -</a:t>
                      </a:r>
                      <a:r>
                        <a:rPr lang="ja-JP" altLang="en-US" sz="2800" dirty="0"/>
                        <a:t>などの計算に使う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08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累算代入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右辺と左辺の値を演算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68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比較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値の比較や，リスト内要素の存在確認に使用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187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ブール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真偽値のブール演算を行う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4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ビット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ビットごとの演算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1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85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ユーザー定義 4">
      <a:dk1>
        <a:srgbClr val="4D4D4D"/>
      </a:dk1>
      <a:lt1>
        <a:srgbClr val="A8D08D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309</Words>
  <Application>Microsoft Office PowerPoint</Application>
  <PresentationFormat>画面に合わせる (4:3)</PresentationFormat>
  <Paragraphs>117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Program</vt:lpstr>
      <vt:lpstr>Today’s goal</vt:lpstr>
      <vt:lpstr>Table of Contents</vt:lpstr>
      <vt:lpstr>Tutorial</vt:lpstr>
      <vt:lpstr>Output</vt:lpstr>
      <vt:lpstr>Input</vt:lpstr>
      <vt:lpstr>Data type</vt:lpstr>
      <vt:lpstr>Data type</vt:lpstr>
      <vt:lpstr>Operation</vt:lpstr>
      <vt:lpstr>Operation</vt:lpstr>
      <vt:lpstr>Operation</vt:lpstr>
      <vt:lpstr>Rule of variable name</vt:lpstr>
      <vt:lpstr>Conditional branch(if)</vt:lpstr>
      <vt:lpstr>Repeat(for, while)</vt:lpstr>
      <vt:lpstr>Function</vt:lpstr>
      <vt:lpstr>Error</vt:lpstr>
      <vt:lpstr>Summary</vt:lpstr>
      <vt:lpstr>References</vt:lpstr>
      <vt:lpstr>Bonus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nkyoudou</dc:creator>
  <cp:lastModifiedBy>渡邊　充利穣</cp:lastModifiedBy>
  <cp:revision>12</cp:revision>
  <dcterms:created xsi:type="dcterms:W3CDTF">2023-05-10T05:48:08Z</dcterms:created>
  <dcterms:modified xsi:type="dcterms:W3CDTF">2023-05-10T11:52:21Z</dcterms:modified>
</cp:coreProperties>
</file>