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31"/>
  </p:notesMasterIdLst>
  <p:handoutMasterIdLst>
    <p:handoutMasterId r:id="rId32"/>
  </p:handoutMasterIdLst>
  <p:sldIdLst>
    <p:sldId id="317" r:id="rId5"/>
    <p:sldId id="307" r:id="rId6"/>
    <p:sldId id="339" r:id="rId7"/>
    <p:sldId id="340" r:id="rId8"/>
    <p:sldId id="278" r:id="rId9"/>
    <p:sldId id="329" r:id="rId10"/>
    <p:sldId id="309" r:id="rId11"/>
    <p:sldId id="327" r:id="rId12"/>
    <p:sldId id="321" r:id="rId13"/>
    <p:sldId id="322" r:id="rId14"/>
    <p:sldId id="311" r:id="rId15"/>
    <p:sldId id="342" r:id="rId16"/>
    <p:sldId id="316" r:id="rId17"/>
    <p:sldId id="314" r:id="rId18"/>
    <p:sldId id="320" r:id="rId19"/>
    <p:sldId id="330" r:id="rId20"/>
    <p:sldId id="331" r:id="rId21"/>
    <p:sldId id="332" r:id="rId22"/>
    <p:sldId id="333" r:id="rId23"/>
    <p:sldId id="334" r:id="rId24"/>
    <p:sldId id="335" r:id="rId25"/>
    <p:sldId id="336" r:id="rId26"/>
    <p:sldId id="341" r:id="rId27"/>
    <p:sldId id="343" r:id="rId28"/>
    <p:sldId id="315" r:id="rId29"/>
    <p:sldId id="30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91" d="100"/>
          <a:sy n="91" d="100"/>
        </p:scale>
        <p:origin x="322" y="5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bin Sebastian" userId="ae300b90a2a2bf92" providerId="LiveId" clId="{37F773B0-CB14-4EAC-9CD0-9AC2F12705E5}"/>
    <pc:docChg chg="modSld">
      <pc:chgData name="Melbin Sebastian" userId="ae300b90a2a2bf92" providerId="LiveId" clId="{37F773B0-CB14-4EAC-9CD0-9AC2F12705E5}" dt="2024-07-08T07:39:18.549" v="0" actId="20577"/>
      <pc:docMkLst>
        <pc:docMk/>
      </pc:docMkLst>
      <pc:sldChg chg="modSp mod">
        <pc:chgData name="Melbin Sebastian" userId="ae300b90a2a2bf92" providerId="LiveId" clId="{37F773B0-CB14-4EAC-9CD0-9AC2F12705E5}" dt="2024-07-08T07:39:18.549" v="0" actId="20577"/>
        <pc:sldMkLst>
          <pc:docMk/>
          <pc:sldMk cId="1338167130" sldId="317"/>
        </pc:sldMkLst>
        <pc:spChg chg="mod">
          <ac:chgData name="Melbin Sebastian" userId="ae300b90a2a2bf92" providerId="LiveId" clId="{37F773B0-CB14-4EAC-9CD0-9AC2F12705E5}" dt="2024-07-08T07:39:18.549" v="0" actId="20577"/>
          <ac:spMkLst>
            <pc:docMk/>
            <pc:sldMk cId="1338167130" sldId="317"/>
            <ac:spMk id="4" creationId="{8F41CA72-6A8B-B65B-E642-6442E17081C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7/8/2024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3403168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25</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40504539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9071269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6753230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2149926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45952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1670224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105747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23398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736753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1579676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54941387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98886440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9438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43704271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8063619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9231422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09133674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5" name="Group 4">
            <a:extLst>
              <a:ext uri="{FF2B5EF4-FFF2-40B4-BE49-F238E27FC236}">
                <a16:creationId xmlns:a16="http://schemas.microsoft.com/office/drawing/2014/main" id="{C646A40A-AA68-BB2A-3BCA-55BFEDDDA966}"/>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6" name="Freeform: Shape 5">
              <a:extLst>
                <a:ext uri="{FF2B5EF4-FFF2-40B4-BE49-F238E27FC236}">
                  <a16:creationId xmlns:a16="http://schemas.microsoft.com/office/drawing/2014/main" id="{64C34F1F-EEDC-FA44-E9D4-A144224E6D85}"/>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6707455D-4EAD-2BD6-15DC-AB54037C4767}"/>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7">
            <a:extLst>
              <a:ext uri="{FF2B5EF4-FFF2-40B4-BE49-F238E27FC236}">
                <a16:creationId xmlns:a16="http://schemas.microsoft.com/office/drawing/2014/main" id="{652AA1BE-A642-29BB-AB57-10487FC368E0}"/>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1869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931867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20672545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B4751-880F-D840-AAA9-3A15815CC996}" type="slidenum">
              <a:rPr lang="en-US" smtClean="0"/>
              <a:pPr/>
              <a:t>‹#›</a:t>
            </a:fld>
            <a:endParaRPr lang="en-US" dirty="0"/>
          </a:p>
        </p:txBody>
      </p:sp>
      <p:cxnSp>
        <p:nvCxnSpPr>
          <p:cNvPr id="7" name="Straight Connector 6">
            <a:extLst>
              <a:ext uri="{FF2B5EF4-FFF2-40B4-BE49-F238E27FC236}">
                <a16:creationId xmlns:a16="http://schemas.microsoft.com/office/drawing/2014/main" id="{355A109D-E568-3780-E2D6-A78DA8E6C077}"/>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657733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661" r:id="rId21"/>
    <p:sldLayoutId id="2147483670" r:id="rId22"/>
    <p:sldLayoutId id="2147483664" r:id="rId23"/>
    <p:sldLayoutId id="2147483654" r:id="rId2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826396" y="586855"/>
            <a:ext cx="4230100" cy="3387497"/>
          </a:xfrm>
        </p:spPr>
        <p:txBody>
          <a:bodyPr vert="horz" lIns="91440" tIns="45720" rIns="91440" bIns="45720" rtlCol="0" anchor="b">
            <a:normAutofit fontScale="90000"/>
          </a:bodyPr>
          <a:lstStyle/>
          <a:p>
            <a:pPr algn="l"/>
            <a:r>
              <a:rPr lang="en-US" sz="4000" b="1" kern="1200" dirty="0">
                <a:solidFill>
                  <a:srgbClr val="FFFFFF"/>
                </a:solidFill>
                <a:latin typeface="+mj-lt"/>
                <a:ea typeface="+mj-ea"/>
                <a:cs typeface="+mj-cs"/>
              </a:rPr>
              <a:t>BUILDLINK:</a:t>
            </a:r>
            <a:br>
              <a:rPr lang="en-US" sz="4000" b="1" kern="1200" dirty="0">
                <a:solidFill>
                  <a:srgbClr val="FFFFFF"/>
                </a:solidFill>
                <a:latin typeface="+mj-lt"/>
                <a:ea typeface="+mj-ea"/>
                <a:cs typeface="+mj-cs"/>
              </a:rPr>
            </a:b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A Construction Procurement Platform</a:t>
            </a: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endParaRPr lang="en-US" sz="28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8F41CA72-6A8B-B65B-E642-6442E17081C6}"/>
              </a:ext>
            </a:extLst>
          </p:cNvPr>
          <p:cNvSpPr txBox="1"/>
          <p:nvPr/>
        </p:nvSpPr>
        <p:spPr>
          <a:xfrm>
            <a:off x="6503157" y="655975"/>
            <a:ext cx="4862447" cy="5546047"/>
          </a:xfrm>
          <a:prstGeom prst="rect">
            <a:avLst/>
          </a:prstGeom>
        </p:spPr>
        <p:txBody>
          <a:bodyPr vert="horz" lIns="91440" tIns="45720" rIns="91440" bIns="45720" rtlCol="0" anchor="ctr">
            <a:normAutofit/>
          </a:bodyPr>
          <a:lstStyle/>
          <a:p>
            <a:pPr defTabSz="914400">
              <a:lnSpc>
                <a:spcPct val="90000"/>
              </a:lnSpc>
              <a:spcAft>
                <a:spcPts val="600"/>
              </a:spcAft>
            </a:pPr>
            <a:r>
              <a:rPr lang="en-US" sz="2400" b="1" u="sng" dirty="0"/>
              <a:t>OUR </a:t>
            </a:r>
            <a:r>
              <a:rPr lang="en-US" sz="2400" b="1" u="sng" dirty="0" err="1"/>
              <a:t>GUIDE</a:t>
            </a:r>
            <a:r>
              <a:rPr lang="en-US" sz="2400" b="1" dirty="0" err="1"/>
              <a:t>:Mrs</a:t>
            </a:r>
            <a:r>
              <a:rPr lang="en-US" sz="2400" b="1" dirty="0"/>
              <a:t> SHEENA S.</a:t>
            </a:r>
          </a:p>
          <a:p>
            <a:pPr defTabSz="914400">
              <a:lnSpc>
                <a:spcPct val="90000"/>
              </a:lnSpc>
              <a:spcAft>
                <a:spcPts val="600"/>
              </a:spcAft>
            </a:pPr>
            <a:endParaRPr lang="en-US" sz="2400" b="1" dirty="0"/>
          </a:p>
          <a:p>
            <a:pPr defTabSz="914400">
              <a:lnSpc>
                <a:spcPct val="90000"/>
              </a:lnSpc>
              <a:spcAft>
                <a:spcPts val="600"/>
              </a:spcAft>
            </a:pPr>
            <a:r>
              <a:rPr lang="en-US" sz="2000" b="1" u="sng" dirty="0"/>
              <a:t>TEAM MEMBERS :B12</a:t>
            </a:r>
            <a:endParaRPr lang="en-US" sz="2000" b="1" dirty="0"/>
          </a:p>
          <a:p>
            <a:pPr indent="-228600" defTabSz="914400">
              <a:lnSpc>
                <a:spcPct val="90000"/>
              </a:lnSpc>
              <a:spcAft>
                <a:spcPts val="600"/>
              </a:spcAft>
              <a:buFont typeface="Arial" panose="020B0604020202020204" pitchFamily="34" charset="0"/>
              <a:buChar char="•"/>
            </a:pPr>
            <a:r>
              <a:rPr lang="en-US" sz="2400" dirty="0"/>
              <a:t>SIDHU SANGEERTH S – 20321082 </a:t>
            </a:r>
          </a:p>
          <a:p>
            <a:pPr indent="-228600" defTabSz="914400">
              <a:lnSpc>
                <a:spcPct val="90000"/>
              </a:lnSpc>
              <a:spcAft>
                <a:spcPts val="600"/>
              </a:spcAft>
              <a:buFont typeface="Arial" panose="020B0604020202020204" pitchFamily="34" charset="0"/>
              <a:buChar char="•"/>
            </a:pPr>
            <a:r>
              <a:rPr lang="en-US" sz="2400" dirty="0"/>
              <a:t>TOVIN THANKACHAN THOMAS – 20321090 </a:t>
            </a:r>
          </a:p>
          <a:p>
            <a:pPr indent="-228600" defTabSz="914400">
              <a:lnSpc>
                <a:spcPct val="90000"/>
              </a:lnSpc>
              <a:spcAft>
                <a:spcPts val="600"/>
              </a:spcAft>
              <a:buFont typeface="Arial" panose="020B0604020202020204" pitchFamily="34" charset="0"/>
              <a:buChar char="•"/>
            </a:pPr>
            <a:r>
              <a:rPr lang="en-US" sz="2400" dirty="0"/>
              <a:t>CHIRIYANKANDATH MELBIN SEBASTIAN       </a:t>
            </a:r>
          </a:p>
          <a:p>
            <a:pPr defTabSz="914400">
              <a:lnSpc>
                <a:spcPct val="90000"/>
              </a:lnSpc>
              <a:spcAft>
                <a:spcPts val="600"/>
              </a:spcAft>
            </a:pPr>
            <a:r>
              <a:rPr lang="en-US" sz="2400" dirty="0"/>
              <a:t>20221095 </a:t>
            </a:r>
          </a:p>
          <a:p>
            <a:pPr indent="-228600" defTabSz="914400">
              <a:lnSpc>
                <a:spcPct val="90000"/>
              </a:lnSpc>
              <a:spcAft>
                <a:spcPts val="600"/>
              </a:spcAft>
              <a:buFont typeface="Arial" panose="020B0604020202020204" pitchFamily="34" charset="0"/>
              <a:buChar char="•"/>
            </a:pPr>
            <a:r>
              <a:rPr lang="en-US" sz="2400" dirty="0"/>
              <a:t>EFFIN JOE WILSON </a:t>
            </a:r>
            <a:r>
              <a:rPr lang="en-US" sz="2400"/>
              <a:t>– 20221096</a:t>
            </a:r>
            <a:endParaRPr lang="en-US" sz="2400" dirty="0"/>
          </a:p>
        </p:txBody>
      </p:sp>
    </p:spTree>
    <p:extLst>
      <p:ext uri="{BB962C8B-B14F-4D97-AF65-F5344CB8AC3E}">
        <p14:creationId xmlns:p14="http://schemas.microsoft.com/office/powerpoint/2010/main" val="133816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93948-A382-A8DF-BDD1-83427A81118A}"/>
              </a:ext>
            </a:extLst>
          </p:cNvPr>
          <p:cNvSpPr>
            <a:spLocks noGrp="1"/>
          </p:cNvSpPr>
          <p:nvPr>
            <p:ph sz="quarter" idx="12"/>
          </p:nvPr>
        </p:nvSpPr>
        <p:spPr>
          <a:xfrm>
            <a:off x="0" y="1"/>
            <a:ext cx="12191999" cy="6858000"/>
          </a:xfrm>
        </p:spPr>
        <p:txBody>
          <a:bodyPr>
            <a:normAutofit/>
          </a:bodyPr>
          <a:lstStyle/>
          <a:p>
            <a:pPr marL="0" indent="0">
              <a:buNone/>
            </a:pPr>
            <a:endParaRPr lang="en-US" sz="2400" b="1" dirty="0">
              <a:effectLst>
                <a:outerShdw blurRad="38100" dist="38100" dir="2700000" algn="tl">
                  <a:srgbClr val="000000">
                    <a:alpha val="43137"/>
                  </a:srgbClr>
                </a:outerShdw>
              </a:effectLst>
            </a:endParaRPr>
          </a:p>
          <a:p>
            <a:pPr marL="0" indent="0">
              <a:buNone/>
            </a:pPr>
            <a:endParaRPr lang="en-US" sz="2400" b="1" dirty="0">
              <a:effectLst>
                <a:outerShdw blurRad="38100" dist="38100" dir="2700000" algn="tl">
                  <a:srgbClr val="000000">
                    <a:alpha val="43137"/>
                  </a:srgbClr>
                </a:outerShdw>
              </a:effectLst>
            </a:endParaRPr>
          </a:p>
          <a:p>
            <a:pPr marL="0" indent="0">
              <a:buNone/>
            </a:pPr>
            <a:endParaRPr lang="en-US" sz="2400" b="1" dirty="0">
              <a:effectLst>
                <a:outerShdw blurRad="38100" dist="38100" dir="2700000" algn="tl">
                  <a:srgbClr val="000000">
                    <a:alpha val="43137"/>
                  </a:srgbClr>
                </a:outerShdw>
              </a:effectLst>
            </a:endParaRPr>
          </a:p>
          <a:p>
            <a:pPr marL="0" indent="0">
              <a:buNone/>
            </a:pPr>
            <a:r>
              <a:rPr lang="en-US" sz="2400" b="1" dirty="0">
                <a:effectLst>
                  <a:outerShdw blurRad="38100" dist="38100" dir="2700000" algn="tl">
                    <a:srgbClr val="000000">
                      <a:alpha val="43137"/>
                    </a:srgbClr>
                  </a:outerShdw>
                </a:effectLst>
              </a:rPr>
              <a:t>RESOURCE SEARCH</a:t>
            </a:r>
          </a:p>
          <a:p>
            <a:pPr marL="342900" indent="-342900">
              <a:buFont typeface="Arial" panose="020B0604020202020204" pitchFamily="34" charset="0"/>
              <a:buChar char="•"/>
            </a:pPr>
            <a:r>
              <a:rPr lang="en-US" sz="2000" dirty="0"/>
              <a:t> Users should be able to search for resources based on various criteria such as type, location, and availability</a:t>
            </a:r>
          </a:p>
          <a:p>
            <a:pPr marL="342900" indent="-342900">
              <a:buFont typeface="Arial" panose="020B0604020202020204" pitchFamily="34" charset="0"/>
              <a:buChar char="•"/>
            </a:pPr>
            <a:r>
              <a:rPr lang="en-US" sz="2000" dirty="0"/>
              <a:t> The search functionality should be Intuitive and provide relevant results.</a:t>
            </a:r>
          </a:p>
          <a:p>
            <a:pPr marL="342900" indent="-342900">
              <a:buFont typeface="Arial" panose="020B0604020202020204" pitchFamily="34" charset="0"/>
              <a:buChar char="•"/>
            </a:pPr>
            <a:endParaRPr lang="en-US" dirty="0"/>
          </a:p>
          <a:p>
            <a:pPr marL="0" indent="0">
              <a:buNone/>
            </a:pPr>
            <a:r>
              <a:rPr lang="en-IN" sz="2400" b="1" dirty="0">
                <a:effectLst>
                  <a:outerShdw blurRad="38100" dist="38100" dir="2700000" algn="tl">
                    <a:srgbClr val="000000">
                      <a:alpha val="43137"/>
                    </a:srgbClr>
                  </a:outerShdw>
                </a:effectLst>
              </a:rPr>
              <a:t>REAL TIME TRACKING</a:t>
            </a:r>
          </a:p>
          <a:p>
            <a:pPr marL="342900" indent="-342900">
              <a:buFont typeface="Arial" panose="020B0604020202020204" pitchFamily="34" charset="0"/>
              <a:buChar char="•"/>
            </a:pPr>
            <a:r>
              <a:rPr lang="en-US" sz="2400" dirty="0"/>
              <a:t>Users should be able to track the status of their transactions and projects in Realtime.</a:t>
            </a:r>
          </a:p>
          <a:p>
            <a:pPr marL="342900" indent="-342900">
              <a:buFont typeface="Arial" panose="020B0604020202020204" pitchFamily="34" charset="0"/>
              <a:buChar char="•"/>
            </a:pPr>
            <a:r>
              <a:rPr lang="en-US" sz="2400" dirty="0"/>
              <a:t>Agents should provide updates on the progress of resource delivery or service completion</a:t>
            </a:r>
          </a:p>
          <a:p>
            <a:pPr marL="342900" indent="-342900">
              <a:buFont typeface="Arial" panose="020B0604020202020204" pitchFamily="34" charset="0"/>
              <a:buChar char="•"/>
            </a:pPr>
            <a:endParaRPr lang="en-US" sz="2400" b="1" dirty="0">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417050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835742" y="29497"/>
            <a:ext cx="10360152" cy="698090"/>
          </a:xfrm>
        </p:spPr>
        <p:txBody>
          <a:bodyPr>
            <a:normAutofit fontScale="90000"/>
          </a:bodyPr>
          <a:lstStyle/>
          <a:p>
            <a:pPr algn="ctr"/>
            <a:r>
              <a:rPr lang="en-US" sz="4800" b="1" u="sng" dirty="0"/>
              <a:t>PHASES</a:t>
            </a:r>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0" y="943897"/>
            <a:ext cx="12192000" cy="5914103"/>
          </a:xfrm>
        </p:spPr>
        <p:txBody>
          <a:bodyPr>
            <a:normAutofit/>
          </a:bodyPr>
          <a:lstStyle/>
          <a:p>
            <a:r>
              <a:rPr lang="en-US" sz="2400" b="1" dirty="0">
                <a:ln w="0"/>
                <a:effectLst>
                  <a:outerShdw blurRad="38100" dist="19050" dir="2700000" algn="tl" rotWithShape="0">
                    <a:schemeClr val="dk1">
                      <a:alpha val="40000"/>
                    </a:schemeClr>
                  </a:outerShdw>
                </a:effectLst>
              </a:rPr>
              <a:t>INITIATION</a:t>
            </a:r>
            <a:endParaRPr lang="en-US" sz="2400" dirty="0">
              <a:ln w="0"/>
              <a:effectLst>
                <a:outerShdw blurRad="38100" dist="19050" dir="2700000" algn="tl" rotWithShape="0">
                  <a:schemeClr val="dk1">
                    <a:alpha val="40000"/>
                  </a:schemeClr>
                </a:outerShdw>
              </a:effectLst>
            </a:endParaRPr>
          </a:p>
          <a:p>
            <a:pPr marL="0" indent="0">
              <a:buNone/>
            </a:pPr>
            <a:r>
              <a:rPr lang="en-US" dirty="0"/>
              <a:t> Identify the need for the BUILDLINK and for what purpose we are creating the project and who are the beneficiary</a:t>
            </a:r>
          </a:p>
          <a:p>
            <a:pPr marL="0" indent="0">
              <a:buNone/>
            </a:pPr>
            <a:endParaRPr lang="en-US" dirty="0"/>
          </a:p>
          <a:p>
            <a:pPr marL="0" indent="0">
              <a:buNone/>
            </a:pPr>
            <a:r>
              <a:rPr lang="en-US" dirty="0"/>
              <a:t> </a:t>
            </a:r>
            <a:r>
              <a:rPr lang="en-US" sz="2400" b="1" dirty="0">
                <a:ln w="0"/>
                <a:effectLst>
                  <a:outerShdw blurRad="38100" dist="19050" dir="2700000" algn="tl" rotWithShape="0">
                    <a:schemeClr val="dk1">
                      <a:alpha val="40000"/>
                    </a:schemeClr>
                  </a:outerShdw>
                </a:effectLst>
              </a:rPr>
              <a:t>PLANNING </a:t>
            </a:r>
            <a:r>
              <a:rPr lang="en-US" sz="2400" dirty="0">
                <a:ln w="0"/>
                <a:effectLst>
                  <a:outerShdw blurRad="38100" dist="19050" dir="2700000" algn="tl" rotWithShape="0">
                    <a:schemeClr val="dk1">
                      <a:alpha val="40000"/>
                    </a:schemeClr>
                  </a:outerShdw>
                </a:effectLst>
              </a:rPr>
              <a:t>                                              	</a:t>
            </a:r>
          </a:p>
          <a:p>
            <a:pPr marL="0" indent="0">
              <a:buNone/>
            </a:pPr>
            <a:r>
              <a:rPr lang="en-US" sz="2000" dirty="0"/>
              <a:t>Define project scope, objective, create project plan with timelines and   </a:t>
            </a:r>
            <a:endParaRPr lang="en-US" sz="2000" b="1" dirty="0"/>
          </a:p>
          <a:p>
            <a:pPr marL="0" indent="0">
              <a:buNone/>
            </a:pPr>
            <a:r>
              <a:rPr lang="en-US" dirty="0"/>
              <a:t>m</a:t>
            </a:r>
            <a:r>
              <a:rPr lang="en-US" sz="2000" dirty="0"/>
              <a:t>ilestones                         </a:t>
            </a:r>
            <a:r>
              <a:rPr lang="en-US" sz="2400" dirty="0"/>
              <a:t>                                                                                  	</a:t>
            </a:r>
          </a:p>
          <a:p>
            <a:pPr marL="0" indent="0">
              <a:buNone/>
            </a:pPr>
            <a:r>
              <a:rPr lang="en-US" sz="2400" b="1" dirty="0"/>
              <a:t>                                                       	</a:t>
            </a:r>
          </a:p>
          <a:p>
            <a:r>
              <a:rPr lang="en-US" sz="2400" b="1" dirty="0">
                <a:ln w="0"/>
                <a:effectLst>
                  <a:outerShdw blurRad="38100" dist="19050" dir="2700000" algn="tl" rotWithShape="0">
                    <a:schemeClr val="dk1">
                      <a:alpha val="40000"/>
                    </a:schemeClr>
                  </a:outerShdw>
                </a:effectLst>
              </a:rPr>
              <a:t>DESIGN    </a:t>
            </a:r>
            <a:r>
              <a:rPr lang="en-US" sz="2400" dirty="0">
                <a:ln w="0"/>
                <a:effectLst>
                  <a:outerShdw blurRad="38100" dist="19050" dir="2700000" algn="tl" rotWithShape="0">
                    <a:schemeClr val="dk1">
                      <a:alpha val="40000"/>
                    </a:schemeClr>
                  </a:outerShdw>
                </a:effectLst>
              </a:rPr>
              <a:t>                                       </a:t>
            </a:r>
            <a:endParaRPr lang="en-US" dirty="0">
              <a:ln w="0"/>
              <a:effectLst>
                <a:outerShdw blurRad="38100" dist="19050" dir="2700000" algn="tl" rotWithShape="0">
                  <a:schemeClr val="dk1">
                    <a:alpha val="40000"/>
                  </a:schemeClr>
                </a:outerShdw>
              </a:effectLst>
            </a:endParaRPr>
          </a:p>
          <a:p>
            <a:r>
              <a:rPr lang="en-US" sz="2000" dirty="0"/>
              <a:t>-UI/UX Design: - Design user interface                  </a:t>
            </a:r>
          </a:p>
          <a:p>
            <a:r>
              <a:rPr lang="en-US" sz="2000" dirty="0"/>
              <a:t>and experience. </a:t>
            </a:r>
          </a:p>
          <a:p>
            <a:r>
              <a:rPr lang="en-US" sz="2000" dirty="0"/>
              <a:t>                                             	</a:t>
            </a:r>
          </a:p>
          <a:p>
            <a:r>
              <a:rPr lang="en-US" sz="2400" dirty="0">
                <a:effectLst>
                  <a:outerShdw blurRad="38100" dist="38100" dir="2700000" algn="tl">
                    <a:srgbClr val="000000">
                      <a:alpha val="43137"/>
                    </a:srgbClr>
                  </a:outerShdw>
                </a:effectLst>
              </a:rPr>
              <a:t>TESTING</a:t>
            </a:r>
            <a:r>
              <a:rPr lang="en-US" sz="2400" dirty="0">
                <a:ln w="0"/>
                <a:effectLst>
                  <a:outerShdw blurRad="38100" dist="38100" dir="2700000" algn="tl">
                    <a:srgbClr val="000000">
                      <a:alpha val="43137"/>
                    </a:srgbClr>
                  </a:outerShdw>
                </a:effectLst>
              </a:rPr>
              <a:t>                                                        	</a:t>
            </a:r>
          </a:p>
          <a:p>
            <a:r>
              <a:rPr lang="en-US" sz="2400" dirty="0">
                <a:ln w="0"/>
                <a:effectLst>
                  <a:outerShdw blurRad="38100" dist="38100" dir="2700000" algn="tl">
                    <a:srgbClr val="000000">
                      <a:alpha val="43137"/>
                    </a:srgbClr>
                  </a:outerShdw>
                </a:effectLst>
              </a:rPr>
              <a:t> </a:t>
            </a:r>
            <a:r>
              <a:rPr lang="en-US" sz="2000" dirty="0"/>
              <a:t>- Conduct thorough testing and bug fixes.</a:t>
            </a:r>
            <a:endParaRPr lang="en-US" sz="2400" dirty="0">
              <a:ln w="0"/>
              <a:effectLst>
                <a:outerShdw blurRad="38100" dist="19050" dir="2700000" algn="tl" rotWithShape="0">
                  <a:schemeClr val="dk1">
                    <a:alpha val="40000"/>
                  </a:schemeClr>
                </a:outerShdw>
              </a:effectLst>
            </a:endParaRPr>
          </a:p>
          <a:p>
            <a:pPr marL="0" indent="0">
              <a:buNone/>
            </a:pPr>
            <a:endParaRPr lang="en-IN" sz="2400" b="1" dirty="0"/>
          </a:p>
          <a:p>
            <a:endParaRPr lang="en-US" dirty="0"/>
          </a:p>
        </p:txBody>
      </p:sp>
      <p:cxnSp>
        <p:nvCxnSpPr>
          <p:cNvPr id="6" name="Straight Connector 5">
            <a:extLst>
              <a:ext uri="{FF2B5EF4-FFF2-40B4-BE49-F238E27FC236}">
                <a16:creationId xmlns:a16="http://schemas.microsoft.com/office/drawing/2014/main" id="{5D49EC65-2F7C-E48C-FEDE-3D51AD29FFA1}"/>
              </a:ext>
            </a:extLst>
          </p:cNvPr>
          <p:cNvCxnSpPr>
            <a:cxnSpLocks/>
          </p:cNvCxnSpPr>
          <p:nvPr/>
        </p:nvCxnSpPr>
        <p:spPr>
          <a:xfrm>
            <a:off x="-1691148" y="5914103"/>
            <a:ext cx="1052051" cy="506362"/>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4834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ED6461B-316A-C991-3E49-8BFF0AD94239}"/>
              </a:ext>
            </a:extLst>
          </p:cNvPr>
          <p:cNvSpPr>
            <a:spLocks noGrp="1"/>
          </p:cNvSpPr>
          <p:nvPr>
            <p:ph sz="quarter" idx="12"/>
          </p:nvPr>
        </p:nvSpPr>
        <p:spPr>
          <a:xfrm>
            <a:off x="577970" y="164138"/>
            <a:ext cx="10703441" cy="6211019"/>
          </a:xfrm>
        </p:spPr>
        <p:txBody>
          <a:bodyPr/>
          <a:lstStyle/>
          <a:p>
            <a:r>
              <a:rPr lang="en-US" sz="2000" dirty="0">
                <a:ln w="0"/>
                <a:effectLst>
                  <a:outerShdw blurRad="38100" dist="19050" dir="2700000" algn="tl" rotWithShape="0">
                    <a:schemeClr val="dk1">
                      <a:alpha val="40000"/>
                    </a:schemeClr>
                  </a:outerShdw>
                </a:effectLst>
              </a:rPr>
              <a:t>DATABASE AND BACKEND  DEVELOPMENT</a:t>
            </a:r>
          </a:p>
          <a:p>
            <a:r>
              <a:rPr lang="en-US" dirty="0"/>
              <a:t>Set up database for user profiles, agent profile, events, and Develop backend logic for user interaction</a:t>
            </a:r>
          </a:p>
          <a:p>
            <a:endParaRPr lang="en-IN" dirty="0"/>
          </a:p>
          <a:p>
            <a:r>
              <a:rPr lang="en-US" sz="2000" dirty="0">
                <a:ln w="0"/>
                <a:effectLst>
                  <a:outerShdw blurRad="38100" dist="19050" dir="2700000" algn="tl" rotWithShape="0">
                    <a:schemeClr val="dk1">
                      <a:alpha val="40000"/>
                    </a:schemeClr>
                  </a:outerShdw>
                </a:effectLst>
              </a:rPr>
              <a:t>FRONTEND DEVELOPMENT</a:t>
            </a:r>
            <a:endParaRPr lang="en-IN" sz="2000" dirty="0">
              <a:ln w="0"/>
              <a:effectLst>
                <a:outerShdw blurRad="38100" dist="19050" dir="2700000" algn="tl" rotWithShape="0">
                  <a:schemeClr val="dk1">
                    <a:alpha val="40000"/>
                  </a:schemeClr>
                </a:outerShdw>
              </a:effectLst>
            </a:endParaRPr>
          </a:p>
          <a:p>
            <a:r>
              <a:rPr lang="en-IN" dirty="0">
                <a:ln w="0"/>
                <a:effectLst>
                  <a:outerShdw blurRad="38100" dist="19050" dir="2700000" algn="tl" rotWithShape="0">
                    <a:schemeClr val="dk1">
                      <a:alpha val="40000"/>
                    </a:schemeClr>
                  </a:outerShdw>
                </a:effectLst>
              </a:rPr>
              <a:t>Implement using basic front-end </a:t>
            </a:r>
            <a:r>
              <a:rPr lang="en-IN" dirty="0" err="1">
                <a:ln w="0"/>
                <a:effectLst>
                  <a:outerShdw blurRad="38100" dist="19050" dir="2700000" algn="tl" rotWithShape="0">
                    <a:schemeClr val="dk1">
                      <a:alpha val="40000"/>
                    </a:schemeClr>
                  </a:outerShdw>
                </a:effectLst>
              </a:rPr>
              <a:t>functionalities,like</a:t>
            </a:r>
            <a:r>
              <a:rPr lang="en-IN" dirty="0">
                <a:ln w="0"/>
                <a:effectLst>
                  <a:outerShdw blurRad="38100" dist="19050" dir="2700000" algn="tl" rotWithShape="0">
                    <a:schemeClr val="dk1">
                      <a:alpha val="40000"/>
                    </a:schemeClr>
                  </a:outerShdw>
                </a:effectLst>
              </a:rPr>
              <a:t> </a:t>
            </a:r>
            <a:r>
              <a:rPr lang="en-IN" dirty="0" err="1">
                <a:ln w="0"/>
                <a:effectLst>
                  <a:outerShdw blurRad="38100" dist="19050" dir="2700000" algn="tl" rotWithShape="0">
                    <a:schemeClr val="dk1">
                      <a:alpha val="40000"/>
                    </a:schemeClr>
                  </a:outerShdw>
                </a:effectLst>
              </a:rPr>
              <a:t>HTML,CSS,Bootstrap,MongoDB</a:t>
            </a:r>
            <a:endParaRPr lang="en-IN" dirty="0">
              <a:ln w="0"/>
              <a:effectLst>
                <a:outerShdw blurRad="38100" dist="19050" dir="2700000" algn="tl" rotWithShape="0">
                  <a:schemeClr val="dk1">
                    <a:alpha val="40000"/>
                  </a:schemeClr>
                </a:outerShdw>
              </a:effectLst>
            </a:endParaRPr>
          </a:p>
          <a:p>
            <a:endParaRPr lang="en-IN" dirty="0">
              <a:ln w="0"/>
              <a:effectLst>
                <a:outerShdw blurRad="38100" dist="19050" dir="2700000" algn="tl" rotWithShape="0">
                  <a:schemeClr val="dk1">
                    <a:alpha val="40000"/>
                  </a:schemeClr>
                </a:outerShdw>
              </a:effectLst>
            </a:endParaRPr>
          </a:p>
          <a:p>
            <a:r>
              <a:rPr lang="en-US" sz="2000" dirty="0">
                <a:effectLst>
                  <a:outerShdw blurRad="38100" dist="38100" dir="2700000" algn="tl">
                    <a:srgbClr val="000000">
                      <a:alpha val="43137"/>
                    </a:srgbClr>
                  </a:outerShdw>
                </a:effectLst>
              </a:rPr>
              <a:t>SECURITY</a:t>
            </a:r>
          </a:p>
          <a:p>
            <a:r>
              <a:rPr lang="en-US" dirty="0"/>
              <a:t>Verify all agents to prevent scams and ensure reliability and ensure security for user and agent data</a:t>
            </a:r>
          </a:p>
          <a:p>
            <a:endParaRPr lang="en-US" dirty="0"/>
          </a:p>
          <a:p>
            <a:r>
              <a:rPr lang="en-US" sz="2000" dirty="0">
                <a:effectLst>
                  <a:outerShdw blurRad="38100" dist="38100" dir="2700000" algn="tl">
                    <a:srgbClr val="000000">
                      <a:alpha val="43137"/>
                    </a:srgbClr>
                  </a:outerShdw>
                </a:effectLst>
              </a:rPr>
              <a:t>TESTING</a:t>
            </a:r>
          </a:p>
          <a:p>
            <a:r>
              <a:rPr lang="en-US" sz="2000" dirty="0"/>
              <a:t> Conduct thorough testing and bug fixes.</a:t>
            </a:r>
            <a:endParaRPr lang="en-US" sz="2400" dirty="0">
              <a:ln w="0"/>
              <a:effectLst>
                <a:outerShdw blurRad="38100" dist="19050" dir="2700000" algn="tl" rotWithShape="0">
                  <a:schemeClr val="dk1">
                    <a:alpha val="40000"/>
                  </a:schemeClr>
                </a:outerShdw>
              </a:effectLst>
            </a:endParaRPr>
          </a:p>
          <a:p>
            <a:pPr marL="0" indent="0">
              <a:buNone/>
            </a:pPr>
            <a:endParaRPr lang="en-IN" sz="2400" b="1" dirty="0"/>
          </a:p>
          <a:p>
            <a:endParaRPr lang="en-IN" dirty="0"/>
          </a:p>
        </p:txBody>
      </p:sp>
      <p:sp>
        <p:nvSpPr>
          <p:cNvPr id="5" name="Slide Number Placeholder 4">
            <a:extLst>
              <a:ext uri="{FF2B5EF4-FFF2-40B4-BE49-F238E27FC236}">
                <a16:creationId xmlns:a16="http://schemas.microsoft.com/office/drawing/2014/main" id="{E38A83F5-50F8-9362-87BF-C134FDE82C8F}"/>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309418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1101213" y="82297"/>
            <a:ext cx="10360152" cy="684619"/>
          </a:xfrm>
        </p:spPr>
        <p:txBody>
          <a:bodyPr/>
          <a:lstStyle/>
          <a:p>
            <a:pPr algn="ctr"/>
            <a:r>
              <a:rPr lang="en-US" b="1" u="sng" dirty="0"/>
              <a:t>Requirements</a:t>
            </a:r>
            <a:r>
              <a:rPr lang="en-US" sz="3200" b="1" u="sng" dirty="0"/>
              <a:t> </a:t>
            </a:r>
            <a:endParaRPr lang="en-US" b="1" u="sng"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1142999" y="1576893"/>
            <a:ext cx="12192000" cy="5699070"/>
          </a:xfrm>
        </p:spPr>
        <p:txBody>
          <a:bodyPr/>
          <a:lstStyle/>
          <a:p>
            <a:endParaRPr lang="en-US" dirty="0"/>
          </a:p>
          <a:p>
            <a:endParaRPr lang="en-US" dirty="0"/>
          </a:p>
        </p:txBody>
      </p:sp>
      <p:sp>
        <p:nvSpPr>
          <p:cNvPr id="28" name="Rectangle: Rounded Corners 27">
            <a:extLst>
              <a:ext uri="{FF2B5EF4-FFF2-40B4-BE49-F238E27FC236}">
                <a16:creationId xmlns:a16="http://schemas.microsoft.com/office/drawing/2014/main" id="{1E424FB2-5049-AE43-3A1F-4786EAFB8618}"/>
              </a:ext>
            </a:extLst>
          </p:cNvPr>
          <p:cNvSpPr/>
          <p:nvPr/>
        </p:nvSpPr>
        <p:spPr>
          <a:xfrm>
            <a:off x="656303" y="1091412"/>
            <a:ext cx="4336027" cy="1160207"/>
          </a:xfrm>
          <a:prstGeom prst="roundRect">
            <a:avLst>
              <a:gd name="adj" fmla="val 28715"/>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sz="4000" dirty="0"/>
              <a:t>HTML</a:t>
            </a:r>
            <a:endParaRPr lang="en-IN" dirty="0"/>
          </a:p>
        </p:txBody>
      </p:sp>
      <p:sp>
        <p:nvSpPr>
          <p:cNvPr id="30" name="Rectangle: Rounded Corners 29">
            <a:extLst>
              <a:ext uri="{FF2B5EF4-FFF2-40B4-BE49-F238E27FC236}">
                <a16:creationId xmlns:a16="http://schemas.microsoft.com/office/drawing/2014/main" id="{783A8FCC-CA21-7FFE-ECBC-FEB88025E71D}"/>
              </a:ext>
            </a:extLst>
          </p:cNvPr>
          <p:cNvSpPr/>
          <p:nvPr/>
        </p:nvSpPr>
        <p:spPr>
          <a:xfrm>
            <a:off x="656303" y="2698984"/>
            <a:ext cx="4336027" cy="1160207"/>
          </a:xfrm>
          <a:prstGeom prst="roundRect">
            <a:avLst>
              <a:gd name="adj" fmla="val 28715"/>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sz="4000" dirty="0"/>
              <a:t>CSS</a:t>
            </a:r>
            <a:endParaRPr lang="en-IN" dirty="0"/>
          </a:p>
        </p:txBody>
      </p:sp>
      <p:sp>
        <p:nvSpPr>
          <p:cNvPr id="32" name="Rectangle: Rounded Corners 31">
            <a:extLst>
              <a:ext uri="{FF2B5EF4-FFF2-40B4-BE49-F238E27FC236}">
                <a16:creationId xmlns:a16="http://schemas.microsoft.com/office/drawing/2014/main" id="{61AAC017-C7C7-9F04-7049-48089E51FE15}"/>
              </a:ext>
            </a:extLst>
          </p:cNvPr>
          <p:cNvSpPr/>
          <p:nvPr/>
        </p:nvSpPr>
        <p:spPr>
          <a:xfrm>
            <a:off x="656302" y="4426428"/>
            <a:ext cx="4336027" cy="1160207"/>
          </a:xfrm>
          <a:prstGeom prst="roundRect">
            <a:avLst>
              <a:gd name="adj" fmla="val 28715"/>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sz="4000" dirty="0"/>
              <a:t>BOOTSTRAP</a:t>
            </a:r>
            <a:endParaRPr lang="en-IN" dirty="0"/>
          </a:p>
        </p:txBody>
      </p:sp>
      <p:sp>
        <p:nvSpPr>
          <p:cNvPr id="40" name="Rectangle: Rounded Corners 39">
            <a:extLst>
              <a:ext uri="{FF2B5EF4-FFF2-40B4-BE49-F238E27FC236}">
                <a16:creationId xmlns:a16="http://schemas.microsoft.com/office/drawing/2014/main" id="{37688A69-257D-372B-2CFF-F2FF2F96D72C}"/>
              </a:ext>
            </a:extLst>
          </p:cNvPr>
          <p:cNvSpPr/>
          <p:nvPr/>
        </p:nvSpPr>
        <p:spPr>
          <a:xfrm>
            <a:off x="6413089" y="4508059"/>
            <a:ext cx="4336027" cy="1160207"/>
          </a:xfrm>
          <a:prstGeom prst="roundRect">
            <a:avLst>
              <a:gd name="adj" fmla="val 28715"/>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sz="4000" dirty="0"/>
              <a:t>MONGO DB</a:t>
            </a:r>
            <a:endParaRPr lang="en-IN" dirty="0"/>
          </a:p>
        </p:txBody>
      </p:sp>
      <p:sp>
        <p:nvSpPr>
          <p:cNvPr id="42" name="Rectangle: Rounded Corners 41">
            <a:extLst>
              <a:ext uri="{FF2B5EF4-FFF2-40B4-BE49-F238E27FC236}">
                <a16:creationId xmlns:a16="http://schemas.microsoft.com/office/drawing/2014/main" id="{7E74E806-DA17-6ECB-665C-FF669CD25058}"/>
              </a:ext>
            </a:extLst>
          </p:cNvPr>
          <p:cNvSpPr/>
          <p:nvPr/>
        </p:nvSpPr>
        <p:spPr>
          <a:xfrm>
            <a:off x="6413090" y="2743290"/>
            <a:ext cx="4336027" cy="1160207"/>
          </a:xfrm>
          <a:prstGeom prst="roundRect">
            <a:avLst>
              <a:gd name="adj" fmla="val 28715"/>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sz="4000" dirty="0"/>
              <a:t>NODE</a:t>
            </a:r>
            <a:endParaRPr lang="en-IN" dirty="0"/>
          </a:p>
        </p:txBody>
      </p:sp>
      <p:sp>
        <p:nvSpPr>
          <p:cNvPr id="44" name="Rectangle: Rounded Corners 43">
            <a:extLst>
              <a:ext uri="{FF2B5EF4-FFF2-40B4-BE49-F238E27FC236}">
                <a16:creationId xmlns:a16="http://schemas.microsoft.com/office/drawing/2014/main" id="{C9473F80-8756-3531-80DD-4039773C6878}"/>
              </a:ext>
            </a:extLst>
          </p:cNvPr>
          <p:cNvSpPr/>
          <p:nvPr/>
        </p:nvSpPr>
        <p:spPr>
          <a:xfrm>
            <a:off x="6413090" y="1091412"/>
            <a:ext cx="4336027" cy="1160207"/>
          </a:xfrm>
          <a:prstGeom prst="roundRect">
            <a:avLst>
              <a:gd name="adj" fmla="val 28715"/>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sz="4000" dirty="0"/>
              <a:t>EXPRESS</a:t>
            </a:r>
            <a:endParaRPr lang="en-IN" dirty="0"/>
          </a:p>
        </p:txBody>
      </p:sp>
    </p:spTree>
    <p:extLst>
      <p:ext uri="{BB962C8B-B14F-4D97-AF65-F5344CB8AC3E}">
        <p14:creationId xmlns:p14="http://schemas.microsoft.com/office/powerpoint/2010/main" val="53780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399" y="0"/>
            <a:ext cx="10360152" cy="688258"/>
          </a:xfrm>
        </p:spPr>
        <p:txBody>
          <a:bodyPr/>
          <a:lstStyle/>
          <a:p>
            <a:pPr algn="ctr"/>
            <a:r>
              <a:rPr lang="en-US" sz="3600" b="1" u="sng" dirty="0"/>
              <a:t>Advantages </a:t>
            </a:r>
            <a:r>
              <a:rPr lang="en-US" sz="3600" dirty="0"/>
              <a:t>                                 </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2"/>
          </p:nvPr>
        </p:nvSpPr>
        <p:spPr>
          <a:xfrm>
            <a:off x="176784" y="580104"/>
            <a:ext cx="12015216" cy="6195600"/>
          </a:xfrm>
        </p:spPr>
        <p:txBody>
          <a:bodyPr>
            <a:normAutofit/>
          </a:bodyPr>
          <a:lstStyle/>
          <a:p>
            <a:endParaRPr lang="en-US" b="1" dirty="0"/>
          </a:p>
          <a:p>
            <a:r>
              <a:rPr lang="en-US" sz="2400" b="1" u="sng" dirty="0"/>
              <a:t>Trust and Security</a:t>
            </a:r>
            <a:endParaRPr lang="en-US" sz="2400" u="sng" dirty="0"/>
          </a:p>
          <a:p>
            <a:pPr>
              <a:buFont typeface="Arial" panose="020B0604020202020204" pitchFamily="34" charset="0"/>
              <a:buChar char="•"/>
            </a:pPr>
            <a:r>
              <a:rPr lang="en-US" b="1" dirty="0"/>
              <a:t>Verified Agents</a:t>
            </a:r>
            <a:r>
              <a:rPr lang="en-US" dirty="0"/>
              <a:t>: Reduces the risk of scams by ensuring that all agents are legitimate and trustworthy.</a:t>
            </a:r>
          </a:p>
          <a:p>
            <a:pPr marL="0" indent="0">
              <a:buNone/>
            </a:pPr>
            <a:endParaRPr lang="en-US" dirty="0"/>
          </a:p>
          <a:p>
            <a:r>
              <a:rPr lang="en-US" sz="2400" b="1" u="sng" dirty="0"/>
              <a:t>Transparency</a:t>
            </a:r>
            <a:endParaRPr lang="en-US" sz="2400" u="sng" dirty="0"/>
          </a:p>
          <a:p>
            <a:pPr>
              <a:buFont typeface="Arial" panose="020B0604020202020204" pitchFamily="34" charset="0"/>
              <a:buChar char="•"/>
            </a:pPr>
            <a:r>
              <a:rPr lang="en-US" b="1" dirty="0"/>
              <a:t>User Reviews and Ratings</a:t>
            </a:r>
            <a:r>
              <a:rPr lang="en-US" dirty="0"/>
              <a:t>: Provides transparency on agent reliability and material quality.</a:t>
            </a:r>
          </a:p>
          <a:p>
            <a:pPr>
              <a:buFont typeface="Arial" panose="020B0604020202020204" pitchFamily="34" charset="0"/>
              <a:buChar char="•"/>
            </a:pPr>
            <a:r>
              <a:rPr lang="en-US" b="1" dirty="0"/>
              <a:t>Price Comparison</a:t>
            </a:r>
            <a:r>
              <a:rPr lang="en-US" dirty="0"/>
              <a:t>: Allows users to compare prices from different agents to get the best deals.</a:t>
            </a:r>
          </a:p>
          <a:p>
            <a:pPr>
              <a:buFont typeface="Arial" panose="020B0604020202020204" pitchFamily="34" charset="0"/>
              <a:buChar char="•"/>
            </a:pPr>
            <a:endParaRPr lang="en-US" dirty="0"/>
          </a:p>
          <a:p>
            <a:r>
              <a:rPr lang="en-US" sz="2400" b="1" u="sng" dirty="0"/>
              <a:t>Quality and Variety</a:t>
            </a:r>
            <a:endParaRPr lang="en-US" sz="2400" u="sng" dirty="0"/>
          </a:p>
          <a:p>
            <a:pPr>
              <a:buFont typeface="Arial" panose="020B0604020202020204" pitchFamily="34" charset="0"/>
              <a:buChar char="•"/>
            </a:pPr>
            <a:r>
              <a:rPr lang="en-US" b="1" dirty="0"/>
              <a:t>High-Quality Materials</a:t>
            </a:r>
            <a:r>
              <a:rPr lang="en-US" dirty="0"/>
              <a:t>: Access to a wide range of high-quality construction materials.</a:t>
            </a:r>
          </a:p>
          <a:p>
            <a:pPr>
              <a:buFont typeface="Arial" panose="020B0604020202020204" pitchFamily="34" charset="0"/>
              <a:buChar char="•"/>
            </a:pPr>
            <a:endParaRPr lang="en-US" dirty="0"/>
          </a:p>
          <a:p>
            <a:r>
              <a:rPr lang="en-US" sz="2400" b="1" u="sng" dirty="0"/>
              <a:t>Agent Benefits</a:t>
            </a:r>
            <a:endParaRPr lang="en-US" sz="2400" u="sng" dirty="0"/>
          </a:p>
          <a:p>
            <a:pPr>
              <a:buFont typeface="Arial" panose="020B0604020202020204" pitchFamily="34" charset="0"/>
              <a:buChar char="•"/>
            </a:pPr>
            <a:r>
              <a:rPr lang="en-US" b="1" dirty="0"/>
              <a:t>Broader Reach</a:t>
            </a:r>
            <a:r>
              <a:rPr lang="en-US" dirty="0"/>
              <a:t>: Helps agents showcase their products to a larger audience.</a:t>
            </a:r>
          </a:p>
          <a:p>
            <a:pPr marL="0" indent="0">
              <a:buNone/>
            </a:pPr>
            <a:endParaRPr lang="en-US" dirty="0"/>
          </a:p>
          <a:p>
            <a:pPr>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413214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E1F6-1A79-89A0-8FC7-E14EB67E68C3}"/>
              </a:ext>
            </a:extLst>
          </p:cNvPr>
          <p:cNvSpPr>
            <a:spLocks noGrp="1"/>
          </p:cNvSpPr>
          <p:nvPr>
            <p:ph type="title"/>
          </p:nvPr>
        </p:nvSpPr>
        <p:spPr>
          <a:xfrm>
            <a:off x="668594" y="0"/>
            <a:ext cx="10360152" cy="698090"/>
          </a:xfrm>
        </p:spPr>
        <p:txBody>
          <a:bodyPr/>
          <a:lstStyle/>
          <a:p>
            <a:pPr algn="ctr"/>
            <a:r>
              <a:rPr lang="en-US" b="1" u="sng" dirty="0"/>
              <a:t>Disadvantages</a:t>
            </a:r>
            <a:endParaRPr lang="en-IN" b="1" u="sng" dirty="0"/>
          </a:p>
        </p:txBody>
      </p:sp>
      <p:sp>
        <p:nvSpPr>
          <p:cNvPr id="6" name="Content Placeholder 2">
            <a:extLst>
              <a:ext uri="{FF2B5EF4-FFF2-40B4-BE49-F238E27FC236}">
                <a16:creationId xmlns:a16="http://schemas.microsoft.com/office/drawing/2014/main" id="{AA2E3649-820D-56F1-7E54-1561C29EEB9E}"/>
              </a:ext>
            </a:extLst>
          </p:cNvPr>
          <p:cNvSpPr>
            <a:spLocks noGrp="1"/>
          </p:cNvSpPr>
          <p:nvPr>
            <p:ph sz="quarter" idx="12"/>
          </p:nvPr>
        </p:nvSpPr>
        <p:spPr>
          <a:xfrm>
            <a:off x="0" y="825910"/>
            <a:ext cx="12192000" cy="6032090"/>
          </a:xfrm>
        </p:spPr>
        <p:txBody>
          <a:bodyPr>
            <a:normAutofit/>
          </a:bodyPr>
          <a:lstStyle/>
          <a:p>
            <a:r>
              <a:rPr lang="en-US" sz="2400" b="1" u="sng" dirty="0"/>
              <a:t>Initial Trust Building</a:t>
            </a:r>
          </a:p>
          <a:p>
            <a:pPr>
              <a:buFont typeface="Arial" panose="020B0604020202020204" pitchFamily="34" charset="0"/>
              <a:buChar char="•"/>
            </a:pPr>
            <a:r>
              <a:rPr lang="en-US" sz="2400" b="1" dirty="0"/>
              <a:t>New Platform</a:t>
            </a:r>
            <a:r>
              <a:rPr lang="en-US" sz="2400" dirty="0"/>
              <a:t>: May take time to build trust and credibility among users and agents, especially if the platform is new.</a:t>
            </a:r>
          </a:p>
          <a:p>
            <a:pPr marL="0" indent="0">
              <a:buNone/>
            </a:pPr>
            <a:endParaRPr lang="en-US" sz="2400" u="sng" dirty="0"/>
          </a:p>
          <a:p>
            <a:r>
              <a:rPr lang="en-US" sz="2400" b="1" u="sng" dirty="0"/>
              <a:t>Verification Process</a:t>
            </a:r>
          </a:p>
          <a:p>
            <a:pPr>
              <a:buFont typeface="Arial" panose="020B0604020202020204" pitchFamily="34" charset="0"/>
              <a:buChar char="•"/>
            </a:pPr>
            <a:r>
              <a:rPr lang="en-US" sz="2000" b="1" dirty="0"/>
              <a:t>Time-Consuming Verification</a:t>
            </a:r>
            <a:r>
              <a:rPr lang="en-US" sz="2000" dirty="0"/>
              <a:t>: Thorough verification of agents might be time-consuming, potentially delaying the onboarding process.</a:t>
            </a:r>
          </a:p>
          <a:p>
            <a:pPr>
              <a:buFont typeface="Arial" panose="020B0604020202020204" pitchFamily="34" charset="0"/>
              <a:buChar char="•"/>
            </a:pPr>
            <a:endParaRPr lang="en-US" dirty="0"/>
          </a:p>
          <a:p>
            <a:r>
              <a:rPr lang="en-US" sz="2400" b="1" u="sng" dirty="0"/>
              <a:t>Dependence on Internet Access</a:t>
            </a:r>
          </a:p>
          <a:p>
            <a:pPr>
              <a:buFont typeface="Arial" panose="020B0604020202020204" pitchFamily="34" charset="0"/>
              <a:buChar char="•"/>
            </a:pPr>
            <a:r>
              <a:rPr lang="en-US" b="1" dirty="0"/>
              <a:t>Connectivity Issues</a:t>
            </a:r>
            <a:r>
              <a:rPr lang="en-US" dirty="0"/>
              <a:t>: Users and agents in areas with poor internet connectivity might face challenges accessing the platform.</a:t>
            </a:r>
          </a:p>
          <a:p>
            <a:pPr marL="0" indent="0">
              <a:buNone/>
            </a:pPr>
            <a:endParaRPr lang="en-US" sz="2000" dirty="0"/>
          </a:p>
          <a:p>
            <a:r>
              <a:rPr lang="en-US" sz="2400" b="1" u="sng" dirty="0"/>
              <a:t>Cost of Development and Maintenance</a:t>
            </a:r>
            <a:endParaRPr lang="en-US" sz="2400" u="sng" dirty="0"/>
          </a:p>
          <a:p>
            <a:pPr>
              <a:buFont typeface="Arial" panose="020B0604020202020204" pitchFamily="34" charset="0"/>
              <a:buChar char="•"/>
            </a:pPr>
            <a:r>
              <a:rPr lang="en-US" b="1" dirty="0"/>
              <a:t>High Costs</a:t>
            </a:r>
            <a:r>
              <a:rPr lang="en-US" dirty="0"/>
              <a:t>: Developing and maintaining a feature-rich, secure platform can be expensive.</a:t>
            </a:r>
          </a:p>
          <a:p>
            <a:pPr marL="0" indent="0">
              <a:buNone/>
            </a:pPr>
            <a:endParaRPr lang="en-US" sz="2000" dirty="0"/>
          </a:p>
          <a:p>
            <a:pPr marL="0" indent="0">
              <a:buNone/>
            </a:pPr>
            <a:endParaRPr lang="en-US" sz="2400" dirty="0"/>
          </a:p>
          <a:p>
            <a:pPr marL="0" indent="0">
              <a:buNone/>
            </a:pPr>
            <a:endParaRPr lang="en-US" sz="2400" dirty="0"/>
          </a:p>
          <a:p>
            <a:pPr>
              <a:buFont typeface="Arial" panose="020B0604020202020204" pitchFamily="34" charset="0"/>
              <a:buChar char="•"/>
            </a:pPr>
            <a:endParaRPr lang="en-US" sz="2400" dirty="0"/>
          </a:p>
          <a:p>
            <a:endParaRPr lang="en-US" dirty="0"/>
          </a:p>
        </p:txBody>
      </p:sp>
      <p:sp>
        <p:nvSpPr>
          <p:cNvPr id="5" name="Slide Number Placeholder 4">
            <a:extLst>
              <a:ext uri="{FF2B5EF4-FFF2-40B4-BE49-F238E27FC236}">
                <a16:creationId xmlns:a16="http://schemas.microsoft.com/office/drawing/2014/main" id="{495AF46D-F770-01FF-AE2B-EAAF2F064A2D}"/>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248475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B1B3B5-D5DB-6BCC-A96A-F96CAF04D64A}"/>
              </a:ext>
            </a:extLst>
          </p:cNvPr>
          <p:cNvSpPr>
            <a:spLocks noGrp="1"/>
          </p:cNvSpPr>
          <p:nvPr>
            <p:ph type="sldNum" sz="quarter" idx="12"/>
          </p:nvPr>
        </p:nvSpPr>
        <p:spPr/>
        <p:txBody>
          <a:bodyPr/>
          <a:lstStyle/>
          <a:p>
            <a:fld id="{58FB4751-880F-D840-AAA9-3A15815CC996}" type="slidenum">
              <a:rPr lang="en-US" smtClean="0"/>
              <a:pPr/>
              <a:t>16</a:t>
            </a:fld>
            <a:endParaRPr lang="en-US" dirty="0"/>
          </a:p>
        </p:txBody>
      </p:sp>
      <p:pic>
        <p:nvPicPr>
          <p:cNvPr id="4" name="Picture 3">
            <a:extLst>
              <a:ext uri="{FF2B5EF4-FFF2-40B4-BE49-F238E27FC236}">
                <a16:creationId xmlns:a16="http://schemas.microsoft.com/office/drawing/2014/main" id="{E7B6E202-45DE-D9F1-5BED-8C80053071A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2604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7FBD4-920A-DF9C-E4F4-7D7D05C3A264}"/>
              </a:ext>
            </a:extLst>
          </p:cNvPr>
          <p:cNvSpPr>
            <a:spLocks noGrp="1"/>
          </p:cNvSpPr>
          <p:nvPr>
            <p:ph type="sldNum" sz="quarter" idx="12"/>
          </p:nvPr>
        </p:nvSpPr>
        <p:spPr/>
        <p:txBody>
          <a:bodyPr/>
          <a:lstStyle/>
          <a:p>
            <a:fld id="{58FB4751-880F-D840-AAA9-3A15815CC996}" type="slidenum">
              <a:rPr lang="en-US" smtClean="0"/>
              <a:pPr/>
              <a:t>17</a:t>
            </a:fld>
            <a:endParaRPr lang="en-US" dirty="0"/>
          </a:p>
        </p:txBody>
      </p:sp>
      <p:pic>
        <p:nvPicPr>
          <p:cNvPr id="6" name="Picture 5">
            <a:extLst>
              <a:ext uri="{FF2B5EF4-FFF2-40B4-BE49-F238E27FC236}">
                <a16:creationId xmlns:a16="http://schemas.microsoft.com/office/drawing/2014/main" id="{E14803A9-2194-C2F0-EFEA-7F3C4A40031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2130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1383AF-6A78-37F2-858F-5F08E4DA5470}"/>
              </a:ext>
            </a:extLst>
          </p:cNvPr>
          <p:cNvSpPr>
            <a:spLocks noGrp="1"/>
          </p:cNvSpPr>
          <p:nvPr>
            <p:ph type="sldNum" sz="quarter" idx="12"/>
          </p:nvPr>
        </p:nvSpPr>
        <p:spPr/>
        <p:txBody>
          <a:bodyPr/>
          <a:lstStyle/>
          <a:p>
            <a:fld id="{58FB4751-880F-D840-AAA9-3A15815CC996}" type="slidenum">
              <a:rPr lang="en-US" smtClean="0"/>
              <a:pPr/>
              <a:t>18</a:t>
            </a:fld>
            <a:endParaRPr lang="en-US" dirty="0"/>
          </a:p>
        </p:txBody>
      </p:sp>
      <p:pic>
        <p:nvPicPr>
          <p:cNvPr id="4" name="Picture 3">
            <a:extLst>
              <a:ext uri="{FF2B5EF4-FFF2-40B4-BE49-F238E27FC236}">
                <a16:creationId xmlns:a16="http://schemas.microsoft.com/office/drawing/2014/main" id="{09112C4A-140F-90F0-99F5-5A38DB279BFE}"/>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93498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59C597-693D-A0AE-9FC7-FB688A318315}"/>
              </a:ext>
            </a:extLst>
          </p:cNvPr>
          <p:cNvSpPr>
            <a:spLocks noGrp="1"/>
          </p:cNvSpPr>
          <p:nvPr>
            <p:ph type="sldNum" sz="quarter" idx="12"/>
          </p:nvPr>
        </p:nvSpPr>
        <p:spPr/>
        <p:txBody>
          <a:bodyPr/>
          <a:lstStyle/>
          <a:p>
            <a:fld id="{58FB4751-880F-D840-AAA9-3A15815CC996}" type="slidenum">
              <a:rPr lang="en-US" smtClean="0"/>
              <a:pPr/>
              <a:t>19</a:t>
            </a:fld>
            <a:endParaRPr lang="en-US" dirty="0"/>
          </a:p>
        </p:txBody>
      </p:sp>
      <p:pic>
        <p:nvPicPr>
          <p:cNvPr id="4" name="Picture 3">
            <a:extLst>
              <a:ext uri="{FF2B5EF4-FFF2-40B4-BE49-F238E27FC236}">
                <a16:creationId xmlns:a16="http://schemas.microsoft.com/office/drawing/2014/main" id="{4290E8F4-EDCC-FD37-29CE-7E6D5DA92B11}"/>
              </a:ext>
            </a:extLst>
          </p:cNvPr>
          <p:cNvPicPr>
            <a:picLocks noChangeAspect="1"/>
          </p:cNvPicPr>
          <p:nvPr/>
        </p:nvPicPr>
        <p:blipFill>
          <a:blip r:embed="rId2"/>
          <a:stretch>
            <a:fillRect/>
          </a:stretch>
        </p:blipFill>
        <p:spPr>
          <a:xfrm>
            <a:off x="0" y="0"/>
            <a:ext cx="12192000" cy="6951406"/>
          </a:xfrm>
          <a:prstGeom prst="rect">
            <a:avLst/>
          </a:prstGeom>
        </p:spPr>
      </p:pic>
    </p:spTree>
    <p:extLst>
      <p:ext uri="{BB962C8B-B14F-4D97-AF65-F5344CB8AC3E}">
        <p14:creationId xmlns:p14="http://schemas.microsoft.com/office/powerpoint/2010/main" val="153462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p:txBody>
          <a:bodyPr/>
          <a:lstStyle/>
          <a:p>
            <a:r>
              <a:rPr lang="en-US" dirty="0"/>
              <a:t>CONTENTS</a:t>
            </a:r>
          </a:p>
        </p:txBody>
      </p:sp>
      <p:sp>
        <p:nvSpPr>
          <p:cNvPr id="4" name="Content Placeholder 3">
            <a:extLst>
              <a:ext uri="{FF2B5EF4-FFF2-40B4-BE49-F238E27FC236}">
                <a16:creationId xmlns:a16="http://schemas.microsoft.com/office/drawing/2014/main" id="{AF28D1DF-C81E-D31A-7FBA-FEBCC07E7E20}"/>
              </a:ext>
            </a:extLst>
          </p:cNvPr>
          <p:cNvSpPr>
            <a:spLocks noGrp="1"/>
          </p:cNvSpPr>
          <p:nvPr>
            <p:ph idx="1"/>
          </p:nvPr>
        </p:nvSpPr>
        <p:spPr>
          <a:xfrm flipH="1">
            <a:off x="4893173" y="365125"/>
            <a:ext cx="5548684" cy="6858000"/>
          </a:xfrm>
        </p:spPr>
        <p:txBody>
          <a:bodyPr>
            <a:normAutofit/>
          </a:bodyPr>
          <a:lstStyle/>
          <a:p>
            <a:pPr algn="just"/>
            <a:r>
              <a:rPr lang="en-US" dirty="0"/>
              <a:t>1.Introduction</a:t>
            </a:r>
          </a:p>
          <a:p>
            <a:pPr algn="just"/>
            <a:r>
              <a:rPr lang="en-US" dirty="0"/>
              <a:t>2.Basic Objectives</a:t>
            </a:r>
          </a:p>
          <a:p>
            <a:pPr algn="just"/>
            <a:r>
              <a:rPr lang="en-US" dirty="0"/>
              <a:t>3.Simple DFD for functionality</a:t>
            </a:r>
          </a:p>
          <a:p>
            <a:pPr algn="just"/>
            <a:r>
              <a:rPr lang="en-US" dirty="0"/>
              <a:t>4.Technical functionalities</a:t>
            </a:r>
          </a:p>
          <a:p>
            <a:pPr algn="just"/>
            <a:r>
              <a:rPr lang="en-US" dirty="0"/>
              <a:t>5.Features</a:t>
            </a:r>
          </a:p>
          <a:p>
            <a:pPr algn="just"/>
            <a:r>
              <a:rPr lang="en-US" dirty="0"/>
              <a:t>6.Phases</a:t>
            </a:r>
          </a:p>
          <a:p>
            <a:pPr algn="just"/>
            <a:r>
              <a:rPr lang="en-US" dirty="0"/>
              <a:t>7.Requirements</a:t>
            </a:r>
          </a:p>
          <a:p>
            <a:pPr algn="just"/>
            <a:r>
              <a:rPr lang="en-US" dirty="0"/>
              <a:t>8.Advantages</a:t>
            </a:r>
          </a:p>
          <a:p>
            <a:pPr algn="just"/>
            <a:r>
              <a:rPr lang="en-US" dirty="0"/>
              <a:t>9.Dis-advantages</a:t>
            </a:r>
          </a:p>
          <a:p>
            <a:pPr algn="just"/>
            <a:r>
              <a:rPr lang="en-US" dirty="0"/>
              <a:t>10.Future scope</a:t>
            </a:r>
          </a:p>
          <a:p>
            <a:pPr algn="just"/>
            <a:r>
              <a:rPr lang="en-US" dirty="0"/>
              <a:t>11.Conclusion</a:t>
            </a:r>
          </a:p>
          <a:p>
            <a:pPr algn="just"/>
            <a:endParaRPr lang="en-US" dirty="0"/>
          </a:p>
          <a:p>
            <a:pPr algn="just"/>
            <a:endParaRPr lang="en-IN" dirty="0"/>
          </a:p>
        </p:txBody>
      </p:sp>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DB3DAF-1751-FAE9-C906-E4E5EBCC104B}"/>
              </a:ext>
            </a:extLst>
          </p:cNvPr>
          <p:cNvSpPr>
            <a:spLocks noGrp="1"/>
          </p:cNvSpPr>
          <p:nvPr>
            <p:ph type="sldNum" sz="quarter" idx="12"/>
          </p:nvPr>
        </p:nvSpPr>
        <p:spPr/>
        <p:txBody>
          <a:bodyPr/>
          <a:lstStyle/>
          <a:p>
            <a:fld id="{58FB4751-880F-D840-AAA9-3A15815CC996}" type="slidenum">
              <a:rPr lang="en-US" smtClean="0"/>
              <a:pPr/>
              <a:t>20</a:t>
            </a:fld>
            <a:endParaRPr lang="en-US" dirty="0"/>
          </a:p>
        </p:txBody>
      </p:sp>
      <p:pic>
        <p:nvPicPr>
          <p:cNvPr id="4" name="Picture 3">
            <a:extLst>
              <a:ext uri="{FF2B5EF4-FFF2-40B4-BE49-F238E27FC236}">
                <a16:creationId xmlns:a16="http://schemas.microsoft.com/office/drawing/2014/main" id="{74B08ACC-6B9E-91C6-5F3B-622C147F243D}"/>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882682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8172BA-45DE-FC61-BD67-6B8F573C76C7}"/>
              </a:ext>
            </a:extLst>
          </p:cNvPr>
          <p:cNvSpPr>
            <a:spLocks noGrp="1"/>
          </p:cNvSpPr>
          <p:nvPr>
            <p:ph type="sldNum" sz="quarter" idx="12"/>
          </p:nvPr>
        </p:nvSpPr>
        <p:spPr/>
        <p:txBody>
          <a:bodyPr/>
          <a:lstStyle/>
          <a:p>
            <a:fld id="{58FB4751-880F-D840-AAA9-3A15815CC996}" type="slidenum">
              <a:rPr lang="en-US" smtClean="0"/>
              <a:pPr/>
              <a:t>21</a:t>
            </a:fld>
            <a:endParaRPr lang="en-US" dirty="0"/>
          </a:p>
        </p:txBody>
      </p:sp>
      <p:pic>
        <p:nvPicPr>
          <p:cNvPr id="4" name="Picture 3">
            <a:extLst>
              <a:ext uri="{FF2B5EF4-FFF2-40B4-BE49-F238E27FC236}">
                <a16:creationId xmlns:a16="http://schemas.microsoft.com/office/drawing/2014/main" id="{EFC3D2B6-49F5-F692-D4E8-9DE0E42C35C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79862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3893DF-4271-4362-676A-6958627C0145}"/>
              </a:ext>
            </a:extLst>
          </p:cNvPr>
          <p:cNvSpPr>
            <a:spLocks noGrp="1"/>
          </p:cNvSpPr>
          <p:nvPr>
            <p:ph type="sldNum" sz="quarter" idx="12"/>
          </p:nvPr>
        </p:nvSpPr>
        <p:spPr/>
        <p:txBody>
          <a:bodyPr/>
          <a:lstStyle/>
          <a:p>
            <a:fld id="{58FB4751-880F-D840-AAA9-3A15815CC996}" type="slidenum">
              <a:rPr lang="en-US" smtClean="0"/>
              <a:pPr/>
              <a:t>22</a:t>
            </a:fld>
            <a:endParaRPr lang="en-US" dirty="0"/>
          </a:p>
        </p:txBody>
      </p:sp>
      <p:pic>
        <p:nvPicPr>
          <p:cNvPr id="4" name="Picture 3">
            <a:extLst>
              <a:ext uri="{FF2B5EF4-FFF2-40B4-BE49-F238E27FC236}">
                <a16:creationId xmlns:a16="http://schemas.microsoft.com/office/drawing/2014/main" id="{AB2DABF6-076F-BAB5-E56E-0871AF1A47E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99714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2D8A-B611-80A8-F1AA-24CE4B7003A9}"/>
              </a:ext>
            </a:extLst>
          </p:cNvPr>
          <p:cNvSpPr>
            <a:spLocks noGrp="1"/>
          </p:cNvSpPr>
          <p:nvPr>
            <p:ph type="title"/>
          </p:nvPr>
        </p:nvSpPr>
        <p:spPr>
          <a:xfrm>
            <a:off x="774933" y="0"/>
            <a:ext cx="10360152" cy="914400"/>
          </a:xfrm>
        </p:spPr>
        <p:txBody>
          <a:bodyPr>
            <a:normAutofit/>
          </a:bodyPr>
          <a:lstStyle/>
          <a:p>
            <a:pPr algn="ctr"/>
            <a:r>
              <a:rPr lang="en-US" sz="3600" b="1" u="sng" dirty="0"/>
              <a:t>Future Scope</a:t>
            </a:r>
            <a:endParaRPr lang="en-IN" sz="3600" b="1" u="sng" dirty="0"/>
          </a:p>
        </p:txBody>
      </p:sp>
      <p:sp>
        <p:nvSpPr>
          <p:cNvPr id="3" name="Table Placeholder 2">
            <a:extLst>
              <a:ext uri="{FF2B5EF4-FFF2-40B4-BE49-F238E27FC236}">
                <a16:creationId xmlns:a16="http://schemas.microsoft.com/office/drawing/2014/main" id="{E197EA27-9DC9-F784-F31A-615E3120DD07}"/>
              </a:ext>
            </a:extLst>
          </p:cNvPr>
          <p:cNvSpPr>
            <a:spLocks noGrp="1"/>
          </p:cNvSpPr>
          <p:nvPr>
            <p:ph type="tbl" sz="quarter" idx="14"/>
          </p:nvPr>
        </p:nvSpPr>
        <p:spPr>
          <a:xfrm>
            <a:off x="775060" y="811736"/>
            <a:ext cx="10360025" cy="5963967"/>
          </a:xfrm>
        </p:spPr>
        <p:txBody>
          <a:bodyPr>
            <a:normAutofit fontScale="32500" lnSpcReduction="20000"/>
          </a:bodyPr>
          <a:lstStyle/>
          <a:p>
            <a:endParaRPr lang="en-US" b="1" u="sng" dirty="0"/>
          </a:p>
          <a:p>
            <a:r>
              <a:rPr lang="en-US" sz="8000" b="1" u="sng" dirty="0"/>
              <a:t>1. Messaging Features: </a:t>
            </a:r>
          </a:p>
          <a:p>
            <a:r>
              <a:rPr lang="en-US" sz="8000" dirty="0"/>
              <a:t>Develop robust messaging features, including direct messaging, group chats, and secure document sharing within the chat interface. This will improve communication between Users and Agents, facilitating quicker decision-making and more effective collaboration. </a:t>
            </a:r>
          </a:p>
          <a:p>
            <a:r>
              <a:rPr lang="en-US" sz="8000" b="1" u="sng" dirty="0"/>
              <a:t>2.Transaction Features:</a:t>
            </a:r>
          </a:p>
          <a:p>
            <a:r>
              <a:rPr lang="en-US" sz="8000" b="1" u="sng" dirty="0"/>
              <a:t> </a:t>
            </a:r>
            <a:r>
              <a:rPr lang="en-US" sz="8000" dirty="0"/>
              <a:t>Implement secure transaction features, allowing Users to request quotes, place orders, and make payments directly through the platform. This will stream line the procurement process, making it more efficient and secure for both Users and Agents. </a:t>
            </a:r>
          </a:p>
          <a:p>
            <a:r>
              <a:rPr lang="en-US" sz="8000" b="1" u="sng" dirty="0"/>
              <a:t>3. Expansion to Include Industry Networks: </a:t>
            </a:r>
          </a:p>
          <a:p>
            <a:r>
              <a:rPr lang="en-US" sz="8000" dirty="0"/>
              <a:t>Expand the platform to include a network of industry professionals, allowing Users to connect with experts, mentors, and potential business partners. This feature can provide valuable networking opportunities and support pro </a:t>
            </a:r>
            <a:r>
              <a:rPr lang="en-US" sz="8000" dirty="0" err="1"/>
              <a:t>fessional</a:t>
            </a:r>
            <a:r>
              <a:rPr lang="en-US" sz="8000" dirty="0"/>
              <a:t> growth and collaboration. </a:t>
            </a:r>
          </a:p>
        </p:txBody>
      </p:sp>
      <p:sp>
        <p:nvSpPr>
          <p:cNvPr id="4" name="Slide Number Placeholder 3">
            <a:extLst>
              <a:ext uri="{FF2B5EF4-FFF2-40B4-BE49-F238E27FC236}">
                <a16:creationId xmlns:a16="http://schemas.microsoft.com/office/drawing/2014/main" id="{8248DF8C-8775-4F27-1811-BFCAEB2F4177}"/>
              </a:ext>
            </a:extLst>
          </p:cNvPr>
          <p:cNvSpPr>
            <a:spLocks noGrp="1"/>
          </p:cNvSpPr>
          <p:nvPr>
            <p:ph type="sldNum" sz="quarter" idx="4"/>
          </p:nvPr>
        </p:nvSpPr>
        <p:spPr/>
        <p:txBody>
          <a:bodyPr/>
          <a:lstStyle/>
          <a:p>
            <a:r>
              <a:rPr lang="en-US" dirty="0"/>
              <a:t>15</a:t>
            </a:r>
          </a:p>
        </p:txBody>
      </p:sp>
    </p:spTree>
    <p:extLst>
      <p:ext uri="{BB962C8B-B14F-4D97-AF65-F5344CB8AC3E}">
        <p14:creationId xmlns:p14="http://schemas.microsoft.com/office/powerpoint/2010/main" val="1634490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4BA5C9-0BAC-90A1-7A00-234349A4C208}"/>
              </a:ext>
            </a:extLst>
          </p:cNvPr>
          <p:cNvSpPr>
            <a:spLocks noGrp="1"/>
          </p:cNvSpPr>
          <p:nvPr>
            <p:ph type="sldNum" sz="quarter" idx="4"/>
          </p:nvPr>
        </p:nvSpPr>
        <p:spPr/>
        <p:txBody>
          <a:bodyPr/>
          <a:lstStyle/>
          <a:p>
            <a:fld id="{58FB4751-880F-D840-AAA9-3A15815CC996}" type="slidenum">
              <a:rPr lang="en-US" smtClean="0"/>
              <a:pPr/>
              <a:t>24</a:t>
            </a:fld>
            <a:endParaRPr lang="en-US" dirty="0"/>
          </a:p>
        </p:txBody>
      </p:sp>
      <p:sp>
        <p:nvSpPr>
          <p:cNvPr id="6" name="TextBox 5">
            <a:extLst>
              <a:ext uri="{FF2B5EF4-FFF2-40B4-BE49-F238E27FC236}">
                <a16:creationId xmlns:a16="http://schemas.microsoft.com/office/drawing/2014/main" id="{F4998CC4-0B3B-3A21-6790-A855109B93C7}"/>
              </a:ext>
            </a:extLst>
          </p:cNvPr>
          <p:cNvSpPr txBox="1"/>
          <p:nvPr/>
        </p:nvSpPr>
        <p:spPr>
          <a:xfrm>
            <a:off x="241540" y="955493"/>
            <a:ext cx="11773675" cy="4524315"/>
          </a:xfrm>
          <a:prstGeom prst="rect">
            <a:avLst/>
          </a:prstGeom>
          <a:noFill/>
        </p:spPr>
        <p:txBody>
          <a:bodyPr wrap="square">
            <a:spAutoFit/>
          </a:bodyPr>
          <a:lstStyle/>
          <a:p>
            <a:r>
              <a:rPr lang="en-US" sz="2400" b="1" u="sng" dirty="0"/>
              <a:t>4. Virtual Events and Webinars: </a:t>
            </a:r>
          </a:p>
          <a:p>
            <a:r>
              <a:rPr lang="en-US" sz="2400" dirty="0"/>
              <a:t>Develop capabilities for hosting virtual events, webinars, and live-streamed sessions. This will allow the construction community to engage in real-time interactions, attend industry conferences, and participate in training sessions from anywhere in the world. </a:t>
            </a:r>
          </a:p>
          <a:p>
            <a:r>
              <a:rPr lang="en-US" sz="2400" b="1" u="sng" dirty="0"/>
              <a:t>5. Mobile App Enhancements: </a:t>
            </a:r>
          </a:p>
          <a:p>
            <a:r>
              <a:rPr lang="en-US" sz="2400" dirty="0"/>
              <a:t>Continuously improve and update the mobile app version of </a:t>
            </a:r>
            <a:r>
              <a:rPr lang="en-US" sz="2400" dirty="0" err="1"/>
              <a:t>BuildLink</a:t>
            </a:r>
            <a:r>
              <a:rPr lang="en-US" sz="2400" dirty="0"/>
              <a:t>, adding new features, optimizing performance, and ensuring a seamless user experience across different devices. This will enable Users and Agents to manage their activities on the go.</a:t>
            </a:r>
          </a:p>
          <a:p>
            <a:r>
              <a:rPr lang="en-US" sz="2400" dirty="0"/>
              <a:t> </a:t>
            </a:r>
            <a:r>
              <a:rPr lang="en-US" sz="2400" b="1" u="sng" dirty="0"/>
              <a:t>6. Accessibility and Inclusivity: </a:t>
            </a:r>
          </a:p>
          <a:p>
            <a:r>
              <a:rPr lang="en-US" sz="2400" dirty="0"/>
              <a:t>Focus on improving accessibility features to ensure that users with disabilities can access and navigate the platform effectively. Consider features such as screen reader compatibility, color contrast options, and keyboard navigation to create an inclusive environment for all users.</a:t>
            </a:r>
            <a:endParaRPr lang="en-IN" sz="2400" dirty="0"/>
          </a:p>
        </p:txBody>
      </p:sp>
    </p:spTree>
    <p:extLst>
      <p:ext uri="{BB962C8B-B14F-4D97-AF65-F5344CB8AC3E}">
        <p14:creationId xmlns:p14="http://schemas.microsoft.com/office/powerpoint/2010/main" val="22710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432620" y="541473"/>
            <a:ext cx="12192000" cy="914400"/>
          </a:xfrm>
        </p:spPr>
        <p:txBody>
          <a:bodyPr>
            <a:normAutofit/>
          </a:bodyPr>
          <a:lstStyle/>
          <a:p>
            <a:pPr algn="ctr"/>
            <a:r>
              <a:rPr lang="en-US" sz="4000" b="1" u="sng" dirty="0"/>
              <a:t>Conclusion</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p:txBody>
          <a:bodyPr/>
          <a:lstStyle/>
          <a:p>
            <a:r>
              <a:rPr lang="en-US" dirty="0"/>
              <a:t>16</a:t>
            </a:r>
          </a:p>
        </p:txBody>
      </p:sp>
      <p:sp>
        <p:nvSpPr>
          <p:cNvPr id="5" name="TextBox 4">
            <a:extLst>
              <a:ext uri="{FF2B5EF4-FFF2-40B4-BE49-F238E27FC236}">
                <a16:creationId xmlns:a16="http://schemas.microsoft.com/office/drawing/2014/main" id="{D317F701-8DD4-37E6-7511-BBC6682CDF2E}"/>
              </a:ext>
            </a:extLst>
          </p:cNvPr>
          <p:cNvSpPr txBox="1"/>
          <p:nvPr/>
        </p:nvSpPr>
        <p:spPr>
          <a:xfrm>
            <a:off x="997312" y="2006188"/>
            <a:ext cx="11838039" cy="3581878"/>
          </a:xfrm>
          <a:prstGeom prst="rect">
            <a:avLst/>
          </a:prstGeom>
          <a:noFill/>
        </p:spPr>
        <p:txBody>
          <a:bodyPr wrap="square" rtlCol="0">
            <a:spAutoFit/>
          </a:bodyPr>
          <a:lstStyle/>
          <a:p>
            <a:pPr marL="12700" marR="561975">
              <a:lnSpc>
                <a:spcPct val="101499"/>
              </a:lnSpc>
              <a:spcBef>
                <a:spcPts val="40"/>
              </a:spcBef>
            </a:pPr>
            <a:r>
              <a:rPr lang="en-US" sz="3200" dirty="0">
                <a:latin typeface="Tenorite" panose="00000500000000000000" pitchFamily="2" charset="0"/>
                <a:cs typeface="Times New Roman" panose="02020603050405020304" pitchFamily="18" charset="0"/>
              </a:rPr>
              <a:t>The</a:t>
            </a:r>
            <a:r>
              <a:rPr lang="en-US" sz="3200" spc="-370" dirty="0">
                <a:latin typeface="Tenorite" panose="00000500000000000000" pitchFamily="2" charset="0"/>
                <a:cs typeface="Times New Roman" panose="02020603050405020304" pitchFamily="18" charset="0"/>
              </a:rPr>
              <a:t> </a:t>
            </a:r>
            <a:r>
              <a:rPr lang="en-US" sz="3200" spc="100" dirty="0">
                <a:latin typeface="Tenorite" panose="00000500000000000000" pitchFamily="2" charset="0"/>
                <a:cs typeface="Times New Roman" panose="02020603050405020304" pitchFamily="18" charset="0"/>
              </a:rPr>
              <a:t>implementation</a:t>
            </a:r>
            <a:r>
              <a:rPr lang="en-US" sz="3200" spc="-365" dirty="0">
                <a:latin typeface="Tenorite" panose="00000500000000000000" pitchFamily="2" charset="0"/>
                <a:cs typeface="Times New Roman" panose="02020603050405020304" pitchFamily="18" charset="0"/>
              </a:rPr>
              <a:t> </a:t>
            </a:r>
            <a:r>
              <a:rPr lang="en-US" sz="3200" dirty="0">
                <a:latin typeface="Tenorite" panose="00000500000000000000" pitchFamily="2" charset="0"/>
                <a:cs typeface="Times New Roman" panose="02020603050405020304" pitchFamily="18" charset="0"/>
              </a:rPr>
              <a:t>of</a:t>
            </a:r>
            <a:r>
              <a:rPr lang="en-US" sz="3200" spc="-370" dirty="0">
                <a:latin typeface="Tenorite" panose="00000500000000000000" pitchFamily="2" charset="0"/>
                <a:cs typeface="Times New Roman" panose="02020603050405020304" pitchFamily="18" charset="0"/>
              </a:rPr>
              <a:t> </a:t>
            </a:r>
            <a:r>
              <a:rPr lang="en-US" sz="3200" spc="105" dirty="0">
                <a:latin typeface="Tenorite" panose="00000500000000000000" pitchFamily="2" charset="0"/>
                <a:cs typeface="Times New Roman" panose="02020603050405020304" pitchFamily="18" charset="0"/>
              </a:rPr>
              <a:t>Build Link</a:t>
            </a:r>
            <a:r>
              <a:rPr lang="en-US" sz="3200" spc="-365" dirty="0">
                <a:latin typeface="Tenorite" panose="00000500000000000000" pitchFamily="2" charset="0"/>
                <a:cs typeface="Times New Roman" panose="02020603050405020304" pitchFamily="18" charset="0"/>
              </a:rPr>
              <a:t> </a:t>
            </a:r>
            <a:r>
              <a:rPr lang="en-US" sz="3200" spc="-25" dirty="0">
                <a:latin typeface="Tenorite" panose="00000500000000000000" pitchFamily="2" charset="0"/>
                <a:cs typeface="Times New Roman" panose="02020603050405020304" pitchFamily="18" charset="0"/>
              </a:rPr>
              <a:t>has </a:t>
            </a:r>
            <a:r>
              <a:rPr lang="en-US" sz="3200" spc="480" dirty="0">
                <a:latin typeface="Tenorite" panose="00000500000000000000" pitchFamily="2" charset="0"/>
                <a:cs typeface="Times New Roman" panose="02020603050405020304" pitchFamily="18" charset="0"/>
              </a:rPr>
              <a:t>demonstrated</a:t>
            </a:r>
            <a:r>
              <a:rPr lang="en-US" sz="3200" spc="165" dirty="0">
                <a:latin typeface="Tenorite" panose="00000500000000000000" pitchFamily="2" charset="0"/>
                <a:cs typeface="Times New Roman" panose="02020603050405020304" pitchFamily="18" charset="0"/>
              </a:rPr>
              <a:t> </a:t>
            </a:r>
            <a:r>
              <a:rPr lang="en-US" sz="3200" spc="445" dirty="0">
                <a:latin typeface="Tenorite" panose="00000500000000000000" pitchFamily="2" charset="0"/>
                <a:cs typeface="Times New Roman" panose="02020603050405020304" pitchFamily="18" charset="0"/>
              </a:rPr>
              <a:t>significant </a:t>
            </a:r>
            <a:r>
              <a:rPr lang="en-US" sz="3200" spc="509" dirty="0">
                <a:latin typeface="Tenorite" panose="00000500000000000000" pitchFamily="2" charset="0"/>
                <a:cs typeface="Times New Roman" panose="02020603050405020304" pitchFamily="18" charset="0"/>
              </a:rPr>
              <a:t>improvements</a:t>
            </a:r>
            <a:r>
              <a:rPr lang="en-US" sz="3200" spc="165" dirty="0">
                <a:latin typeface="Tenorite" panose="00000500000000000000" pitchFamily="2" charset="0"/>
                <a:cs typeface="Times New Roman" panose="02020603050405020304" pitchFamily="18" charset="0"/>
              </a:rPr>
              <a:t> </a:t>
            </a:r>
            <a:r>
              <a:rPr lang="en-US" sz="3200" spc="365" dirty="0">
                <a:latin typeface="Tenorite" panose="00000500000000000000" pitchFamily="2" charset="0"/>
                <a:cs typeface="Times New Roman" panose="02020603050405020304" pitchFamily="18" charset="0"/>
              </a:rPr>
              <a:t>in construction procurement </a:t>
            </a:r>
            <a:r>
              <a:rPr lang="en-US" sz="3200" spc="480" dirty="0">
                <a:latin typeface="Tenorite" panose="00000500000000000000" pitchFamily="2" charset="0"/>
                <a:cs typeface="Times New Roman" panose="02020603050405020304" pitchFamily="18" charset="0"/>
              </a:rPr>
              <a:t>by</a:t>
            </a:r>
            <a:r>
              <a:rPr lang="en-US" sz="3200" spc="180" dirty="0">
                <a:latin typeface="Tenorite" panose="00000500000000000000" pitchFamily="2" charset="0"/>
                <a:cs typeface="Times New Roman" panose="02020603050405020304" pitchFamily="18" charset="0"/>
              </a:rPr>
              <a:t> </a:t>
            </a:r>
            <a:r>
              <a:rPr lang="en-US" sz="3200" spc="484" dirty="0">
                <a:latin typeface="Tenorite" panose="00000500000000000000" pitchFamily="2" charset="0"/>
                <a:cs typeface="Times New Roman" panose="02020603050405020304" pitchFamily="18" charset="0"/>
              </a:rPr>
              <a:t>addressing</a:t>
            </a:r>
            <a:r>
              <a:rPr lang="en-US" sz="3200" spc="185" dirty="0">
                <a:latin typeface="Tenorite" panose="00000500000000000000" pitchFamily="2" charset="0"/>
                <a:cs typeface="Times New Roman" panose="02020603050405020304" pitchFamily="18" charset="0"/>
              </a:rPr>
              <a:t> </a:t>
            </a:r>
            <a:r>
              <a:rPr lang="en-US" sz="3200" spc="434" dirty="0">
                <a:latin typeface="Tenorite" panose="00000500000000000000" pitchFamily="2" charset="0"/>
                <a:cs typeface="Times New Roman" panose="02020603050405020304" pitchFamily="18" charset="0"/>
              </a:rPr>
              <a:t>the </a:t>
            </a:r>
            <a:r>
              <a:rPr lang="en-US" sz="3200" spc="480" dirty="0">
                <a:latin typeface="Tenorite" panose="00000500000000000000" pitchFamily="2" charset="0"/>
                <a:cs typeface="Times New Roman" panose="02020603050405020304" pitchFamily="18" charset="0"/>
              </a:rPr>
              <a:t>challenges</a:t>
            </a:r>
            <a:r>
              <a:rPr lang="en-US" sz="3200" spc="175" dirty="0">
                <a:latin typeface="Tenorite" panose="00000500000000000000" pitchFamily="2" charset="0"/>
                <a:cs typeface="Times New Roman" panose="02020603050405020304" pitchFamily="18" charset="0"/>
              </a:rPr>
              <a:t> </a:t>
            </a:r>
            <a:r>
              <a:rPr lang="en-US" sz="3200" spc="280" dirty="0">
                <a:latin typeface="Tenorite" panose="00000500000000000000" pitchFamily="2" charset="0"/>
                <a:cs typeface="Times New Roman" panose="02020603050405020304" pitchFamily="18" charset="0"/>
              </a:rPr>
              <a:t>of</a:t>
            </a:r>
            <a:r>
              <a:rPr lang="en-US" sz="3200" spc="175" dirty="0">
                <a:latin typeface="Tenorite" panose="00000500000000000000" pitchFamily="2" charset="0"/>
                <a:cs typeface="Times New Roman" panose="02020603050405020304" pitchFamily="18" charset="0"/>
              </a:rPr>
              <a:t> </a:t>
            </a:r>
            <a:r>
              <a:rPr lang="en-US" sz="3200" spc="434" dirty="0">
                <a:latin typeface="Tenorite" panose="00000500000000000000" pitchFamily="2" charset="0"/>
                <a:cs typeface="Times New Roman" panose="02020603050405020304" pitchFamily="18" charset="0"/>
              </a:rPr>
              <a:t>the user-agent-gap</a:t>
            </a:r>
            <a:r>
              <a:rPr lang="en-US" sz="3200" dirty="0">
                <a:latin typeface="Tenorite" panose="00000500000000000000" pitchFamily="2" charset="0"/>
                <a:cs typeface="Times New Roman" panose="02020603050405020304" pitchFamily="18" charset="0"/>
              </a:rPr>
              <a:t>.</a:t>
            </a:r>
            <a:r>
              <a:rPr lang="en-US" sz="3200" spc="-20" dirty="0">
                <a:latin typeface="Tenorite" panose="00000500000000000000" pitchFamily="2" charset="0"/>
                <a:cs typeface="Times New Roman" panose="02020603050405020304" pitchFamily="18" charset="0"/>
              </a:rPr>
              <a:t> </a:t>
            </a:r>
            <a:r>
              <a:rPr lang="en-US" sz="3200" spc="275" dirty="0">
                <a:latin typeface="Tenorite" panose="00000500000000000000" pitchFamily="2" charset="0"/>
                <a:cs typeface="Times New Roman" panose="02020603050405020304" pitchFamily="18" charset="0"/>
              </a:rPr>
              <a:t>Its </a:t>
            </a:r>
            <a:r>
              <a:rPr lang="en-US" sz="3200" spc="545" dirty="0">
                <a:latin typeface="Tenorite" panose="00000500000000000000" pitchFamily="2" charset="0"/>
                <a:cs typeface="Times New Roman" panose="02020603050405020304" pitchFamily="18" charset="0"/>
              </a:rPr>
              <a:t>impact</a:t>
            </a:r>
            <a:r>
              <a:rPr lang="en-US" sz="3200" spc="165" dirty="0">
                <a:latin typeface="Tenorite" panose="00000500000000000000" pitchFamily="2" charset="0"/>
                <a:cs typeface="Times New Roman" panose="02020603050405020304" pitchFamily="18" charset="0"/>
              </a:rPr>
              <a:t> </a:t>
            </a:r>
            <a:r>
              <a:rPr lang="en-US" sz="3200" spc="285" dirty="0">
                <a:latin typeface="Tenorite" panose="00000500000000000000" pitchFamily="2" charset="0"/>
                <a:cs typeface="Times New Roman" panose="02020603050405020304" pitchFamily="18" charset="0"/>
              </a:rPr>
              <a:t>is</a:t>
            </a:r>
            <a:r>
              <a:rPr lang="en-US" sz="3200" spc="165" dirty="0">
                <a:latin typeface="Tenorite" panose="00000500000000000000" pitchFamily="2" charset="0"/>
                <a:cs typeface="Times New Roman" panose="02020603050405020304" pitchFamily="18" charset="0"/>
              </a:rPr>
              <a:t> </a:t>
            </a:r>
            <a:r>
              <a:rPr lang="en-US" sz="3200" spc="455" dirty="0">
                <a:latin typeface="Tenorite" panose="00000500000000000000" pitchFamily="2" charset="0"/>
                <a:cs typeface="Times New Roman" panose="02020603050405020304" pitchFamily="18" charset="0"/>
              </a:rPr>
              <a:t>poised</a:t>
            </a:r>
            <a:r>
              <a:rPr lang="en-US" sz="3200" spc="165" dirty="0">
                <a:latin typeface="Tenorite" panose="00000500000000000000" pitchFamily="2" charset="0"/>
                <a:cs typeface="Times New Roman" panose="02020603050405020304" pitchFamily="18" charset="0"/>
              </a:rPr>
              <a:t> </a:t>
            </a:r>
            <a:r>
              <a:rPr lang="en-US" sz="3200" spc="315" dirty="0">
                <a:latin typeface="Tenorite" panose="00000500000000000000" pitchFamily="2" charset="0"/>
                <a:cs typeface="Times New Roman" panose="02020603050405020304" pitchFamily="18" charset="0"/>
              </a:rPr>
              <a:t>to</a:t>
            </a:r>
            <a:r>
              <a:rPr lang="en-US" sz="3200" spc="165" dirty="0">
                <a:latin typeface="Tenorite" panose="00000500000000000000" pitchFamily="2" charset="0"/>
                <a:cs typeface="Times New Roman" panose="02020603050405020304" pitchFamily="18" charset="0"/>
              </a:rPr>
              <a:t> </a:t>
            </a:r>
            <a:r>
              <a:rPr lang="en-US" sz="3200" spc="355" dirty="0">
                <a:latin typeface="Tenorite" panose="00000500000000000000" pitchFamily="2" charset="0"/>
                <a:cs typeface="Times New Roman" panose="02020603050405020304" pitchFamily="18" charset="0"/>
              </a:rPr>
              <a:t>drive</a:t>
            </a:r>
            <a:r>
              <a:rPr lang="en-US" sz="3200" spc="170" dirty="0">
                <a:latin typeface="Tenorite" panose="00000500000000000000" pitchFamily="2" charset="0"/>
                <a:cs typeface="Times New Roman" panose="02020603050405020304" pitchFamily="18" charset="0"/>
              </a:rPr>
              <a:t> </a:t>
            </a:r>
            <a:r>
              <a:rPr lang="en-US" sz="3200" spc="365" dirty="0">
                <a:latin typeface="Tenorite" panose="00000500000000000000" pitchFamily="2" charset="0"/>
                <a:cs typeface="Times New Roman" panose="02020603050405020304" pitchFamily="18" charset="0"/>
              </a:rPr>
              <a:t>further </a:t>
            </a:r>
            <a:r>
              <a:rPr lang="en-US" sz="3200" spc="535" dirty="0">
                <a:latin typeface="Tenorite" panose="00000500000000000000" pitchFamily="2" charset="0"/>
                <a:cs typeface="Times New Roman" panose="02020603050405020304" pitchFamily="18" charset="0"/>
              </a:rPr>
              <a:t>advancements</a:t>
            </a:r>
            <a:r>
              <a:rPr lang="en-US" sz="3200" spc="160" dirty="0">
                <a:latin typeface="Tenorite" panose="00000500000000000000" pitchFamily="2" charset="0"/>
                <a:cs typeface="Times New Roman" panose="02020603050405020304" pitchFamily="18" charset="0"/>
              </a:rPr>
              <a:t> </a:t>
            </a:r>
            <a:r>
              <a:rPr lang="en-US" sz="3200" spc="390" dirty="0">
                <a:latin typeface="Tenorite" panose="00000500000000000000" pitchFamily="2" charset="0"/>
                <a:cs typeface="Times New Roman" panose="02020603050405020304" pitchFamily="18" charset="0"/>
              </a:rPr>
              <a:t>in</a:t>
            </a:r>
            <a:r>
              <a:rPr lang="en-US" sz="3200" spc="160" dirty="0">
                <a:latin typeface="Tenorite" panose="00000500000000000000" pitchFamily="2" charset="0"/>
                <a:cs typeface="Times New Roman" panose="02020603050405020304" pitchFamily="18" charset="0"/>
              </a:rPr>
              <a:t> </a:t>
            </a:r>
            <a:r>
              <a:rPr lang="en-US" sz="3200" spc="459" dirty="0">
                <a:latin typeface="Tenorite" panose="00000500000000000000" pitchFamily="2" charset="0"/>
                <a:cs typeface="Times New Roman" panose="02020603050405020304" pitchFamily="18" charset="0"/>
              </a:rPr>
              <a:t>the</a:t>
            </a:r>
            <a:r>
              <a:rPr lang="en-US" sz="3200" spc="160" dirty="0">
                <a:latin typeface="Tenorite" panose="00000500000000000000" pitchFamily="2" charset="0"/>
                <a:cs typeface="Times New Roman" panose="02020603050405020304" pitchFamily="18" charset="0"/>
              </a:rPr>
              <a:t> </a:t>
            </a:r>
            <a:r>
              <a:rPr lang="en-US" sz="3200" spc="345" dirty="0">
                <a:latin typeface="Tenorite" panose="00000500000000000000" pitchFamily="2" charset="0"/>
                <a:cs typeface="Times New Roman" panose="02020603050405020304" pitchFamily="18" charset="0"/>
              </a:rPr>
              <a:t>industry,</a:t>
            </a:r>
            <a:r>
              <a:rPr lang="en-US" sz="3200" spc="160" dirty="0">
                <a:latin typeface="Tenorite" panose="00000500000000000000" pitchFamily="2" charset="0"/>
                <a:cs typeface="Times New Roman" panose="02020603050405020304" pitchFamily="18" charset="0"/>
              </a:rPr>
              <a:t> </a:t>
            </a:r>
            <a:r>
              <a:rPr lang="en-US" sz="3200" spc="440" dirty="0">
                <a:latin typeface="Tenorite" panose="00000500000000000000" pitchFamily="2" charset="0"/>
                <a:cs typeface="Times New Roman" panose="02020603050405020304" pitchFamily="18" charset="0"/>
              </a:rPr>
              <a:t>creating </a:t>
            </a:r>
            <a:r>
              <a:rPr lang="en-US" sz="3200" spc="465" dirty="0">
                <a:latin typeface="Tenorite" panose="00000500000000000000" pitchFamily="2" charset="0"/>
                <a:cs typeface="Times New Roman" panose="02020603050405020304" pitchFamily="18" charset="0"/>
              </a:rPr>
              <a:t>a</a:t>
            </a:r>
            <a:r>
              <a:rPr lang="en-US" sz="3200" spc="165" dirty="0">
                <a:latin typeface="Tenorite" panose="00000500000000000000" pitchFamily="2" charset="0"/>
                <a:cs typeface="Times New Roman" panose="02020603050405020304" pitchFamily="18" charset="0"/>
              </a:rPr>
              <a:t> </a:t>
            </a:r>
            <a:r>
              <a:rPr lang="en-US" sz="3200" spc="540" dirty="0">
                <a:latin typeface="Tenorite" panose="00000500000000000000" pitchFamily="2" charset="0"/>
                <a:cs typeface="Times New Roman" panose="02020603050405020304" pitchFamily="18" charset="0"/>
              </a:rPr>
              <a:t>more</a:t>
            </a:r>
            <a:r>
              <a:rPr lang="en-US" sz="3200" spc="165" dirty="0">
                <a:latin typeface="Tenorite" panose="00000500000000000000" pitchFamily="2" charset="0"/>
                <a:cs typeface="Times New Roman" panose="02020603050405020304" pitchFamily="18" charset="0"/>
              </a:rPr>
              <a:t> </a:t>
            </a:r>
            <a:r>
              <a:rPr lang="en-US" sz="3200" spc="375" dirty="0">
                <a:latin typeface="Tenorite" panose="00000500000000000000" pitchFamily="2" charset="0"/>
                <a:cs typeface="Times New Roman" panose="02020603050405020304" pitchFamily="18" charset="0"/>
              </a:rPr>
              <a:t>efficient</a:t>
            </a:r>
            <a:r>
              <a:rPr lang="en-US" sz="3200" spc="170" dirty="0">
                <a:latin typeface="Tenorite" panose="00000500000000000000" pitchFamily="2" charset="0"/>
                <a:cs typeface="Times New Roman" panose="02020603050405020304" pitchFamily="18" charset="0"/>
              </a:rPr>
              <a:t> </a:t>
            </a:r>
            <a:r>
              <a:rPr lang="en-US" sz="3200" spc="575" dirty="0">
                <a:latin typeface="Tenorite" panose="00000500000000000000" pitchFamily="2" charset="0"/>
                <a:cs typeface="Times New Roman" panose="02020603050405020304" pitchFamily="18" charset="0"/>
              </a:rPr>
              <a:t>and</a:t>
            </a:r>
            <a:r>
              <a:rPr lang="en-US" sz="3200" spc="165" dirty="0">
                <a:latin typeface="Tenorite" panose="00000500000000000000" pitchFamily="2" charset="0"/>
                <a:cs typeface="Times New Roman" panose="02020603050405020304" pitchFamily="18" charset="0"/>
              </a:rPr>
              <a:t> </a:t>
            </a:r>
            <a:r>
              <a:rPr lang="en-US" sz="3200" spc="335" dirty="0">
                <a:latin typeface="Tenorite" panose="00000500000000000000" pitchFamily="2" charset="0"/>
                <a:cs typeface="Times New Roman" panose="02020603050405020304" pitchFamily="18" charset="0"/>
              </a:rPr>
              <a:t>collaborative </a:t>
            </a:r>
            <a:r>
              <a:rPr lang="en-US" sz="3200" spc="405" dirty="0">
                <a:latin typeface="Tenorite" panose="00000500000000000000" pitchFamily="2" charset="0"/>
                <a:cs typeface="Times New Roman" panose="02020603050405020304" pitchFamily="18" charset="0"/>
              </a:rPr>
              <a:t>ecosystem.</a:t>
            </a:r>
          </a:p>
          <a:p>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996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074606" y="-88491"/>
            <a:ext cx="7275871" cy="5029200"/>
          </a:xfrm>
        </p:spPr>
        <p:txBody>
          <a:bodyPr/>
          <a:lstStyle/>
          <a:p>
            <a:pPr algn="ctr"/>
            <a:r>
              <a:rPr lang="en-US" b="1"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3594378" y="2743199"/>
            <a:ext cx="3867912" cy="3161071"/>
          </a:xfrm>
        </p:spPr>
        <p:txBody>
          <a:bodyPr anchor="ctr">
            <a:normAutofit/>
          </a:bodyPr>
          <a:lstStyle/>
          <a:p>
            <a:pPr algn="ctr"/>
            <a:r>
              <a:rPr lang="en-US" sz="4000" b="1" dirty="0"/>
              <a:t>By Batch B12</a:t>
            </a:r>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599768" y="127820"/>
            <a:ext cx="5956480" cy="1130710"/>
          </a:xfrm>
        </p:spPr>
        <p:txBody>
          <a:bodyPr>
            <a:normAutofit fontScale="90000"/>
          </a:bodyPr>
          <a:lstStyle/>
          <a:p>
            <a:r>
              <a:rPr lang="en-US" dirty="0"/>
              <a:t>What does procurement mean?</a:t>
            </a:r>
          </a:p>
        </p:txBody>
      </p:sp>
      <p:pic>
        <p:nvPicPr>
          <p:cNvPr id="8" name="Picture Placeholder 21">
            <a:extLst>
              <a:ext uri="{FF2B5EF4-FFF2-40B4-BE49-F238E27FC236}">
                <a16:creationId xmlns:a16="http://schemas.microsoft.com/office/drawing/2014/main" id="{FFD2BD9F-962D-9BA5-14BE-C9CD52FEF9C7}"/>
              </a:ext>
            </a:extLst>
          </p:cNvPr>
          <p:cNvPicPr>
            <a:picLocks noGrp="1" noChangeAspect="1"/>
          </p:cNvPicPr>
          <p:nvPr>
            <p:ph type="pic" idx="1"/>
          </p:nvPr>
        </p:nvPicPr>
        <p:blipFill>
          <a:blip r:embed="rId3"/>
          <a:srcRect l="25760" r="25760"/>
          <a:stretch/>
        </p:blipFill>
        <p:spPr>
          <a:xfrm>
            <a:off x="7401941" y="0"/>
            <a:ext cx="4790059" cy="6587067"/>
          </a:xfrm>
        </p:spPr>
      </p:pic>
      <p:sp>
        <p:nvSpPr>
          <p:cNvPr id="4" name="TextBox 3">
            <a:extLst>
              <a:ext uri="{FF2B5EF4-FFF2-40B4-BE49-F238E27FC236}">
                <a16:creationId xmlns:a16="http://schemas.microsoft.com/office/drawing/2014/main" id="{238EED50-ED5C-7DB3-E463-44215E46B2E6}"/>
              </a:ext>
            </a:extLst>
          </p:cNvPr>
          <p:cNvSpPr txBox="1"/>
          <p:nvPr/>
        </p:nvSpPr>
        <p:spPr>
          <a:xfrm>
            <a:off x="599768" y="1043731"/>
            <a:ext cx="6469625" cy="4770537"/>
          </a:xfrm>
          <a:prstGeom prst="rect">
            <a:avLst/>
          </a:prstGeom>
          <a:noFill/>
        </p:spPr>
        <p:txBody>
          <a:bodyPr wrap="square" rtlCol="0">
            <a:spAutoFit/>
          </a:bodyPr>
          <a:lstStyle/>
          <a:p>
            <a:endParaRPr lang="en-US" sz="2400" dirty="0">
              <a:solidFill>
                <a:srgbClr val="E8EAED"/>
              </a:solidFill>
              <a:highlight>
                <a:srgbClr val="FFFF00"/>
              </a:highlight>
              <a:latin typeface="Google Sans"/>
            </a:endParaRPr>
          </a:p>
          <a:p>
            <a:r>
              <a:rPr lang="en-US" sz="4000" dirty="0">
                <a:solidFill>
                  <a:srgbClr val="E8EAED"/>
                </a:solidFill>
                <a:highlight>
                  <a:srgbClr val="000080"/>
                </a:highlight>
                <a:latin typeface="Google Sans"/>
              </a:rPr>
              <a:t>Procurement means</a:t>
            </a:r>
            <a:r>
              <a:rPr lang="en-US" sz="4000" b="0" i="0" dirty="0">
                <a:solidFill>
                  <a:srgbClr val="E8EAED"/>
                </a:solidFill>
                <a:effectLst/>
                <a:highlight>
                  <a:srgbClr val="000080"/>
                </a:highlight>
                <a:latin typeface="Google Sans"/>
              </a:rPr>
              <a:t> </a:t>
            </a:r>
            <a:r>
              <a:rPr lang="en-US" sz="4000" b="0" i="0" dirty="0">
                <a:effectLst/>
                <a:latin typeface="Google Sans"/>
              </a:rPr>
              <a:t>the process of purchasing goods or services, between two modules usually in reference to business spending</a:t>
            </a:r>
          </a:p>
          <a:p>
            <a:endParaRPr lang="en-US" sz="4000" dirty="0">
              <a:latin typeface="Google Sans"/>
            </a:endParaRPr>
          </a:p>
          <a:p>
            <a:r>
              <a:rPr lang="en-US" sz="4000" dirty="0">
                <a:latin typeface="Google Sans"/>
              </a:rPr>
              <a:t>Two modules:-</a:t>
            </a:r>
            <a:r>
              <a:rPr lang="en-US" sz="4000" b="1" dirty="0">
                <a:highlight>
                  <a:srgbClr val="FF0000"/>
                </a:highlight>
                <a:latin typeface="Google Sans"/>
              </a:rPr>
              <a:t>USER &amp; AGENT</a:t>
            </a:r>
            <a:endParaRPr lang="en-IN" sz="4000" b="1" dirty="0">
              <a:highlight>
                <a:srgbClr val="FF0000"/>
              </a:highlight>
            </a:endParaRPr>
          </a:p>
        </p:txBody>
      </p:sp>
    </p:spTree>
    <p:extLst>
      <p:ext uri="{BB962C8B-B14F-4D97-AF65-F5344CB8AC3E}">
        <p14:creationId xmlns:p14="http://schemas.microsoft.com/office/powerpoint/2010/main" val="82127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5AD780-059B-2F75-555E-FB9D9E6A7E32}"/>
              </a:ext>
            </a:extLst>
          </p:cNvPr>
          <p:cNvSpPr>
            <a:spLocks noGrp="1"/>
          </p:cNvSpPr>
          <p:nvPr>
            <p:ph type="title"/>
          </p:nvPr>
        </p:nvSpPr>
        <p:spPr>
          <a:xfrm>
            <a:off x="982639" y="321869"/>
            <a:ext cx="4613300" cy="3853891"/>
          </a:xfrm>
        </p:spPr>
        <p:txBody>
          <a:bodyPr vert="horz" lIns="91440" tIns="45720" rIns="91440" bIns="45720" rtlCol="0" anchor="t">
            <a:normAutofit/>
          </a:bodyPr>
          <a:lstStyle/>
          <a:p>
            <a:pPr>
              <a:lnSpc>
                <a:spcPct val="90000"/>
              </a:lnSpc>
            </a:pPr>
            <a:r>
              <a:rPr lang="en-US" b="1" dirty="0"/>
              <a:t>Introduction</a:t>
            </a:r>
          </a:p>
        </p:txBody>
      </p:sp>
      <p:sp>
        <p:nvSpPr>
          <p:cNvPr id="37" name="Rectangle 3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E9460C13-F3C6-2BB8-393F-006208658095}"/>
              </a:ext>
            </a:extLst>
          </p:cNvPr>
          <p:cNvPicPr>
            <a:picLocks noGrp="1" noChangeAspect="1"/>
          </p:cNvPicPr>
          <p:nvPr>
            <p:ph type="pic" idx="1"/>
          </p:nvPr>
        </p:nvPicPr>
        <p:blipFill rotWithShape="1">
          <a:blip r:embed="rId2"/>
          <a:srcRect l="3875" r="39873"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7" name="TextBox 6">
            <a:extLst>
              <a:ext uri="{FF2B5EF4-FFF2-40B4-BE49-F238E27FC236}">
                <a16:creationId xmlns:a16="http://schemas.microsoft.com/office/drawing/2014/main" id="{BEEA5FEE-DF47-08B3-24D2-17D04BF8B12C}"/>
              </a:ext>
            </a:extLst>
          </p:cNvPr>
          <p:cNvSpPr txBox="1"/>
          <p:nvPr/>
        </p:nvSpPr>
        <p:spPr>
          <a:xfrm>
            <a:off x="457200" y="1035424"/>
            <a:ext cx="5550309" cy="489364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Build Link is a web-based platform aimed at revolutionizing the </a:t>
            </a:r>
          </a:p>
          <a:p>
            <a:r>
              <a:rPr lang="en-US" sz="2400" b="1" dirty="0"/>
              <a:t>     construction industry by facilitating         seamless collaboration and resource ex    change between users and agents involved in the procurement process.</a:t>
            </a:r>
          </a:p>
          <a:p>
            <a:pPr marL="342900" indent="-342900">
              <a:buFont typeface="Arial" panose="020B0604020202020204" pitchFamily="34" charset="0"/>
              <a:buChar char="•"/>
            </a:pPr>
            <a:r>
              <a:rPr lang="en-US" sz="2400" b="1" dirty="0"/>
              <a:t>The platform caters to two primary user roles:</a:t>
            </a:r>
          </a:p>
          <a:p>
            <a:pPr marL="342900" indent="-342900">
              <a:buFont typeface="Arial" panose="020B0604020202020204" pitchFamily="34" charset="0"/>
              <a:buChar char="•"/>
            </a:pPr>
            <a:r>
              <a:rPr lang="en-US" sz="2400" b="1" dirty="0"/>
              <a:t> </a:t>
            </a:r>
            <a:r>
              <a:rPr lang="en-US" sz="2400" b="1" dirty="0">
                <a:highlight>
                  <a:srgbClr val="FF0000"/>
                </a:highlight>
              </a:rPr>
              <a:t>Users seeking </a:t>
            </a:r>
            <a:r>
              <a:rPr lang="en-US" sz="2400" b="1" dirty="0"/>
              <a:t>construction re sources such as raw materials, machinery, and skilled labor, and</a:t>
            </a:r>
          </a:p>
          <a:p>
            <a:pPr marL="342900" indent="-342900">
              <a:buFont typeface="Arial" panose="020B0604020202020204" pitchFamily="34" charset="0"/>
              <a:buChar char="•"/>
            </a:pPr>
            <a:r>
              <a:rPr lang="en-US" sz="2400" b="1" dirty="0"/>
              <a:t> </a:t>
            </a:r>
            <a:r>
              <a:rPr lang="en-US" sz="2400" b="1" dirty="0">
                <a:highlight>
                  <a:srgbClr val="FF0000"/>
                </a:highlight>
              </a:rPr>
              <a:t>Agents</a:t>
            </a:r>
            <a:r>
              <a:rPr lang="en-US" sz="2400" b="1" dirty="0"/>
              <a:t> ready to provide these essential services. </a:t>
            </a:r>
            <a:endParaRPr lang="en-IN" sz="2400" b="1" dirty="0"/>
          </a:p>
        </p:txBody>
      </p:sp>
    </p:spTree>
    <p:extLst>
      <p:ext uri="{BB962C8B-B14F-4D97-AF65-F5344CB8AC3E}">
        <p14:creationId xmlns:p14="http://schemas.microsoft.com/office/powerpoint/2010/main" val="384577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lnSpc>
                <a:spcPct val="90000"/>
              </a:lnSpc>
            </a:pPr>
            <a:br>
              <a:rPr lang="en-US" sz="4000" b="1" kern="1200">
                <a:solidFill>
                  <a:srgbClr val="FFFFFF"/>
                </a:solidFill>
                <a:latin typeface="+mj-lt"/>
                <a:ea typeface="+mj-ea"/>
                <a:cs typeface="+mj-cs"/>
              </a:rPr>
            </a:br>
            <a:r>
              <a:rPr lang="en-US" sz="4000" b="1" kern="1200">
                <a:solidFill>
                  <a:srgbClr val="FFFFFF"/>
                </a:solidFill>
                <a:latin typeface="+mj-lt"/>
                <a:ea typeface="+mj-ea"/>
                <a:cs typeface="+mj-cs"/>
              </a:rPr>
              <a:t>Basic Objectives</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4810259" y="649480"/>
            <a:ext cx="6555347" cy="5546047"/>
          </a:xfrm>
        </p:spPr>
        <p:txBody>
          <a:bodyPr vert="horz" lIns="91440" tIns="45720" rIns="91440" bIns="45720" rtlCol="0" anchor="ctr">
            <a:normAutofit/>
          </a:bodyPr>
          <a:lstStyle/>
          <a:p>
            <a:r>
              <a:rPr lang="en-US" sz="2000" b="1" u="sng" dirty="0"/>
              <a:t>Build Trust and Transparency:</a:t>
            </a:r>
          </a:p>
          <a:p>
            <a:pPr indent="-228600">
              <a:buFont typeface="Arial" panose="020B0604020202020204" pitchFamily="34" charset="0"/>
              <a:buChar char="•"/>
            </a:pPr>
            <a:r>
              <a:rPr lang="en-US" sz="1700" dirty="0"/>
              <a:t>Verify all agents to prevent scams and ensure reliability.</a:t>
            </a:r>
          </a:p>
          <a:p>
            <a:pPr indent="-228600">
              <a:buFont typeface="Arial" panose="020B0604020202020204" pitchFamily="34" charset="0"/>
              <a:buChar char="•"/>
            </a:pPr>
            <a:r>
              <a:rPr lang="en-US" sz="1700" dirty="0"/>
              <a:t>Ensure transparency in pricing and availability of materials.</a:t>
            </a:r>
          </a:p>
          <a:p>
            <a:endParaRPr lang="en-US" sz="1700" dirty="0"/>
          </a:p>
          <a:p>
            <a:r>
              <a:rPr lang="en-US" sz="2000" b="1" u="sng" dirty="0"/>
              <a:t>Enable Effective Communication:</a:t>
            </a:r>
            <a:endParaRPr lang="en-US" sz="2000" u="sng" dirty="0"/>
          </a:p>
          <a:p>
            <a:pPr indent="-228600">
              <a:buFont typeface="Arial" panose="020B0604020202020204" pitchFamily="34" charset="0"/>
              <a:buChar char="•"/>
            </a:pPr>
            <a:r>
              <a:rPr lang="en-US" sz="1700" dirty="0"/>
              <a:t>Implement features for direct communication between users and agents</a:t>
            </a:r>
            <a:r>
              <a:rPr lang="en-US" sz="1700" dirty="0">
                <a:highlight>
                  <a:srgbClr val="FF0000"/>
                </a:highlight>
              </a:rPr>
              <a:t>(until a perfect Link is Established)</a:t>
            </a:r>
          </a:p>
          <a:p>
            <a:pPr indent="-228600">
              <a:buFont typeface="Arial" panose="020B0604020202020204" pitchFamily="34" charset="0"/>
              <a:buChar char="•"/>
            </a:pPr>
            <a:endParaRPr lang="en-US" sz="1700" dirty="0">
              <a:highlight>
                <a:srgbClr val="FF0000"/>
              </a:highlight>
            </a:endParaRPr>
          </a:p>
          <a:p>
            <a:r>
              <a:rPr lang="en-US" sz="2000" b="1" u="sng" dirty="0"/>
              <a:t>Verify Agents:</a:t>
            </a:r>
          </a:p>
          <a:p>
            <a:pPr indent="-228600">
              <a:buFont typeface="Arial" panose="020B0604020202020204" pitchFamily="34" charset="0"/>
              <a:buChar char="•"/>
            </a:pPr>
            <a:r>
              <a:rPr lang="en-US" sz="1700" dirty="0"/>
              <a:t>Implement a thorough verification process for agents to prevent scams and ensure authenticity.</a:t>
            </a:r>
          </a:p>
          <a:p>
            <a:pPr indent="-228600">
              <a:buFont typeface="Arial" panose="020B0604020202020204" pitchFamily="34" charset="0"/>
              <a:buChar char="•"/>
            </a:pPr>
            <a:endParaRPr lang="en-US" sz="1700" dirty="0">
              <a:highlight>
                <a:srgbClr val="FF0000"/>
              </a:highlight>
            </a:endParaRPr>
          </a:p>
          <a:p>
            <a:r>
              <a:rPr lang="en-US" sz="2000" b="1" u="sng" dirty="0"/>
              <a:t>Facilitate Connections:</a:t>
            </a:r>
          </a:p>
          <a:p>
            <a:pPr indent="-228600">
              <a:buFont typeface="Arial" panose="020B0604020202020204" pitchFamily="34" charset="0"/>
              <a:buChar char="•"/>
            </a:pPr>
            <a:r>
              <a:rPr lang="en-US" sz="1700" dirty="0"/>
              <a:t>connect with DIFFERENT verified agents who supply construction materials.</a:t>
            </a:r>
          </a:p>
        </p:txBody>
      </p:sp>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C6CE40-9557-4DE6-FC96-206D60208CA5}"/>
              </a:ext>
            </a:extLst>
          </p:cNvPr>
          <p:cNvSpPr>
            <a:spLocks noGrp="1"/>
          </p:cNvSpPr>
          <p:nvPr>
            <p:ph type="sldNum" sz="quarter" idx="12"/>
          </p:nvPr>
        </p:nvSpPr>
        <p:spPr/>
        <p:txBody>
          <a:bodyPr/>
          <a:lstStyle/>
          <a:p>
            <a:fld id="{58FB4751-880F-D840-AAA9-3A15815CC996}" type="slidenum">
              <a:rPr lang="en-US" smtClean="0"/>
              <a:pPr/>
              <a:t>6</a:t>
            </a:fld>
            <a:endParaRPr lang="en-US" dirty="0"/>
          </a:p>
        </p:txBody>
      </p:sp>
      <p:pic>
        <p:nvPicPr>
          <p:cNvPr id="8" name="Picture 7">
            <a:extLst>
              <a:ext uri="{FF2B5EF4-FFF2-40B4-BE49-F238E27FC236}">
                <a16:creationId xmlns:a16="http://schemas.microsoft.com/office/drawing/2014/main" id="{734334C1-F722-9F20-52FB-E06152C9EE6A}"/>
              </a:ext>
            </a:extLst>
          </p:cNvPr>
          <p:cNvPicPr>
            <a:picLocks noChangeAspect="1"/>
          </p:cNvPicPr>
          <p:nvPr/>
        </p:nvPicPr>
        <p:blipFill>
          <a:blip r:embed="rId2"/>
          <a:srcRect/>
          <a:stretch/>
        </p:blipFill>
        <p:spPr>
          <a:xfrm>
            <a:off x="-88527" y="0"/>
            <a:ext cx="12280527" cy="10824076"/>
          </a:xfrm>
          <a:prstGeom prst="rect">
            <a:avLst/>
          </a:prstGeom>
        </p:spPr>
      </p:pic>
    </p:spTree>
    <p:extLst>
      <p:ext uri="{BB962C8B-B14F-4D97-AF65-F5344CB8AC3E}">
        <p14:creationId xmlns:p14="http://schemas.microsoft.com/office/powerpoint/2010/main" val="356823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0" y="0"/>
            <a:ext cx="12192000" cy="816077"/>
          </a:xfrm>
        </p:spPr>
        <p:txBody>
          <a:bodyPr/>
          <a:lstStyle/>
          <a:p>
            <a:pPr algn="ctr"/>
            <a:r>
              <a:rPr lang="en-US" b="1" u="sng" dirty="0"/>
              <a:t>Technical functionalities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7</a:t>
            </a:fld>
            <a:endParaRPr lang="en-US" dirty="0"/>
          </a:p>
        </p:txBody>
      </p:sp>
      <p:grpSp>
        <p:nvGrpSpPr>
          <p:cNvPr id="2" name="Group 1">
            <a:extLst>
              <a:ext uri="{FF2B5EF4-FFF2-40B4-BE49-F238E27FC236}">
                <a16:creationId xmlns:a16="http://schemas.microsoft.com/office/drawing/2014/main" id="{43044D26-4587-645E-0983-F45C196AD016}"/>
              </a:ext>
            </a:extLst>
          </p:cNvPr>
          <p:cNvGrpSpPr/>
          <p:nvPr/>
        </p:nvGrpSpPr>
        <p:grpSpPr>
          <a:xfrm>
            <a:off x="580103" y="1080011"/>
            <a:ext cx="4974617" cy="2601318"/>
            <a:chOff x="-135018" y="176981"/>
            <a:chExt cx="4321811" cy="3714750"/>
          </a:xfrm>
        </p:grpSpPr>
        <p:sp>
          <p:nvSpPr>
            <p:cNvPr id="4" name="Rectangle 3">
              <a:extLst>
                <a:ext uri="{FF2B5EF4-FFF2-40B4-BE49-F238E27FC236}">
                  <a16:creationId xmlns:a16="http://schemas.microsoft.com/office/drawing/2014/main" id="{B0A54522-EB36-E9F2-8302-7C51F17100B5}"/>
                </a:ext>
              </a:extLst>
            </p:cNvPr>
            <p:cNvSpPr/>
            <p:nvPr/>
          </p:nvSpPr>
          <p:spPr>
            <a:xfrm>
              <a:off x="-135018" y="176981"/>
              <a:ext cx="4321811"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248CFCFB-9F78-F110-A90E-C46A50809EAF}"/>
                </a:ext>
              </a:extLst>
            </p:cNvPr>
            <p:cNvSpPr txBox="1"/>
            <p:nvPr/>
          </p:nvSpPr>
          <p:spPr>
            <a:xfrm>
              <a:off x="808" y="1235688"/>
              <a:ext cx="4185985" cy="2228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0" lvl="0" indent="0" algn="l" defTabSz="933450">
                <a:lnSpc>
                  <a:spcPct val="90000"/>
                </a:lnSpc>
                <a:spcBef>
                  <a:spcPct val="0"/>
                </a:spcBef>
                <a:spcAft>
                  <a:spcPct val="35000"/>
                </a:spcAft>
                <a:buNone/>
                <a:defRPr cap="all"/>
              </a:pPr>
              <a:r>
                <a:rPr lang="en-US" sz="2100" dirty="0"/>
                <a:t> </a:t>
              </a:r>
              <a:r>
                <a:rPr lang="en-US" sz="2400" b="1" dirty="0"/>
                <a:t>registration</a:t>
              </a:r>
            </a:p>
            <a:p>
              <a:pPr marL="0" lvl="0" indent="0" algn="l" defTabSz="933450">
                <a:lnSpc>
                  <a:spcPct val="90000"/>
                </a:lnSpc>
                <a:spcBef>
                  <a:spcPct val="0"/>
                </a:spcBef>
                <a:spcAft>
                  <a:spcPct val="35000"/>
                </a:spcAft>
                <a:buNone/>
                <a:defRPr cap="all"/>
              </a:pPr>
              <a:r>
                <a:rPr lang="en-US" sz="1600" dirty="0"/>
                <a:t> Allows users and agents to create   account</a:t>
              </a:r>
              <a:endParaRPr lang="en-US" sz="1600" kern="1200" dirty="0"/>
            </a:p>
          </p:txBody>
        </p:sp>
      </p:grpSp>
      <p:grpSp>
        <p:nvGrpSpPr>
          <p:cNvPr id="9" name="Group 8">
            <a:extLst>
              <a:ext uri="{FF2B5EF4-FFF2-40B4-BE49-F238E27FC236}">
                <a16:creationId xmlns:a16="http://schemas.microsoft.com/office/drawing/2014/main" id="{2519E209-6F5D-5ECE-E5F5-AEABE13F8D6C}"/>
              </a:ext>
            </a:extLst>
          </p:cNvPr>
          <p:cNvGrpSpPr/>
          <p:nvPr/>
        </p:nvGrpSpPr>
        <p:grpSpPr>
          <a:xfrm>
            <a:off x="6095999" y="1125118"/>
            <a:ext cx="4974618" cy="2617627"/>
            <a:chOff x="-1118149" y="64413"/>
            <a:chExt cx="4974618" cy="3738040"/>
          </a:xfrm>
        </p:grpSpPr>
        <p:sp>
          <p:nvSpPr>
            <p:cNvPr id="10" name="Rectangle 9">
              <a:extLst>
                <a:ext uri="{FF2B5EF4-FFF2-40B4-BE49-F238E27FC236}">
                  <a16:creationId xmlns:a16="http://schemas.microsoft.com/office/drawing/2014/main" id="{19A4C19C-E7E9-6010-E196-CCDD2EC14CA7}"/>
                </a:ext>
              </a:extLst>
            </p:cNvPr>
            <p:cNvSpPr/>
            <p:nvPr/>
          </p:nvSpPr>
          <p:spPr>
            <a:xfrm>
              <a:off x="-1118148" y="64413"/>
              <a:ext cx="4974617"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11" name="TextBox 10">
              <a:extLst>
                <a:ext uri="{FF2B5EF4-FFF2-40B4-BE49-F238E27FC236}">
                  <a16:creationId xmlns:a16="http://schemas.microsoft.com/office/drawing/2014/main" id="{5DC87C41-721D-829B-CBA8-0179E3B39928}"/>
                </a:ext>
              </a:extLst>
            </p:cNvPr>
            <p:cNvSpPr txBox="1"/>
            <p:nvPr/>
          </p:nvSpPr>
          <p:spPr>
            <a:xfrm>
              <a:off x="-1118149" y="1058706"/>
              <a:ext cx="4974617" cy="27437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1382" tIns="0" rIns="491382" bIns="330200" numCol="1" spcCol="1270" anchor="t" anchorCtr="0">
              <a:noAutofit/>
            </a:bodyPr>
            <a:lstStyle/>
            <a:p>
              <a:pPr marL="0" lvl="0" indent="0" algn="l" defTabSz="1155700">
                <a:lnSpc>
                  <a:spcPct val="90000"/>
                </a:lnSpc>
                <a:spcBef>
                  <a:spcPct val="0"/>
                </a:spcBef>
                <a:spcAft>
                  <a:spcPct val="35000"/>
                </a:spcAft>
                <a:buNone/>
                <a:defRPr cap="all"/>
              </a:pPr>
              <a:r>
                <a:rPr lang="en-US" sz="2600" b="1" dirty="0"/>
                <a:t>Services</a:t>
              </a:r>
            </a:p>
            <a:p>
              <a:pPr marL="0" lvl="0" indent="0" algn="l" defTabSz="1155700">
                <a:lnSpc>
                  <a:spcPct val="90000"/>
                </a:lnSpc>
                <a:spcBef>
                  <a:spcPct val="0"/>
                </a:spcBef>
                <a:spcAft>
                  <a:spcPct val="35000"/>
                </a:spcAft>
                <a:buNone/>
                <a:defRPr cap="all"/>
              </a:pPr>
              <a:r>
                <a:rPr lang="en-US" sz="1600" dirty="0"/>
                <a:t>Here agent will provide services TO THE USER ACCORDING TO THE USER REQUIREMENT</a:t>
              </a:r>
              <a:endParaRPr lang="en-US" sz="1600" kern="1200" dirty="0"/>
            </a:p>
          </p:txBody>
        </p:sp>
      </p:grpSp>
      <p:grpSp>
        <p:nvGrpSpPr>
          <p:cNvPr id="6" name="Group 5">
            <a:extLst>
              <a:ext uri="{FF2B5EF4-FFF2-40B4-BE49-F238E27FC236}">
                <a16:creationId xmlns:a16="http://schemas.microsoft.com/office/drawing/2014/main" id="{81D34C5A-5606-7B3D-D60D-DE86244556B0}"/>
              </a:ext>
            </a:extLst>
          </p:cNvPr>
          <p:cNvGrpSpPr/>
          <p:nvPr/>
        </p:nvGrpSpPr>
        <p:grpSpPr>
          <a:xfrm>
            <a:off x="523315" y="4060038"/>
            <a:ext cx="5031405" cy="2601318"/>
            <a:chOff x="526550" y="-280814"/>
            <a:chExt cx="5031405" cy="3714749"/>
          </a:xfrm>
        </p:grpSpPr>
        <p:sp>
          <p:nvSpPr>
            <p:cNvPr id="7" name="Rectangle 6">
              <a:extLst>
                <a:ext uri="{FF2B5EF4-FFF2-40B4-BE49-F238E27FC236}">
                  <a16:creationId xmlns:a16="http://schemas.microsoft.com/office/drawing/2014/main" id="{2356289F-1B7D-B9E2-BE8C-0A0AAD03802B}"/>
                </a:ext>
              </a:extLst>
            </p:cNvPr>
            <p:cNvSpPr/>
            <p:nvPr/>
          </p:nvSpPr>
          <p:spPr>
            <a:xfrm>
              <a:off x="583338" y="-280814"/>
              <a:ext cx="4974617" cy="3714749"/>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dirty="0"/>
            </a:p>
          </p:txBody>
        </p:sp>
        <p:sp>
          <p:nvSpPr>
            <p:cNvPr id="8" name="TextBox 7">
              <a:extLst>
                <a:ext uri="{FF2B5EF4-FFF2-40B4-BE49-F238E27FC236}">
                  <a16:creationId xmlns:a16="http://schemas.microsoft.com/office/drawing/2014/main" id="{853354D8-E7D7-F965-6B6C-97DFA3ECFA88}"/>
                </a:ext>
              </a:extLst>
            </p:cNvPr>
            <p:cNvSpPr txBox="1"/>
            <p:nvPr/>
          </p:nvSpPr>
          <p:spPr>
            <a:xfrm>
              <a:off x="526550" y="487298"/>
              <a:ext cx="4974617" cy="29415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1382" tIns="0" rIns="491382" bIns="330200" numCol="1" spcCol="1270" anchor="t" anchorCtr="0">
              <a:noAutofit/>
            </a:bodyPr>
            <a:lstStyle/>
            <a:p>
              <a:pPr marL="0" lvl="0" indent="0" algn="l" defTabSz="1155700">
                <a:lnSpc>
                  <a:spcPct val="90000"/>
                </a:lnSpc>
                <a:spcBef>
                  <a:spcPct val="0"/>
                </a:spcBef>
                <a:spcAft>
                  <a:spcPct val="35000"/>
                </a:spcAft>
                <a:buNone/>
                <a:defRPr cap="all"/>
              </a:pPr>
              <a:r>
                <a:rPr lang="en-US" sz="2600" b="1" dirty="0"/>
                <a:t>USER DASHBOARD</a:t>
              </a:r>
            </a:p>
            <a:p>
              <a:r>
                <a:rPr lang="en-US" dirty="0"/>
                <a:t>Users should have access to a dashboard where they can manage their profile, view transaction history, and track  ongoing projects. </a:t>
              </a:r>
            </a:p>
            <a:p>
              <a:pPr marL="0" lvl="0" indent="0" algn="l" defTabSz="1155700">
                <a:lnSpc>
                  <a:spcPct val="90000"/>
                </a:lnSpc>
                <a:spcBef>
                  <a:spcPct val="0"/>
                </a:spcBef>
                <a:spcAft>
                  <a:spcPct val="35000"/>
                </a:spcAft>
                <a:buNone/>
                <a:defRPr cap="all"/>
              </a:pPr>
              <a:endParaRPr lang="en-US" sz="1600" kern="1200" dirty="0"/>
            </a:p>
          </p:txBody>
        </p:sp>
      </p:grpSp>
      <p:grpSp>
        <p:nvGrpSpPr>
          <p:cNvPr id="14" name="Group 13">
            <a:extLst>
              <a:ext uri="{FF2B5EF4-FFF2-40B4-BE49-F238E27FC236}">
                <a16:creationId xmlns:a16="http://schemas.microsoft.com/office/drawing/2014/main" id="{AB40368F-61CF-DA86-3ABE-631FBB6224D1}"/>
              </a:ext>
            </a:extLst>
          </p:cNvPr>
          <p:cNvGrpSpPr/>
          <p:nvPr/>
        </p:nvGrpSpPr>
        <p:grpSpPr>
          <a:xfrm>
            <a:off x="6096000" y="3961715"/>
            <a:ext cx="5116210" cy="2601317"/>
            <a:chOff x="-135018" y="176981"/>
            <a:chExt cx="4444823" cy="3714750"/>
          </a:xfrm>
        </p:grpSpPr>
        <p:sp>
          <p:nvSpPr>
            <p:cNvPr id="15" name="Rectangle 14">
              <a:extLst>
                <a:ext uri="{FF2B5EF4-FFF2-40B4-BE49-F238E27FC236}">
                  <a16:creationId xmlns:a16="http://schemas.microsoft.com/office/drawing/2014/main" id="{1C05337D-98AE-C041-2058-2F9BA110E42F}"/>
                </a:ext>
              </a:extLst>
            </p:cNvPr>
            <p:cNvSpPr/>
            <p:nvPr/>
          </p:nvSpPr>
          <p:spPr>
            <a:xfrm>
              <a:off x="-135018" y="176981"/>
              <a:ext cx="4321811"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16" name="TextBox 15">
              <a:extLst>
                <a:ext uri="{FF2B5EF4-FFF2-40B4-BE49-F238E27FC236}">
                  <a16:creationId xmlns:a16="http://schemas.microsoft.com/office/drawing/2014/main" id="{D8EA058D-07F0-BC2A-A523-795B12DE7414}"/>
                </a:ext>
              </a:extLst>
            </p:cNvPr>
            <p:cNvSpPr txBox="1"/>
            <p:nvPr/>
          </p:nvSpPr>
          <p:spPr>
            <a:xfrm>
              <a:off x="123820" y="1085502"/>
              <a:ext cx="4185985" cy="2228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0" lvl="0" indent="0" algn="l" defTabSz="933450">
                <a:lnSpc>
                  <a:spcPct val="90000"/>
                </a:lnSpc>
                <a:spcBef>
                  <a:spcPct val="0"/>
                </a:spcBef>
                <a:spcAft>
                  <a:spcPct val="35000"/>
                </a:spcAft>
                <a:buNone/>
                <a:defRPr cap="all"/>
              </a:pPr>
              <a:r>
                <a:rPr lang="en-US" sz="2100" dirty="0"/>
                <a:t> </a:t>
              </a:r>
              <a:r>
                <a:rPr lang="en-US" sz="2400" b="1" dirty="0"/>
                <a:t>AGENT DASHBOARD</a:t>
              </a:r>
            </a:p>
            <a:p>
              <a:pPr marL="0" lvl="0" indent="0" algn="l" defTabSz="933450">
                <a:lnSpc>
                  <a:spcPct val="90000"/>
                </a:lnSpc>
                <a:spcBef>
                  <a:spcPct val="0"/>
                </a:spcBef>
                <a:spcAft>
                  <a:spcPct val="35000"/>
                </a:spcAft>
                <a:buNone/>
                <a:defRPr cap="all"/>
              </a:pPr>
              <a:r>
                <a:rPr lang="en-US" sz="1600" dirty="0"/>
                <a:t>Allows users and agents to create account</a:t>
              </a:r>
              <a:endParaRPr lang="en-US" sz="1600" kern="1200" dirty="0"/>
            </a:p>
          </p:txBody>
        </p:sp>
      </p:grpSp>
    </p:spTree>
    <p:extLst>
      <p:ext uri="{BB962C8B-B14F-4D97-AF65-F5344CB8AC3E}">
        <p14:creationId xmlns:p14="http://schemas.microsoft.com/office/powerpoint/2010/main" val="196691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5D4E13-72A1-8B92-2094-2D9480B78D18}"/>
              </a:ext>
            </a:extLst>
          </p:cNvPr>
          <p:cNvSpPr>
            <a:spLocks noGrp="1"/>
          </p:cNvSpPr>
          <p:nvPr>
            <p:ph type="sldNum" sz="quarter" idx="12"/>
          </p:nvPr>
        </p:nvSpPr>
        <p:spPr/>
        <p:txBody>
          <a:bodyPr/>
          <a:lstStyle/>
          <a:p>
            <a:fld id="{58FB4751-880F-D840-AAA9-3A15815CC996}" type="slidenum">
              <a:rPr lang="en-US" smtClean="0"/>
              <a:pPr/>
              <a:t>8</a:t>
            </a:fld>
            <a:endParaRPr lang="en-US" dirty="0"/>
          </a:p>
        </p:txBody>
      </p:sp>
      <p:grpSp>
        <p:nvGrpSpPr>
          <p:cNvPr id="3" name="Group 2">
            <a:extLst>
              <a:ext uri="{FF2B5EF4-FFF2-40B4-BE49-F238E27FC236}">
                <a16:creationId xmlns:a16="http://schemas.microsoft.com/office/drawing/2014/main" id="{EAE49575-5D66-97F9-BFD5-1AAA66BBA512}"/>
              </a:ext>
            </a:extLst>
          </p:cNvPr>
          <p:cNvGrpSpPr/>
          <p:nvPr/>
        </p:nvGrpSpPr>
        <p:grpSpPr>
          <a:xfrm>
            <a:off x="698090" y="720104"/>
            <a:ext cx="4974617" cy="2601318"/>
            <a:chOff x="-135018" y="176981"/>
            <a:chExt cx="4321811" cy="3714750"/>
          </a:xfrm>
        </p:grpSpPr>
        <p:sp>
          <p:nvSpPr>
            <p:cNvPr id="4" name="Rectangle 3">
              <a:extLst>
                <a:ext uri="{FF2B5EF4-FFF2-40B4-BE49-F238E27FC236}">
                  <a16:creationId xmlns:a16="http://schemas.microsoft.com/office/drawing/2014/main" id="{7DB508F9-B973-5F75-9432-CD97FDF36982}"/>
                </a:ext>
              </a:extLst>
            </p:cNvPr>
            <p:cNvSpPr/>
            <p:nvPr/>
          </p:nvSpPr>
          <p:spPr>
            <a:xfrm>
              <a:off x="-135018" y="176981"/>
              <a:ext cx="4321811"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18D3CE0A-663F-D94E-20BC-F631AF4AE376}"/>
                </a:ext>
              </a:extLst>
            </p:cNvPr>
            <p:cNvSpPr txBox="1"/>
            <p:nvPr/>
          </p:nvSpPr>
          <p:spPr>
            <a:xfrm>
              <a:off x="808" y="1485900"/>
              <a:ext cx="4185985" cy="2228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0" lvl="0" indent="0" algn="l" defTabSz="933450">
                <a:lnSpc>
                  <a:spcPct val="90000"/>
                </a:lnSpc>
                <a:spcBef>
                  <a:spcPct val="0"/>
                </a:spcBef>
                <a:spcAft>
                  <a:spcPct val="35000"/>
                </a:spcAft>
                <a:buNone/>
                <a:defRPr cap="all"/>
              </a:pPr>
              <a:r>
                <a:rPr lang="en-US" sz="2100" b="1" dirty="0"/>
                <a:t> SECURITY</a:t>
              </a:r>
            </a:p>
            <a:p>
              <a:pPr marL="0" lvl="0" indent="0" algn="l" defTabSz="933450">
                <a:lnSpc>
                  <a:spcPct val="90000"/>
                </a:lnSpc>
                <a:spcBef>
                  <a:spcPct val="0"/>
                </a:spcBef>
                <a:spcAft>
                  <a:spcPct val="35000"/>
                </a:spcAft>
                <a:buNone/>
                <a:defRPr cap="all"/>
              </a:pPr>
              <a:r>
                <a:rPr lang="en-US" sz="1800" dirty="0"/>
                <a:t>Reduces the risk of scams by ensuring that all agents are legitimate and trustworthy.</a:t>
              </a:r>
              <a:endParaRPr lang="en-US" sz="1600" kern="1200" dirty="0"/>
            </a:p>
          </p:txBody>
        </p:sp>
      </p:grpSp>
      <p:grpSp>
        <p:nvGrpSpPr>
          <p:cNvPr id="6" name="Group 5">
            <a:extLst>
              <a:ext uri="{FF2B5EF4-FFF2-40B4-BE49-F238E27FC236}">
                <a16:creationId xmlns:a16="http://schemas.microsoft.com/office/drawing/2014/main" id="{70FA6C30-BA56-F6A3-14B9-E6656C656911}"/>
              </a:ext>
            </a:extLst>
          </p:cNvPr>
          <p:cNvGrpSpPr/>
          <p:nvPr/>
        </p:nvGrpSpPr>
        <p:grpSpPr>
          <a:xfrm>
            <a:off x="709189" y="3920644"/>
            <a:ext cx="4974617" cy="2601318"/>
            <a:chOff x="-135018" y="176981"/>
            <a:chExt cx="4321811" cy="3714750"/>
          </a:xfrm>
        </p:grpSpPr>
        <p:sp>
          <p:nvSpPr>
            <p:cNvPr id="7" name="Rectangle 6">
              <a:extLst>
                <a:ext uri="{FF2B5EF4-FFF2-40B4-BE49-F238E27FC236}">
                  <a16:creationId xmlns:a16="http://schemas.microsoft.com/office/drawing/2014/main" id="{CC2032BF-B4B6-BCB8-0CF2-DCA77C31E308}"/>
                </a:ext>
              </a:extLst>
            </p:cNvPr>
            <p:cNvSpPr/>
            <p:nvPr/>
          </p:nvSpPr>
          <p:spPr>
            <a:xfrm>
              <a:off x="-135018" y="176981"/>
              <a:ext cx="4321811"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8" name="TextBox 7">
              <a:extLst>
                <a:ext uri="{FF2B5EF4-FFF2-40B4-BE49-F238E27FC236}">
                  <a16:creationId xmlns:a16="http://schemas.microsoft.com/office/drawing/2014/main" id="{B18A3A5C-AC8A-821F-FFC6-F648A8CA7BBD}"/>
                </a:ext>
              </a:extLst>
            </p:cNvPr>
            <p:cNvSpPr txBox="1"/>
            <p:nvPr/>
          </p:nvSpPr>
          <p:spPr>
            <a:xfrm>
              <a:off x="808" y="1485900"/>
              <a:ext cx="4185985" cy="2228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0" lvl="0" indent="0" algn="l" defTabSz="933450">
                <a:lnSpc>
                  <a:spcPct val="90000"/>
                </a:lnSpc>
                <a:spcBef>
                  <a:spcPct val="0"/>
                </a:spcBef>
                <a:spcAft>
                  <a:spcPct val="35000"/>
                </a:spcAft>
                <a:buNone/>
                <a:defRPr cap="all"/>
              </a:pPr>
              <a:r>
                <a:rPr lang="en-US" sz="2100" dirty="0"/>
                <a:t> </a:t>
              </a:r>
              <a:r>
                <a:rPr lang="en-US" sz="2100" b="1" dirty="0"/>
                <a:t>resource posting</a:t>
              </a:r>
            </a:p>
            <a:p>
              <a:pPr marL="0" lvl="0" indent="0" algn="l" defTabSz="933450">
                <a:lnSpc>
                  <a:spcPct val="90000"/>
                </a:lnSpc>
                <a:spcBef>
                  <a:spcPct val="0"/>
                </a:spcBef>
                <a:spcAft>
                  <a:spcPct val="35000"/>
                </a:spcAft>
                <a:buNone/>
                <a:defRPr cap="all"/>
              </a:pPr>
              <a:r>
                <a:rPr lang="en-US" dirty="0"/>
                <a:t>Agents should be able to post listings for construction resources including raw materials, machinery, and skilled labor.</a:t>
              </a:r>
              <a:endParaRPr lang="en-US" kern="1200" dirty="0"/>
            </a:p>
          </p:txBody>
        </p:sp>
      </p:grpSp>
      <p:grpSp>
        <p:nvGrpSpPr>
          <p:cNvPr id="9" name="Group 8">
            <a:extLst>
              <a:ext uri="{FF2B5EF4-FFF2-40B4-BE49-F238E27FC236}">
                <a16:creationId xmlns:a16="http://schemas.microsoft.com/office/drawing/2014/main" id="{BFA40DF5-653F-7CAF-F825-CD3A73C56822}"/>
              </a:ext>
            </a:extLst>
          </p:cNvPr>
          <p:cNvGrpSpPr/>
          <p:nvPr/>
        </p:nvGrpSpPr>
        <p:grpSpPr>
          <a:xfrm>
            <a:off x="6214492" y="3920644"/>
            <a:ext cx="4974617" cy="2601318"/>
            <a:chOff x="-135018" y="176981"/>
            <a:chExt cx="4321811" cy="3714750"/>
          </a:xfrm>
        </p:grpSpPr>
        <p:sp>
          <p:nvSpPr>
            <p:cNvPr id="10" name="Rectangle 9">
              <a:extLst>
                <a:ext uri="{FF2B5EF4-FFF2-40B4-BE49-F238E27FC236}">
                  <a16:creationId xmlns:a16="http://schemas.microsoft.com/office/drawing/2014/main" id="{B6C57E6B-788D-175D-B97D-A0610361A9E7}"/>
                </a:ext>
              </a:extLst>
            </p:cNvPr>
            <p:cNvSpPr/>
            <p:nvPr/>
          </p:nvSpPr>
          <p:spPr>
            <a:xfrm>
              <a:off x="-135018" y="176981"/>
              <a:ext cx="4321811"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a:p>
          </p:txBody>
        </p:sp>
        <p:sp>
          <p:nvSpPr>
            <p:cNvPr id="11" name="TextBox 10">
              <a:extLst>
                <a:ext uri="{FF2B5EF4-FFF2-40B4-BE49-F238E27FC236}">
                  <a16:creationId xmlns:a16="http://schemas.microsoft.com/office/drawing/2014/main" id="{6F3082ED-E342-C915-B3E2-4D1CA8279D64}"/>
                </a:ext>
              </a:extLst>
            </p:cNvPr>
            <p:cNvSpPr txBox="1"/>
            <p:nvPr/>
          </p:nvSpPr>
          <p:spPr>
            <a:xfrm>
              <a:off x="808" y="1485900"/>
              <a:ext cx="4185985" cy="2228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0" lvl="0" indent="0" algn="l" defTabSz="933450">
                <a:lnSpc>
                  <a:spcPct val="90000"/>
                </a:lnSpc>
                <a:spcBef>
                  <a:spcPct val="0"/>
                </a:spcBef>
                <a:spcAft>
                  <a:spcPct val="35000"/>
                </a:spcAft>
                <a:buNone/>
                <a:defRPr cap="all"/>
              </a:pPr>
              <a:r>
                <a:rPr lang="en-US" sz="2100" b="1" dirty="0"/>
                <a:t> resource search</a:t>
              </a:r>
            </a:p>
            <a:p>
              <a:pPr marL="0" lvl="0" indent="0" algn="l" defTabSz="933450">
                <a:lnSpc>
                  <a:spcPct val="90000"/>
                </a:lnSpc>
                <a:spcBef>
                  <a:spcPct val="0"/>
                </a:spcBef>
                <a:spcAft>
                  <a:spcPct val="35000"/>
                </a:spcAft>
                <a:buNone/>
                <a:defRPr cap="all"/>
              </a:pPr>
              <a:r>
                <a:rPr lang="en-US" dirty="0"/>
                <a:t>Users should be able to search for resources based on various criteria such as type, location, and availability</a:t>
              </a:r>
              <a:r>
                <a:rPr lang="en-US" sz="1600" dirty="0"/>
                <a:t>.</a:t>
              </a:r>
              <a:endParaRPr lang="en-US" sz="1600" kern="1200" dirty="0"/>
            </a:p>
          </p:txBody>
        </p:sp>
      </p:grpSp>
      <p:grpSp>
        <p:nvGrpSpPr>
          <p:cNvPr id="12" name="Group 11">
            <a:extLst>
              <a:ext uri="{FF2B5EF4-FFF2-40B4-BE49-F238E27FC236}">
                <a16:creationId xmlns:a16="http://schemas.microsoft.com/office/drawing/2014/main" id="{2D17F69C-7860-32C9-34AA-8768745173FE}"/>
              </a:ext>
            </a:extLst>
          </p:cNvPr>
          <p:cNvGrpSpPr/>
          <p:nvPr/>
        </p:nvGrpSpPr>
        <p:grpSpPr>
          <a:xfrm>
            <a:off x="6214492" y="739362"/>
            <a:ext cx="4974617" cy="2601318"/>
            <a:chOff x="-135018" y="176981"/>
            <a:chExt cx="4321811" cy="3714750"/>
          </a:xfrm>
        </p:grpSpPr>
        <p:sp>
          <p:nvSpPr>
            <p:cNvPr id="13" name="Rectangle 12">
              <a:extLst>
                <a:ext uri="{FF2B5EF4-FFF2-40B4-BE49-F238E27FC236}">
                  <a16:creationId xmlns:a16="http://schemas.microsoft.com/office/drawing/2014/main" id="{FCAFAAE2-185E-3D28-2DDA-28EDC2A2C302}"/>
                </a:ext>
              </a:extLst>
            </p:cNvPr>
            <p:cNvSpPr/>
            <p:nvPr/>
          </p:nvSpPr>
          <p:spPr>
            <a:xfrm>
              <a:off x="-135018" y="176981"/>
              <a:ext cx="4321811"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N" dirty="0"/>
            </a:p>
          </p:txBody>
        </p:sp>
        <p:sp>
          <p:nvSpPr>
            <p:cNvPr id="14" name="TextBox 13">
              <a:extLst>
                <a:ext uri="{FF2B5EF4-FFF2-40B4-BE49-F238E27FC236}">
                  <a16:creationId xmlns:a16="http://schemas.microsoft.com/office/drawing/2014/main" id="{811FB921-1E72-4E52-6C88-21169484176B}"/>
                </a:ext>
              </a:extLst>
            </p:cNvPr>
            <p:cNvSpPr txBox="1"/>
            <p:nvPr/>
          </p:nvSpPr>
          <p:spPr>
            <a:xfrm>
              <a:off x="808" y="1485900"/>
              <a:ext cx="4185985" cy="2228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0" lvl="0" indent="0" algn="l" defTabSz="933450">
                <a:lnSpc>
                  <a:spcPct val="90000"/>
                </a:lnSpc>
                <a:spcBef>
                  <a:spcPct val="0"/>
                </a:spcBef>
                <a:spcAft>
                  <a:spcPct val="35000"/>
                </a:spcAft>
                <a:buNone/>
                <a:defRPr cap="all"/>
              </a:pPr>
              <a:r>
                <a:rPr lang="en-US" sz="2100" dirty="0"/>
                <a:t> </a:t>
              </a:r>
              <a:r>
                <a:rPr lang="en-US" sz="2100" b="1" dirty="0"/>
                <a:t>platform interface</a:t>
              </a:r>
            </a:p>
            <a:p>
              <a:pPr marL="0" lvl="0" indent="0" algn="l" defTabSz="933450">
                <a:lnSpc>
                  <a:spcPct val="90000"/>
                </a:lnSpc>
                <a:spcBef>
                  <a:spcPct val="0"/>
                </a:spcBef>
                <a:spcAft>
                  <a:spcPct val="35000"/>
                </a:spcAft>
                <a:buNone/>
                <a:defRPr cap="all"/>
              </a:pPr>
              <a:r>
                <a:rPr lang="en-US" dirty="0"/>
                <a:t>User-friendly interface for easy navigation and finding volunteer opportunities</a:t>
              </a:r>
              <a:endParaRPr lang="en-US" kern="1200" dirty="0"/>
            </a:p>
          </p:txBody>
        </p:sp>
      </p:grpSp>
    </p:spTree>
    <p:extLst>
      <p:ext uri="{BB962C8B-B14F-4D97-AF65-F5344CB8AC3E}">
        <p14:creationId xmlns:p14="http://schemas.microsoft.com/office/powerpoint/2010/main" val="91746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3A87-FFC3-BFEF-0786-2D4B27A9B8BD}"/>
              </a:ext>
            </a:extLst>
          </p:cNvPr>
          <p:cNvSpPr>
            <a:spLocks noGrp="1"/>
          </p:cNvSpPr>
          <p:nvPr>
            <p:ph type="title"/>
          </p:nvPr>
        </p:nvSpPr>
        <p:spPr>
          <a:xfrm>
            <a:off x="0" y="78658"/>
            <a:ext cx="12192000" cy="570271"/>
          </a:xfrm>
        </p:spPr>
        <p:txBody>
          <a:bodyPr>
            <a:normAutofit fontScale="90000"/>
          </a:bodyPr>
          <a:lstStyle/>
          <a:p>
            <a:pPr algn="ctr"/>
            <a:r>
              <a:rPr lang="en-US" sz="4000" b="1" u="sng" dirty="0"/>
              <a:t>FEATURES</a:t>
            </a:r>
            <a:endParaRPr lang="en-IN" sz="4000" b="1" u="sng" dirty="0"/>
          </a:p>
        </p:txBody>
      </p:sp>
      <p:sp>
        <p:nvSpPr>
          <p:cNvPr id="8" name="Content Placeholder 7">
            <a:extLst>
              <a:ext uri="{FF2B5EF4-FFF2-40B4-BE49-F238E27FC236}">
                <a16:creationId xmlns:a16="http://schemas.microsoft.com/office/drawing/2014/main" id="{12C1E4C0-7F0E-8A6B-D57D-4EF7EA824944}"/>
              </a:ext>
            </a:extLst>
          </p:cNvPr>
          <p:cNvSpPr>
            <a:spLocks noGrp="1"/>
          </p:cNvSpPr>
          <p:nvPr>
            <p:ph sz="quarter" idx="12"/>
          </p:nvPr>
        </p:nvSpPr>
        <p:spPr>
          <a:xfrm>
            <a:off x="0" y="884904"/>
            <a:ext cx="12191999" cy="5781368"/>
          </a:xfrm>
        </p:spPr>
        <p:txBody>
          <a:bodyPr>
            <a:normAutofit fontScale="92500"/>
          </a:bodyPr>
          <a:lstStyle/>
          <a:p>
            <a:pPr marL="0" indent="0">
              <a:buNone/>
            </a:pPr>
            <a:r>
              <a:rPr lang="en-US" sz="2400" b="1" dirty="0">
                <a:effectLst>
                  <a:outerShdw blurRad="38100" dist="38100" dir="2700000" algn="tl">
                    <a:srgbClr val="000000">
                      <a:alpha val="43137"/>
                    </a:srgbClr>
                  </a:outerShdw>
                </a:effectLst>
              </a:rPr>
              <a:t>AUTHENTICATION</a:t>
            </a:r>
          </a:p>
          <a:p>
            <a:pPr marL="342900" indent="-342900">
              <a:buFont typeface="Arial" panose="020B0604020202020204" pitchFamily="34" charset="0"/>
              <a:buChar char="•"/>
            </a:pPr>
            <a:r>
              <a:rPr lang="en-US" sz="2000" dirty="0"/>
              <a:t>Users and agents must be able to register and log in to their respective accounts</a:t>
            </a:r>
            <a:endParaRPr lang="en-US" dirty="0">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US" sz="2000" dirty="0"/>
              <a:t>Authentication</a:t>
            </a:r>
            <a:r>
              <a:rPr lang="en-US" dirty="0"/>
              <a:t> </a:t>
            </a:r>
            <a:r>
              <a:rPr lang="en-US" sz="2000" dirty="0"/>
              <a:t>mechanisms should ensure security and data privacy</a:t>
            </a:r>
          </a:p>
          <a:p>
            <a:pPr marL="0" indent="0">
              <a:buNone/>
            </a:pPr>
            <a:endParaRPr lang="en-US" sz="2400" b="1" dirty="0">
              <a:effectLst>
                <a:outerShdw blurRad="38100" dist="38100" dir="2700000" algn="tl">
                  <a:srgbClr val="000000">
                    <a:alpha val="43137"/>
                  </a:srgbClr>
                </a:outerShdw>
              </a:effectLst>
            </a:endParaRPr>
          </a:p>
          <a:p>
            <a:pPr marL="0" indent="0">
              <a:buNone/>
            </a:pPr>
            <a:r>
              <a:rPr lang="en-US" sz="2400" b="1" dirty="0">
                <a:effectLst>
                  <a:outerShdw blurRad="38100" dist="38100" dir="2700000" algn="tl">
                    <a:srgbClr val="000000">
                      <a:alpha val="43137"/>
                    </a:srgbClr>
                  </a:outerShdw>
                </a:effectLst>
              </a:rPr>
              <a:t>USER DASHBOARD</a:t>
            </a:r>
          </a:p>
          <a:p>
            <a:pPr marL="342900" indent="-342900">
              <a:buFont typeface="Arial" panose="020B0604020202020204" pitchFamily="34" charset="0"/>
              <a:buChar char="•"/>
            </a:pPr>
            <a:r>
              <a:rPr lang="en-US" sz="2000" dirty="0"/>
              <a:t>Users should have access to a dashboard where they can manage their profile, view transaction history, and track </a:t>
            </a:r>
          </a:p>
          <a:p>
            <a:pPr marL="0" indent="0">
              <a:buNone/>
            </a:pPr>
            <a:r>
              <a:rPr lang="en-US" sz="2000" dirty="0"/>
              <a:t> ongoing projects</a:t>
            </a:r>
          </a:p>
          <a:p>
            <a:pPr marL="0" indent="0">
              <a:buNone/>
            </a:pPr>
            <a:endParaRPr lang="en-US" sz="2400" b="1" dirty="0">
              <a:effectLst>
                <a:outerShdw blurRad="38100" dist="38100" dir="2700000" algn="tl">
                  <a:srgbClr val="000000">
                    <a:alpha val="43137"/>
                  </a:srgbClr>
                </a:outerShdw>
              </a:effectLst>
            </a:endParaRPr>
          </a:p>
          <a:p>
            <a:pPr marL="0" indent="0">
              <a:buNone/>
            </a:pPr>
            <a:r>
              <a:rPr lang="en-US" sz="2400" b="1" dirty="0">
                <a:effectLst>
                  <a:outerShdw blurRad="38100" dist="38100" dir="2700000" algn="tl">
                    <a:srgbClr val="000000">
                      <a:alpha val="43137"/>
                    </a:srgbClr>
                  </a:outerShdw>
                </a:effectLst>
              </a:rPr>
              <a:t>AGENT DASHBOARD</a:t>
            </a:r>
          </a:p>
          <a:p>
            <a:pPr marL="342900" indent="-342900">
              <a:buFont typeface="Arial" panose="020B0604020202020204" pitchFamily="34" charset="0"/>
              <a:buChar char="•"/>
            </a:pPr>
            <a:r>
              <a:rPr lang="en-US" sz="2000" dirty="0"/>
              <a:t>Agents should have a dedicated dashboard to showcase their offerings, manage listings, and track transactions</a:t>
            </a:r>
          </a:p>
          <a:p>
            <a:pPr marL="0" indent="0">
              <a:buNone/>
            </a:pPr>
            <a:endParaRPr lang="en-US" dirty="0"/>
          </a:p>
          <a:p>
            <a:pPr marL="0" indent="0">
              <a:buNone/>
            </a:pPr>
            <a:r>
              <a:rPr lang="en-US" sz="2400" b="1" dirty="0">
                <a:effectLst>
                  <a:outerShdw blurRad="38100" dist="38100" dir="2700000" algn="tl">
                    <a:srgbClr val="000000">
                      <a:alpha val="43137"/>
                    </a:srgbClr>
                  </a:outerShdw>
                </a:effectLst>
              </a:rPr>
              <a:t>RESOURCE POSTING</a:t>
            </a:r>
          </a:p>
          <a:p>
            <a:pPr marL="342900" indent="-342900">
              <a:buFont typeface="Arial" panose="020B0604020202020204" pitchFamily="34" charset="0"/>
              <a:buChar char="•"/>
            </a:pPr>
            <a:r>
              <a:rPr lang="en-US" sz="2000" dirty="0"/>
              <a:t>Agents should be able to post listings for construction resources including raw materials, machinery, and skilled labor. </a:t>
            </a:r>
            <a:endParaRPr lang="en-US" dirty="0">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n-US" sz="2000" dirty="0"/>
              <a:t>Listings should include detailed information about the resource, pricing, and availability.</a:t>
            </a:r>
            <a:endParaRPr lang="en-IN" dirty="0"/>
          </a:p>
          <a:p>
            <a:pPr marL="0" indent="0">
              <a:buNone/>
            </a:pPr>
            <a:endParaRPr lang="en-IN" dirty="0"/>
          </a:p>
        </p:txBody>
      </p:sp>
      <p:sp>
        <p:nvSpPr>
          <p:cNvPr id="5" name="Slide Number Placeholder 4">
            <a:extLst>
              <a:ext uri="{FF2B5EF4-FFF2-40B4-BE49-F238E27FC236}">
                <a16:creationId xmlns:a16="http://schemas.microsoft.com/office/drawing/2014/main" id="{87336A56-B47D-5376-2506-9EEAC359C776}"/>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03854334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www.w3.org/XML/1998/namespace"/>
    <ds:schemaRef ds:uri="16c05727-aa75-4e4a-9b5f-8a80a1165891"/>
    <ds:schemaRef ds:uri="http://schemas.microsoft.com/office/2006/documentManagement/types"/>
    <ds:schemaRef ds:uri="230e9df3-be65-4c73-a93b-d1236ebd677e"/>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 ds:uri="71af3243-3dd4-4a8d-8c0d-dd76da1f02a5"/>
    <ds:schemaRef ds:uri="http://schemas.microsoft.com/sharepoint/v3"/>
    <ds:schemaRef ds:uri="http://purl.org/dc/elements/1.1/"/>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1261</TotalTime>
  <Words>1246</Words>
  <Application>Microsoft Office PowerPoint</Application>
  <PresentationFormat>Widescreen</PresentationFormat>
  <Paragraphs>193</Paragraphs>
  <Slides>26</Slides>
  <Notes>9</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Courier New</vt:lpstr>
      <vt:lpstr>Google Sans</vt:lpstr>
      <vt:lpstr>Sagona Book</vt:lpstr>
      <vt:lpstr>Tenorite</vt:lpstr>
      <vt:lpstr>Times New Roman</vt:lpstr>
      <vt:lpstr>Office 2013 - 2022 Theme</vt:lpstr>
      <vt:lpstr>BUILDLINK:  A Construction Procurement Platform  </vt:lpstr>
      <vt:lpstr>CONTENTS</vt:lpstr>
      <vt:lpstr>What does procurement mean?</vt:lpstr>
      <vt:lpstr>Introduction</vt:lpstr>
      <vt:lpstr> Basic Objectives</vt:lpstr>
      <vt:lpstr>PowerPoint Presentation</vt:lpstr>
      <vt:lpstr>Technical functionalities</vt:lpstr>
      <vt:lpstr>PowerPoint Presentation</vt:lpstr>
      <vt:lpstr>FEATURES</vt:lpstr>
      <vt:lpstr>PowerPoint Presentation</vt:lpstr>
      <vt:lpstr>PHASES</vt:lpstr>
      <vt:lpstr>PowerPoint Presentation</vt:lpstr>
      <vt:lpstr>Requirements </vt:lpstr>
      <vt:lpstr>Advantages                                  </vt:lpstr>
      <vt:lpstr>Disadvantages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tovin thomas</dc:creator>
  <cp:lastModifiedBy>Melbin Sebastian</cp:lastModifiedBy>
  <cp:revision>14</cp:revision>
  <dcterms:created xsi:type="dcterms:W3CDTF">2024-07-05T18:00:57Z</dcterms:created>
  <dcterms:modified xsi:type="dcterms:W3CDTF">2024-07-08T07:39:20Z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