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57" r:id="rId4"/>
    <p:sldId id="264" r:id="rId5"/>
    <p:sldId id="265" r:id="rId6"/>
    <p:sldId id="266" r:id="rId7"/>
    <p:sldId id="258" r:id="rId8"/>
    <p:sldId id="267" r:id="rId9"/>
    <p:sldId id="268" r:id="rId10"/>
    <p:sldId id="269" r:id="rId11"/>
    <p:sldId id="259" r:id="rId12"/>
    <p:sldId id="260" r:id="rId13"/>
    <p:sldId id="270" r:id="rId14"/>
    <p:sldId id="271" r:id="rId15"/>
    <p:sldId id="261" r:id="rId16"/>
    <p:sldId id="272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04" autoAdjust="0"/>
  </p:normalViewPr>
  <p:slideViewPr>
    <p:cSldViewPr snapToGrid="0">
      <p:cViewPr varScale="1">
        <p:scale>
          <a:sx n="139" d="100"/>
          <a:sy n="139" d="100"/>
        </p:scale>
        <p:origin x="1542" y="144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A42479-D4DE-F0E4-A2EB-D957BE0B4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652CF-5656-A580-2823-224DDC0B1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FFDF-8CD7-48A0-9CC2-2794D043CEEB}" type="datetimeFigureOut">
              <a:rPr lang="fr-FR" smtClean="0"/>
              <a:t>03/07/2024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547B2C-92D1-5FB3-5C60-047D4D716F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0410B-D73B-8DE4-0229-498C73DE1F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EEC6-DF4A-45E8-BC65-1E0B81FB1D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615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7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1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33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3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8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12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2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openclassrooms.com/fr/paths/804/projects/157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0000" lnSpcReduction="20000"/>
          </a:bodyPr>
          <a:lstStyle/>
          <a:p>
            <a:r>
              <a:rPr lang="fr-FR" sz="6600" b="1" u="none" strike="noStrike" dirty="0"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Optimisez la gestion des données d'une boutique avec Python</a:t>
            </a:r>
            <a:endParaRPr lang="fr-FR" sz="6600" b="1" dirty="0">
              <a:solidFill>
                <a:schemeClr val="bg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Melchiori Manuel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Juillet 2024</a:t>
            </a:r>
            <a:endParaRPr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F7A1F-C8C8-F340-05D5-579369BC6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436A47-BE1B-DCE1-BE0B-600E3751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8AB9616-7FFF-3161-3DD7-CD6793E4C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5" y="1658224"/>
            <a:ext cx="6806436" cy="32165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49D3CF-EEA1-A53A-D206-DBAD06E73B3D}"/>
              </a:ext>
            </a:extLst>
          </p:cNvPr>
          <p:cNvSpPr txBox="1"/>
          <p:nvPr/>
        </p:nvSpPr>
        <p:spPr>
          <a:xfrm>
            <a:off x="556890" y="1569242"/>
            <a:ext cx="5527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Boite a moustache très simplifiée pour la lecture et l’analyse du prix </a:t>
            </a:r>
          </a:p>
        </p:txBody>
      </p:sp>
    </p:spTree>
    <p:extLst>
      <p:ext uri="{BB962C8B-B14F-4D97-AF65-F5344CB8AC3E}">
        <p14:creationId xmlns:p14="http://schemas.microsoft.com/office/powerpoint/2010/main" val="384254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3600" i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436A47-BE1B-DCE1-BE0B-600E3751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Un sticker simplifié représentant des vins ou champagne luxueux. Image 4 de 4">
            <a:extLst>
              <a:ext uri="{FF2B5EF4-FFF2-40B4-BE49-F238E27FC236}">
                <a16:creationId xmlns:a16="http://schemas.microsoft.com/office/drawing/2014/main" id="{4326B1BC-7499-76F8-FBB7-506099B7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60" y="2551160"/>
            <a:ext cx="1875530" cy="187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7794A6-777C-3B0B-D6B2-2789BD5A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073" y="1390200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En analysant de façon globale, on ne fait pas la distinction entre les types de produits</a:t>
            </a: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Les vins, champagne et cognac n’ont pas forcément les mêmes « zones » de prix</a:t>
            </a:r>
          </a:p>
          <a:p>
            <a:pPr marL="11430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La propreté des jeux de données est également primordiale</a:t>
            </a: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Les produits de prestiges peuvent également secouer les données</a:t>
            </a: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0237E6-E4AE-6739-A6D6-B46189733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0" y="2707875"/>
            <a:ext cx="4229100" cy="781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C8B0D08-38FC-B4F0-47A6-A7DCAB8C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2F6F076-CDE7-E64E-B74C-E0AC4141C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25" y="1521889"/>
            <a:ext cx="7342701" cy="34634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C8B0D08-38FC-B4F0-47A6-A7DCAB8C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1175CF-18CB-8A25-4FA1-0384A951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794" y="1569242"/>
            <a:ext cx="5578011" cy="33752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85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Corrélation via Heatmap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C8B0D08-38FC-B4F0-47A6-A7DCAB8C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669A59-A425-4CF0-9568-BECA4AC3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061" y="1523478"/>
            <a:ext cx="4034576" cy="33401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5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90E65D2-3DEE-CFBD-D01F-645191EF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CDBF8-FFFD-5732-392F-09F53D9125B8}"/>
              </a:ext>
            </a:extLst>
          </p:cNvPr>
          <p:cNvSpPr txBox="1"/>
          <p:nvPr/>
        </p:nvSpPr>
        <p:spPr>
          <a:xfrm>
            <a:off x="660019" y="1878340"/>
            <a:ext cx="47095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-Nettoyage Continu des Données pour exploitation plus simplifiée, ou mettre en place des garde-fous, voir automatisation éventuelle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-Revue éventuelle des prix, on constate qu’une augmentation des prix menaient a moins de ventes,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-Mise en place d’une gestion de stock plus équilibrée</a:t>
            </a:r>
          </a:p>
        </p:txBody>
      </p:sp>
      <p:pic>
        <p:nvPicPr>
          <p:cNvPr id="1026" name="Picture 2" descr="A strategic sticker representing a data analyst doing data cleaning with Python. The sticker should also symbolize strategic actions such as continuous data cleaning for simpler exploitation, price review, and balanced stock management.">
            <a:extLst>
              <a:ext uri="{FF2B5EF4-FFF2-40B4-BE49-F238E27FC236}">
                <a16:creationId xmlns:a16="http://schemas.microsoft.com/office/drawing/2014/main" id="{3EB34704-C244-9997-32AD-19425F3F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33" y="1823805"/>
            <a:ext cx="2516748" cy="2516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b="0" i="0" dirty="0">
                <a:solidFill>
                  <a:srgbClr val="111111"/>
                </a:solidFill>
                <a:effectLst/>
                <a:latin typeface="-apple-system"/>
              </a:rPr>
              <a:t>Projet a été assez exigeant en raison de la quantité importante de nettoyage de données à effectuer.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rgbClr val="111111"/>
              </a:solidFill>
              <a:latin typeface="-apple-system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b="0" i="0" dirty="0">
                <a:solidFill>
                  <a:srgbClr val="111111"/>
                </a:solidFill>
                <a:effectLst/>
                <a:latin typeface="-apple-system"/>
              </a:rPr>
              <a:t>Les défis majeurs résidaient dans la correction de la syntaxe, qui peut être améliorée grâce à l’intelligence artificielle, et la répétition de certaines actions, notamment le copier-coller de mêmes types d’analyses sur différents fichiers.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b="0" i="0" dirty="0">
                <a:solidFill>
                  <a:srgbClr val="111111"/>
                </a:solidFill>
                <a:effectLst/>
                <a:latin typeface="-apple-system"/>
              </a:rPr>
              <a:t>					Malgré ces défis, l’étude a pris forme et as été 						très enrichissante,</a:t>
            </a:r>
            <a:endParaRPr sz="14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158BFC-B2B3-A588-7FCD-4A423BE7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A simple image of a person looking up, satisfied with his work in Python and his study as a data analyst.">
            <a:extLst>
              <a:ext uri="{FF2B5EF4-FFF2-40B4-BE49-F238E27FC236}">
                <a16:creationId xmlns:a16="http://schemas.microsoft.com/office/drawing/2014/main" id="{54F65CCD-AD0B-24A0-6420-C0C109A2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65" y="2941458"/>
            <a:ext cx="1973179" cy="1864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 Fichiers excel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Erp: 6 colonnes 825 lignes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Liaison: </a:t>
            </a: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 colonnes 825 lignes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Web: 29 colonnes 1513 lignes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D266E2-0B9E-CD5F-2608-76521233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1" y="1176985"/>
            <a:ext cx="3936872" cy="1327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0C6651A-7138-2126-9808-1FABDA228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532187"/>
            <a:ext cx="6705600" cy="409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115E68-6238-F305-FD42-F6A7CB848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112221"/>
            <a:ext cx="5295900" cy="3429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25278F9-0A50-70A7-52A2-17E0851D523C}"/>
              </a:ext>
            </a:extLst>
          </p:cNvPr>
          <p:cNvCxnSpPr>
            <a:cxnSpLocks/>
          </p:cNvCxnSpPr>
          <p:nvPr/>
        </p:nvCxnSpPr>
        <p:spPr>
          <a:xfrm flipV="1">
            <a:off x="6620806" y="2941762"/>
            <a:ext cx="1271910" cy="1341909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71;p5">
            <a:extLst>
              <a:ext uri="{FF2B5EF4-FFF2-40B4-BE49-F238E27FC236}">
                <a16:creationId xmlns:a16="http://schemas.microsoft.com/office/drawing/2014/main" id="{49A341F7-96A5-AFCE-A887-5411E5C0CFCD}"/>
              </a:ext>
            </a:extLst>
          </p:cNvPr>
          <p:cNvSpPr txBox="1">
            <a:spLocks/>
          </p:cNvSpPr>
          <p:nvPr/>
        </p:nvSpPr>
        <p:spPr>
          <a:xfrm>
            <a:off x="7318638" y="3256176"/>
            <a:ext cx="1715359" cy="76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434343"/>
              </a:buClr>
              <a:buFont typeface="Arial"/>
              <a:buNone/>
            </a:pPr>
            <a:r>
              <a:rPr lang="fr-FR" sz="1400" b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Noms des </a:t>
            </a:r>
            <a:r>
              <a:rPr lang="fr-FR" sz="1400" b="1" dirty="0" err="1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lang="fr-FR" sz="1400" b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77FD706-DE79-0445-125A-965217D39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83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2400" b="1" i="1" u="sng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530A16-6C78-5200-29A8-0F7C3B0D7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2841" y="2055613"/>
            <a:ext cx="8021770" cy="26737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Contrôle des Données Manquantes (NaN)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Les valeurs manquantes, souvent représentées par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(Not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Number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), peuvent fausser notre analyse si elles ne sont pas correctement traitées.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Contrôle des Doublons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Les doublons peuvent fausser nos résultats en donnant un poids disproportionné à certaines entrées.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Gestion des Valeurs Aberrantes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Les valeurs aberrantes sont des valeurs qui sont nettement différentes des autres valeurs observées. A garder </a:t>
            </a:r>
            <a:r>
              <a:rPr lang="fr-FR" altLang="fr-FR" sz="1000" dirty="0">
                <a:solidFill>
                  <a:srgbClr val="111111"/>
                </a:solidFill>
                <a:latin typeface="-apple-system"/>
              </a:rPr>
              <a:t>dans le contexte De vente de vins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Contrôle des Valeurs Incohérentes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Nous avons vérifié la cohérence des données, par exemple en s’assurant qu’il n’y a pas de prix négatifs.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Les valeurs incohérentes peuvent indiquer des erreurs dans la collecte ou l’enregistrement des 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Traitement des Données Inexploitables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sz="1000" b="0" i="0" dirty="0">
                <a:solidFill>
                  <a:srgbClr val="111111"/>
                </a:solidFill>
                <a:effectLst/>
                <a:latin typeface="-apple-system"/>
              </a:rPr>
              <a:t>Les données inexploitables peuvent être des données qui sont mal formatées, incomplètes ou qui ne correspondent pas à nos besoins d’analyse.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D4D9BA4-EF40-2833-035B-864472EA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47484" y="255566"/>
            <a:ext cx="61903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800" b="1" i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5CE13A-4B07-04CF-1F6B-74792371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285570-83DF-A8E1-5EC3-13029FF7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7" y="1723417"/>
            <a:ext cx="8937003" cy="139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FB9D46-3C74-F284-0BA9-348FA181A3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26743" y="2917371"/>
            <a:ext cx="2169886" cy="196246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A4DF3A-1AE5-AA0B-FE49-524D7604EEE7}"/>
              </a:ext>
            </a:extLst>
          </p:cNvPr>
          <p:cNvSpPr txBox="1"/>
          <p:nvPr/>
        </p:nvSpPr>
        <p:spPr>
          <a:xfrm>
            <a:off x="1066800" y="3751943"/>
            <a:ext cx="602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Des incohérences deviennent évidentes dès la première lecture.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60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47484" y="255566"/>
            <a:ext cx="61903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800" b="1" i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5CE13A-4B07-04CF-1F6B-74792371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96D8BD-0921-99AA-A422-B3322D5F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4" y="1805201"/>
            <a:ext cx="8837392" cy="139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B528E-BF4C-3AB8-1D81-F5DBDE53B8D9}"/>
              </a:ext>
            </a:extLst>
          </p:cNvPr>
          <p:cNvSpPr/>
          <p:nvPr/>
        </p:nvSpPr>
        <p:spPr>
          <a:xfrm>
            <a:off x="3969657" y="2380343"/>
            <a:ext cx="1023257" cy="93617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CE4818-F2FB-D942-9282-7BE18F5ED095}"/>
              </a:ext>
            </a:extLst>
          </p:cNvPr>
          <p:cNvSpPr txBox="1"/>
          <p:nvPr/>
        </p:nvSpPr>
        <p:spPr>
          <a:xfrm>
            <a:off x="798285" y="3891656"/>
            <a:ext cx="52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prix négatifs ?</a:t>
            </a:r>
          </a:p>
        </p:txBody>
      </p:sp>
    </p:spTree>
    <p:extLst>
      <p:ext uri="{BB962C8B-B14F-4D97-AF65-F5344CB8AC3E}">
        <p14:creationId xmlns:p14="http://schemas.microsoft.com/office/powerpoint/2010/main" val="34931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47484" y="255566"/>
            <a:ext cx="61903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800" b="1" i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5CE13A-4B07-04CF-1F6B-74792371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27CF2E-6912-CF53-1872-78F51E400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3" y="1548408"/>
            <a:ext cx="7990113" cy="2514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B3DDAB-6C52-DBE6-CF25-F950B8879E67}"/>
              </a:ext>
            </a:extLst>
          </p:cNvPr>
          <p:cNvSpPr txBox="1"/>
          <p:nvPr/>
        </p:nvSpPr>
        <p:spPr>
          <a:xfrm>
            <a:off x="1865086" y="4521201"/>
            <a:ext cx="2808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données non exploitables </a:t>
            </a:r>
          </a:p>
        </p:txBody>
      </p:sp>
    </p:spTree>
    <p:extLst>
      <p:ext uri="{BB962C8B-B14F-4D97-AF65-F5344CB8AC3E}">
        <p14:creationId xmlns:p14="http://schemas.microsoft.com/office/powerpoint/2010/main" val="401732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 le fichier liaison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clé unique était visible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Une jointure pour </a:t>
            </a:r>
            <a:r>
              <a:rPr lang="fr-FR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df_merge</a:t>
            </a: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contrôle du nombre de lignes était adapté</a:t>
            </a:r>
            <a:endParaRPr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Jointure de liaison et erp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61C57F-FEC5-3738-62F3-EAC64A11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2A0832-C9DB-1C5C-ADB7-6EA5F90C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25" y="1533525"/>
            <a:ext cx="352425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9D0640-24FC-25A8-F905-D23E8527F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25" y="2695861"/>
            <a:ext cx="3867150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EE8B30-27C7-7AD7-F384-065DDBA066D7}"/>
              </a:ext>
            </a:extLst>
          </p:cNvPr>
          <p:cNvSpPr/>
          <p:nvPr/>
        </p:nvSpPr>
        <p:spPr>
          <a:xfrm>
            <a:off x="4688878" y="2179435"/>
            <a:ext cx="1375038" cy="1718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C23B8-37ED-0053-3154-D3427A57E7B0}"/>
              </a:ext>
            </a:extLst>
          </p:cNvPr>
          <p:cNvSpPr/>
          <p:nvPr/>
        </p:nvSpPr>
        <p:spPr>
          <a:xfrm>
            <a:off x="4624925" y="3075672"/>
            <a:ext cx="461784" cy="1905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554A78-545A-9F94-9575-77EA508E7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238" y="3911330"/>
            <a:ext cx="4743450" cy="171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C02DBF-52D7-F956-9EEC-6D9864DFC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827" y="3816030"/>
            <a:ext cx="1600200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Difficultés principales: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 nettoyage de </a:t>
            </a:r>
            <a:r>
              <a:rPr lang="fr-FR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df_web</a:t>
            </a:r>
            <a:endParaRPr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Problématiques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61C57F-FEC5-3738-62F3-EAC64A11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51825F3-5B6C-73AB-F0AA-CEC95CC9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598" y="1636761"/>
            <a:ext cx="4992926" cy="2665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Un sticker simplifié d'un analyste confronté à des problèmes lors de son analyse en Python">
            <a:extLst>
              <a:ext uri="{FF2B5EF4-FFF2-40B4-BE49-F238E27FC236}">
                <a16:creationId xmlns:a16="http://schemas.microsoft.com/office/drawing/2014/main" id="{03F5AD38-86F9-C952-F9D0-F969FE03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5" y="2399441"/>
            <a:ext cx="2249046" cy="2249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7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dirty="0"/>
              <a:t>Inversement pour le fichier 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dirty="0" err="1"/>
              <a:t>Id_web</a:t>
            </a:r>
            <a:r>
              <a:rPr lang="fr-FR" sz="1400" dirty="0"/>
              <a:t> = </a:t>
            </a:r>
            <a:r>
              <a:rPr lang="fr-FR" sz="1400" dirty="0" err="1"/>
              <a:t>sku</a:t>
            </a:r>
            <a:r>
              <a:rPr lang="fr-FR" sz="1400" dirty="0"/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dirty="0" err="1"/>
              <a:t>Sku</a:t>
            </a:r>
            <a:r>
              <a:rPr lang="fr-FR" sz="1400" dirty="0"/>
              <a:t> du fichier web était également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dirty="0"/>
              <a:t>Remplis de doublons, valeurs nulles, nan,,,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dirty="0"/>
              <a:t>Une jointure interne de </a:t>
            </a:r>
            <a:r>
              <a:rPr lang="fr-FR" sz="1400" dirty="0" err="1"/>
              <a:t>id_web</a:t>
            </a:r>
            <a:r>
              <a:rPr lang="fr-FR" sz="1400" dirty="0"/>
              <a:t> sur </a:t>
            </a:r>
            <a:r>
              <a:rPr lang="fr-FR" sz="1400" dirty="0" err="1"/>
              <a:t>Sku</a:t>
            </a:r>
            <a:r>
              <a:rPr lang="fr-FR" sz="1400" dirty="0"/>
              <a:t> du df_web2 nettoyé, on arrive à un </a:t>
            </a:r>
            <a:r>
              <a:rPr lang="fr-FR" sz="1400" dirty="0" err="1"/>
              <a:t>df</a:t>
            </a:r>
            <a:r>
              <a:rPr lang="fr-FR" sz="1400" dirty="0"/>
              <a:t> de 714 lignes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4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Jointure de df_merge et df_web2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61C57F-FEC5-3738-62F3-EAC64A11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68" y="158208"/>
            <a:ext cx="1102980" cy="7674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0E40822-828C-78BE-2DAB-3E1E2995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81" y="1533525"/>
            <a:ext cx="352425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5BE3B6-5FB5-0E25-C077-16227C9C7587}"/>
              </a:ext>
            </a:extLst>
          </p:cNvPr>
          <p:cNvSpPr/>
          <p:nvPr/>
        </p:nvSpPr>
        <p:spPr>
          <a:xfrm>
            <a:off x="4883700" y="1938803"/>
            <a:ext cx="1338345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2448CA-0211-72AB-CDBD-E57F2C84E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181" y="2625312"/>
            <a:ext cx="385762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70D721-A0DD-55D5-6015-B084A974FCD3}"/>
              </a:ext>
            </a:extLst>
          </p:cNvPr>
          <p:cNvSpPr/>
          <p:nvPr/>
        </p:nvSpPr>
        <p:spPr>
          <a:xfrm>
            <a:off x="4778256" y="2977028"/>
            <a:ext cx="364385" cy="25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B0EA49-BE8A-1D40-01B4-82A5B2C94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99" y="3268142"/>
            <a:ext cx="3114675" cy="247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E039C7-6390-988B-B2F1-7F139F890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76" y="3509347"/>
            <a:ext cx="1733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89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559</Words>
  <Application>Microsoft Office PowerPoint</Application>
  <PresentationFormat>Affichage à l'écran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Montserrat</vt:lpstr>
      <vt:lpstr>-apple-system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Office User</cp:lastModifiedBy>
  <cp:revision>4</cp:revision>
  <dcterms:modified xsi:type="dcterms:W3CDTF">2024-07-03T07:47:31Z</dcterms:modified>
</cp:coreProperties>
</file>