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Gelasio" panose="020B0604020202020204" charset="0"/>
      <p:regular r:id="rId11"/>
    </p:embeddedFont>
    <p:embeddedFont>
      <p:font typeface="Lato" panose="020F0502020204030203" pitchFamily="34" charset="0"/>
      <p:regular r:id="rId12"/>
      <p:bold r:id="rId13"/>
      <p:italic r:id="rId14"/>
      <p:boldItalic r:id="rId15"/>
    </p:embeddedFont>
    <p:embeddedFont>
      <p:font typeface="Lato Bold" panose="020F0502020204030203" pitchFamily="34" charset="0"/>
      <p:bold r:id="rId16"/>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3" d="100"/>
          <a:sy n="93" d="100"/>
        </p:scale>
        <p:origin x="12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Histogramme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manualLayout>
          <c:layoutTarget val="inner"/>
          <c:xMode val="edge"/>
          <c:yMode val="edge"/>
          <c:x val="8.1678572780153558E-2"/>
          <c:y val="0.14039969356732104"/>
          <c:w val="0.91832142721984644"/>
          <c:h val="0.64318066925236939"/>
        </c:manualLayout>
      </c:layout>
      <c:barChart>
        <c:barDir val="col"/>
        <c:grouping val="clustered"/>
        <c:varyColors val="0"/>
        <c:ser>
          <c:idx val="0"/>
          <c:order val="0"/>
          <c:tx>
            <c:strRef>
              <c:f>Feuil1!$B$1</c:f>
              <c:strCache>
                <c:ptCount val="1"/>
                <c:pt idx="0">
                  <c:v>Série 1</c:v>
                </c:pt>
              </c:strCache>
            </c:strRef>
          </c:tx>
          <c:spPr>
            <a:solidFill>
              <a:schemeClr val="accent1"/>
            </a:solidFill>
            <a:ln>
              <a:noFill/>
            </a:ln>
            <a:effectLst/>
          </c:spPr>
          <c:invertIfNegative val="0"/>
          <c:cat>
            <c:strRef>
              <c:f>Feuil1!$A$2:$A$5</c:f>
              <c:strCache>
                <c:ptCount val="4"/>
                <c:pt idx="0">
                  <c:v>Catégorie 1</c:v>
                </c:pt>
                <c:pt idx="1">
                  <c:v>Catégorie 2</c:v>
                </c:pt>
                <c:pt idx="2">
                  <c:v>Catégorie 3</c:v>
                </c:pt>
                <c:pt idx="3">
                  <c:v>Catégorie 4</c:v>
                </c:pt>
              </c:strCache>
            </c:strRef>
          </c:cat>
          <c:val>
            <c:numRef>
              <c:f>Feuil1!$B$2:$B$5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D08-4848-8980-06FE127ACA02}"/>
            </c:ext>
          </c:extLst>
        </c:ser>
        <c:ser>
          <c:idx val="1"/>
          <c:order val="1"/>
          <c:tx>
            <c:strRef>
              <c:f>Feuil1!$C$1</c:f>
              <c:strCache>
                <c:ptCount val="1"/>
                <c:pt idx="0">
                  <c:v>Série 2</c:v>
                </c:pt>
              </c:strCache>
            </c:strRef>
          </c:tx>
          <c:spPr>
            <a:solidFill>
              <a:schemeClr val="accent2"/>
            </a:solidFill>
            <a:ln>
              <a:noFill/>
            </a:ln>
            <a:effectLst/>
          </c:spPr>
          <c:invertIfNegative val="0"/>
          <c:cat>
            <c:strRef>
              <c:f>Feuil1!$A$2:$A$5</c:f>
              <c:strCache>
                <c:ptCount val="4"/>
                <c:pt idx="0">
                  <c:v>Catégorie 1</c:v>
                </c:pt>
                <c:pt idx="1">
                  <c:v>Catégorie 2</c:v>
                </c:pt>
                <c:pt idx="2">
                  <c:v>Catégorie 3</c:v>
                </c:pt>
                <c:pt idx="3">
                  <c:v>Catégorie 4</c:v>
                </c:pt>
              </c:strCache>
            </c:strRef>
          </c:cat>
          <c:val>
            <c:numRef>
              <c:f>Feuil1!$C$2:$C$5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D08-4848-8980-06FE127ACA02}"/>
            </c:ext>
          </c:extLst>
        </c:ser>
        <c:ser>
          <c:idx val="2"/>
          <c:order val="2"/>
          <c:tx>
            <c:strRef>
              <c:f>Feuil1!$D$1</c:f>
              <c:strCache>
                <c:ptCount val="1"/>
                <c:pt idx="0">
                  <c:v>Série 3</c:v>
                </c:pt>
              </c:strCache>
            </c:strRef>
          </c:tx>
          <c:spPr>
            <a:solidFill>
              <a:schemeClr val="accent3"/>
            </a:solidFill>
            <a:ln>
              <a:noFill/>
            </a:ln>
            <a:effectLst/>
          </c:spPr>
          <c:invertIfNegative val="0"/>
          <c:cat>
            <c:strRef>
              <c:f>Feuil1!$A$2:$A$5</c:f>
              <c:strCache>
                <c:ptCount val="4"/>
                <c:pt idx="0">
                  <c:v>Catégorie 1</c:v>
                </c:pt>
                <c:pt idx="1">
                  <c:v>Catégorie 2</c:v>
                </c:pt>
                <c:pt idx="2">
                  <c:v>Catégorie 3</c:v>
                </c:pt>
                <c:pt idx="3">
                  <c:v>Catégorie 4</c:v>
                </c:pt>
              </c:strCache>
            </c:strRef>
          </c:cat>
          <c:val>
            <c:numRef>
              <c:f>Feuil1!$D$2:$D$5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D08-4848-8980-06FE127ACA02}"/>
            </c:ext>
          </c:extLst>
        </c:ser>
        <c:dLbls>
          <c:showLegendKey val="0"/>
          <c:showVal val="0"/>
          <c:showCatName val="0"/>
          <c:showSerName val="0"/>
          <c:showPercent val="0"/>
          <c:showBubbleSize val="0"/>
        </c:dLbls>
        <c:gapWidth val="219"/>
        <c:overlap val="-27"/>
        <c:axId val="816967336"/>
        <c:axId val="816969856"/>
      </c:barChart>
      <c:catAx>
        <c:axId val="816967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16969856"/>
        <c:crosses val="autoZero"/>
        <c:auto val="1"/>
        <c:lblAlgn val="ctr"/>
        <c:lblOffset val="100"/>
        <c:noMultiLvlLbl val="0"/>
      </c:catAx>
      <c:valAx>
        <c:axId val="816969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16967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Graphique en aire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areaChart>
        <c:grouping val="standard"/>
        <c:varyColors val="0"/>
        <c:ser>
          <c:idx val="0"/>
          <c:order val="0"/>
          <c:tx>
            <c:strRef>
              <c:f>Feuil1!$B$1</c:f>
              <c:strCache>
                <c:ptCount val="1"/>
                <c:pt idx="0">
                  <c:v>Série 1</c:v>
                </c:pt>
              </c:strCache>
            </c:strRef>
          </c:tx>
          <c:spPr>
            <a:solidFill>
              <a:schemeClr val="accent1"/>
            </a:solidFill>
            <a:ln>
              <a:noFill/>
            </a:ln>
            <a:effectLst/>
          </c:spPr>
          <c:cat>
            <c:numRef>
              <c:f>Feuil1!$A$2:$A$6</c:f>
              <c:numCache>
                <c:formatCode>m/d/yyyy</c:formatCode>
                <c:ptCount val="5"/>
                <c:pt idx="0">
                  <c:v>37261</c:v>
                </c:pt>
                <c:pt idx="1">
                  <c:v>37262</c:v>
                </c:pt>
                <c:pt idx="2">
                  <c:v>37263</c:v>
                </c:pt>
                <c:pt idx="3">
                  <c:v>37264</c:v>
                </c:pt>
                <c:pt idx="4">
                  <c:v>37265</c:v>
                </c:pt>
              </c:numCache>
            </c:numRef>
          </c:cat>
          <c:val>
            <c:numRef>
              <c:f>Feuil1!$B$2:$B$6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BFD0-422F-B722-898B734F6471}"/>
            </c:ext>
          </c:extLst>
        </c:ser>
        <c:ser>
          <c:idx val="1"/>
          <c:order val="1"/>
          <c:tx>
            <c:strRef>
              <c:f>Feuil1!$C$1</c:f>
              <c:strCache>
                <c:ptCount val="1"/>
                <c:pt idx="0">
                  <c:v>Série 2</c:v>
                </c:pt>
              </c:strCache>
            </c:strRef>
          </c:tx>
          <c:spPr>
            <a:solidFill>
              <a:schemeClr val="accent2"/>
            </a:solidFill>
            <a:ln>
              <a:noFill/>
            </a:ln>
            <a:effectLst/>
          </c:spPr>
          <c:cat>
            <c:numRef>
              <c:f>Feuil1!$A$2:$A$6</c:f>
              <c:numCache>
                <c:formatCode>m/d/yyyy</c:formatCode>
                <c:ptCount val="5"/>
                <c:pt idx="0">
                  <c:v>37261</c:v>
                </c:pt>
                <c:pt idx="1">
                  <c:v>37262</c:v>
                </c:pt>
                <c:pt idx="2">
                  <c:v>37263</c:v>
                </c:pt>
                <c:pt idx="3">
                  <c:v>37264</c:v>
                </c:pt>
                <c:pt idx="4">
                  <c:v>37265</c:v>
                </c:pt>
              </c:numCache>
            </c:numRef>
          </c:cat>
          <c:val>
            <c:numRef>
              <c:f>Feuil1!$C$2:$C$6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BFD0-422F-B722-898B734F6471}"/>
            </c:ext>
          </c:extLst>
        </c:ser>
        <c:dLbls>
          <c:showLegendKey val="0"/>
          <c:showVal val="0"/>
          <c:showCatName val="0"/>
          <c:showSerName val="0"/>
          <c:showPercent val="0"/>
          <c:showBubbleSize val="0"/>
        </c:dLbls>
        <c:axId val="816976696"/>
        <c:axId val="816978496"/>
      </c:areaChart>
      <c:dateAx>
        <c:axId val="81697669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16978496"/>
        <c:crosses val="autoZero"/>
        <c:auto val="1"/>
        <c:lblOffset val="100"/>
        <c:baseTimeUnit val="days"/>
      </c:dateAx>
      <c:valAx>
        <c:axId val="816978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1697669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362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85000"/>
            </a:srgbClr>
          </a:solidFill>
          <a:ln/>
        </p:spPr>
        <p:txBody>
          <a:bodyPr/>
          <a:lstStyle/>
          <a:p>
            <a:endParaRPr lang="fr-FR"/>
          </a:p>
        </p:txBody>
      </p:sp>
      <p:sp>
        <p:nvSpPr>
          <p:cNvPr id="4" name="Text 1"/>
          <p:cNvSpPr/>
          <p:nvPr/>
        </p:nvSpPr>
        <p:spPr>
          <a:xfrm>
            <a:off x="864037" y="2794040"/>
            <a:ext cx="12809815" cy="771525"/>
          </a:xfrm>
          <a:prstGeom prst="rect">
            <a:avLst/>
          </a:prstGeom>
          <a:noFill/>
          <a:ln/>
        </p:spPr>
        <p:txBody>
          <a:bodyPr wrap="none" lIns="0" tIns="0" rIns="0" bIns="0" rtlCol="0" anchor="t"/>
          <a:lstStyle/>
          <a:p>
            <a:pPr marL="0" indent="0">
              <a:lnSpc>
                <a:spcPts val="6050"/>
              </a:lnSpc>
              <a:buNone/>
            </a:pPr>
            <a:r>
              <a:rPr lang="en-US" sz="4850" dirty="0">
                <a:solidFill>
                  <a:srgbClr val="312F2B"/>
                </a:solidFill>
                <a:latin typeface="Gelasio" pitchFamily="34" charset="0"/>
                <a:ea typeface="Gelasio" pitchFamily="34" charset="-122"/>
                <a:cs typeface="Gelasio" pitchFamily="34" charset="-120"/>
              </a:rPr>
              <a:t>Guide de création de graphiques avec Power BI</a:t>
            </a:r>
            <a:endParaRPr lang="en-US" sz="4850" dirty="0"/>
          </a:p>
        </p:txBody>
      </p:sp>
      <p:sp>
        <p:nvSpPr>
          <p:cNvPr id="5" name="Text 2"/>
          <p:cNvSpPr/>
          <p:nvPr/>
        </p:nvSpPr>
        <p:spPr>
          <a:xfrm>
            <a:off x="864037" y="3935849"/>
            <a:ext cx="12902327" cy="790099"/>
          </a:xfrm>
          <a:prstGeom prst="rect">
            <a:avLst/>
          </a:prstGeom>
          <a:noFill/>
          <a:ln/>
        </p:spPr>
        <p:txBody>
          <a:bodyPr wrap="square" lIns="0" tIns="0" rIns="0" bIns="0" rtlCol="0" anchor="t"/>
          <a:lstStyle/>
          <a:p>
            <a:pPr marL="0" indent="0">
              <a:lnSpc>
                <a:spcPts val="3100"/>
              </a:lnSpc>
              <a:buNone/>
            </a:pPr>
            <a:r>
              <a:rPr lang="en-US" sz="1900" dirty="0">
                <a:solidFill>
                  <a:srgbClr val="272525"/>
                </a:solidFill>
                <a:latin typeface="Lato" pitchFamily="34" charset="0"/>
                <a:ea typeface="Lato" pitchFamily="34" charset="-122"/>
                <a:cs typeface="Lato" pitchFamily="34" charset="-120"/>
              </a:rPr>
              <a:t>Ce guide vous permettra de découvrir les étapes clés pour créer des graphiques dynamiques et informatifs avec Power BI, une plateforme puissante pour la visualisation et l'analyse de données.</a:t>
            </a:r>
            <a:endParaRPr lang="en-US" sz="1900" dirty="0"/>
          </a:p>
        </p:txBody>
      </p:sp>
      <p:sp>
        <p:nvSpPr>
          <p:cNvPr id="6" name="Shape 3"/>
          <p:cNvSpPr/>
          <p:nvPr/>
        </p:nvSpPr>
        <p:spPr>
          <a:xfrm>
            <a:off x="864037" y="5022056"/>
            <a:ext cx="394930" cy="394930"/>
          </a:xfrm>
          <a:prstGeom prst="roundRect">
            <a:avLst>
              <a:gd name="adj" fmla="val 23151155"/>
            </a:avLst>
          </a:prstGeom>
          <a:noFill/>
          <a:ln w="7620">
            <a:solidFill>
              <a:srgbClr val="FFFFFF"/>
            </a:solidFill>
            <a:prstDash val="solid"/>
          </a:ln>
        </p:spPr>
        <p:txBody>
          <a:bodyPr/>
          <a:lstStyle/>
          <a:p>
            <a:endParaRPr lang="fr-FR"/>
          </a:p>
        </p:txBody>
      </p:sp>
      <p:pic>
        <p:nvPicPr>
          <p:cNvPr id="7" name="Image 1" descr="preencoded.png"/>
          <p:cNvPicPr>
            <a:picLocks noChangeAspect="1"/>
          </p:cNvPicPr>
          <p:nvPr/>
        </p:nvPicPr>
        <p:blipFill>
          <a:blip r:embed="rId4"/>
          <a:stretch>
            <a:fillRect/>
          </a:stretch>
        </p:blipFill>
        <p:spPr>
          <a:xfrm>
            <a:off x="871657" y="5029676"/>
            <a:ext cx="379690" cy="379690"/>
          </a:xfrm>
          <a:prstGeom prst="rect">
            <a:avLst/>
          </a:prstGeom>
        </p:spPr>
      </p:pic>
      <p:sp>
        <p:nvSpPr>
          <p:cNvPr id="8" name="Text 4"/>
          <p:cNvSpPr/>
          <p:nvPr/>
        </p:nvSpPr>
        <p:spPr>
          <a:xfrm>
            <a:off x="1382316" y="5003602"/>
            <a:ext cx="2956441" cy="431959"/>
          </a:xfrm>
          <a:prstGeom prst="rect">
            <a:avLst/>
          </a:prstGeom>
          <a:noFill/>
          <a:ln/>
        </p:spPr>
        <p:txBody>
          <a:bodyPr wrap="none" lIns="0" tIns="0" rIns="0" bIns="0" rtlCol="0" anchor="t"/>
          <a:lstStyle/>
          <a:p>
            <a:pPr marL="0" indent="0" algn="l">
              <a:lnSpc>
                <a:spcPts val="3400"/>
              </a:lnSpc>
              <a:buNone/>
            </a:pPr>
            <a:r>
              <a:rPr lang="en-US" sz="2400" b="1" dirty="0">
                <a:solidFill>
                  <a:srgbClr val="272525"/>
                </a:solidFill>
                <a:latin typeface="Lato Bold" pitchFamily="34" charset="0"/>
                <a:ea typeface="Lato Bold" pitchFamily="34" charset="-122"/>
                <a:cs typeface="Lato Bold" pitchFamily="34" charset="-120"/>
              </a:rPr>
              <a:t>par Manuel Melchiori</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2161223"/>
            <a:ext cx="6602016" cy="771525"/>
          </a:xfrm>
          <a:prstGeom prst="rect">
            <a:avLst/>
          </a:prstGeom>
          <a:noFill/>
          <a:ln/>
        </p:spPr>
        <p:txBody>
          <a:bodyPr wrap="none" lIns="0" tIns="0" rIns="0" bIns="0" rtlCol="0" anchor="t"/>
          <a:lstStyle/>
          <a:p>
            <a:pPr marL="0" indent="0">
              <a:lnSpc>
                <a:spcPts val="6050"/>
              </a:lnSpc>
              <a:buNone/>
            </a:pPr>
            <a:r>
              <a:rPr lang="en-US" sz="4850" dirty="0">
                <a:solidFill>
                  <a:srgbClr val="312F2B"/>
                </a:solidFill>
                <a:latin typeface="Gelasio" pitchFamily="34" charset="0"/>
                <a:ea typeface="Gelasio" pitchFamily="34" charset="-122"/>
                <a:cs typeface="Gelasio" pitchFamily="34" charset="-120"/>
              </a:rPr>
              <a:t>Introduction à Power BI</a:t>
            </a:r>
            <a:endParaRPr lang="en-US" sz="4850" dirty="0"/>
          </a:p>
        </p:txBody>
      </p:sp>
      <p:sp>
        <p:nvSpPr>
          <p:cNvPr id="4" name="Text 1"/>
          <p:cNvSpPr/>
          <p:nvPr/>
        </p:nvSpPr>
        <p:spPr>
          <a:xfrm>
            <a:off x="6350437" y="3303032"/>
            <a:ext cx="7415927" cy="2765346"/>
          </a:xfrm>
          <a:prstGeom prst="rect">
            <a:avLst/>
          </a:prstGeom>
          <a:noFill/>
          <a:ln/>
        </p:spPr>
        <p:txBody>
          <a:bodyPr wrap="square" lIns="0" tIns="0" rIns="0" bIns="0" rtlCol="0" anchor="t"/>
          <a:lstStyle/>
          <a:p>
            <a:pPr marL="0" indent="0">
              <a:lnSpc>
                <a:spcPts val="3100"/>
              </a:lnSpc>
              <a:buNone/>
            </a:pPr>
            <a:r>
              <a:rPr lang="en-US" sz="1900" dirty="0">
                <a:solidFill>
                  <a:srgbClr val="272525"/>
                </a:solidFill>
                <a:latin typeface="Lato" pitchFamily="34" charset="0"/>
                <a:ea typeface="Lato" pitchFamily="34" charset="-122"/>
                <a:cs typeface="Lato" pitchFamily="34" charset="-120"/>
              </a:rPr>
              <a:t>Power BI est une solution de Business Intelligence (BI) de Microsoft, conçue pour transformer vos données en visuels percutants et tableaux de bord interactifs. Grâce à son interface intuitive, Power BI permet d'importer des données de sources variées, de les modéliser, et de créer des rapports personnalisés. Ce guide vous initiera à la création de graphiques pertinents, vous aidant à exploiter pleinement le potentiel de vos données et à prendre des décisions éclairées.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960953"/>
            <a:ext cx="9226748" cy="771525"/>
          </a:xfrm>
          <a:prstGeom prst="rect">
            <a:avLst/>
          </a:prstGeom>
          <a:noFill/>
          <a:ln/>
        </p:spPr>
        <p:txBody>
          <a:bodyPr wrap="none" lIns="0" tIns="0" rIns="0" bIns="0" rtlCol="0" anchor="t"/>
          <a:lstStyle/>
          <a:p>
            <a:pPr marL="0" indent="0">
              <a:lnSpc>
                <a:spcPts val="6050"/>
              </a:lnSpc>
              <a:buNone/>
            </a:pPr>
            <a:r>
              <a:rPr lang="en-US" sz="4850" dirty="0">
                <a:solidFill>
                  <a:srgbClr val="312F2B"/>
                </a:solidFill>
                <a:latin typeface="Gelasio" pitchFamily="34" charset="0"/>
                <a:ea typeface="Gelasio" pitchFamily="34" charset="-122"/>
                <a:cs typeface="Gelasio" pitchFamily="34" charset="-120"/>
              </a:rPr>
              <a:t>Étape 1 : Préparation des données</a:t>
            </a:r>
            <a:endParaRPr lang="en-US" sz="4850" dirty="0"/>
          </a:p>
        </p:txBody>
      </p:sp>
      <p:sp>
        <p:nvSpPr>
          <p:cNvPr id="3" name="Text 1"/>
          <p:cNvSpPr/>
          <p:nvPr/>
        </p:nvSpPr>
        <p:spPr>
          <a:xfrm>
            <a:off x="864037" y="2226231"/>
            <a:ext cx="12902327"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Lato" pitchFamily="34" charset="0"/>
                <a:ea typeface="Lato" pitchFamily="34" charset="-122"/>
                <a:cs typeface="Lato" pitchFamily="34" charset="-120"/>
              </a:rPr>
              <a:t>Avant de créer des graphiques, il est crucial de préparer vos données. Voici les deux étapes principales :</a:t>
            </a:r>
            <a:endParaRPr lang="en-US" sz="1900" dirty="0"/>
          </a:p>
        </p:txBody>
      </p:sp>
      <p:sp>
        <p:nvSpPr>
          <p:cNvPr id="4" name="Text 2"/>
          <p:cNvSpPr/>
          <p:nvPr/>
        </p:nvSpPr>
        <p:spPr>
          <a:xfrm>
            <a:off x="864037" y="2898934"/>
            <a:ext cx="12902327" cy="1185148"/>
          </a:xfrm>
          <a:prstGeom prst="rect">
            <a:avLst/>
          </a:prstGeom>
          <a:noFill/>
          <a:ln/>
        </p:spPr>
        <p:txBody>
          <a:bodyPr wrap="square" lIns="0" tIns="0" rIns="0" bIns="0" rtlCol="0" anchor="t"/>
          <a:lstStyle/>
          <a:p>
            <a:pPr marL="342900" indent="-342900">
              <a:lnSpc>
                <a:spcPts val="3100"/>
              </a:lnSpc>
              <a:buSzPct val="100000"/>
              <a:buChar char="•"/>
            </a:pPr>
            <a:r>
              <a:rPr lang="en-US" sz="1900" dirty="0">
                <a:solidFill>
                  <a:srgbClr val="272525"/>
                </a:solidFill>
                <a:latin typeface="Lato" pitchFamily="34" charset="0"/>
                <a:ea typeface="Lato" pitchFamily="34" charset="-122"/>
                <a:cs typeface="Lato" pitchFamily="34" charset="-120"/>
              </a:rPr>
              <a:t>Importer les données : Ouvrez Power BI Desktop et cliquez sur "Obtenir des données" dans le ruban. Sélectionnez la source de données (par exemple : fichier Excel, base de données SQL, CSV). Cliquez sur "Connecter" et importez vos données.</a:t>
            </a:r>
            <a:endParaRPr lang="en-US" sz="1900" dirty="0"/>
          </a:p>
        </p:txBody>
      </p:sp>
      <p:sp>
        <p:nvSpPr>
          <p:cNvPr id="5" name="Text 3"/>
          <p:cNvSpPr/>
          <p:nvPr/>
        </p:nvSpPr>
        <p:spPr>
          <a:xfrm>
            <a:off x="864037" y="4170402"/>
            <a:ext cx="12902327" cy="790099"/>
          </a:xfrm>
          <a:prstGeom prst="rect">
            <a:avLst/>
          </a:prstGeom>
          <a:noFill/>
          <a:ln/>
        </p:spPr>
        <p:txBody>
          <a:bodyPr wrap="square" lIns="0" tIns="0" rIns="0" bIns="0" rtlCol="0" anchor="t"/>
          <a:lstStyle/>
          <a:p>
            <a:pPr marL="342900" indent="-342900">
              <a:lnSpc>
                <a:spcPts val="3100"/>
              </a:lnSpc>
              <a:buSzPct val="100000"/>
              <a:buChar char="•"/>
            </a:pPr>
            <a:r>
              <a:rPr lang="en-US" sz="1900" dirty="0">
                <a:solidFill>
                  <a:srgbClr val="272525"/>
                </a:solidFill>
                <a:latin typeface="Lato" pitchFamily="34" charset="0"/>
                <a:ea typeface="Lato" pitchFamily="34" charset="-122"/>
                <a:cs typeface="Lato" pitchFamily="34" charset="-120"/>
              </a:rPr>
              <a:t>Nettoyer et transformer les données : Accédez à l’éditeur de requêtes ("Transform Data") pour effectuer les opérations suivantes :</a:t>
            </a:r>
            <a:endParaRPr lang="en-US" sz="1900" dirty="0"/>
          </a:p>
        </p:txBody>
      </p:sp>
      <p:sp>
        <p:nvSpPr>
          <p:cNvPr id="6" name="Text 4"/>
          <p:cNvSpPr/>
          <p:nvPr/>
        </p:nvSpPr>
        <p:spPr>
          <a:xfrm>
            <a:off x="864037" y="5238155"/>
            <a:ext cx="12902327"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Lato" pitchFamily="34" charset="0"/>
                <a:ea typeface="Lato" pitchFamily="34" charset="-122"/>
                <a:cs typeface="Lato" pitchFamily="34" charset="-120"/>
              </a:rPr>
              <a:t> Une fois vos données prêtes, cliquez sur "Fermer et appliquer" pour charger les données dans Power BI.</a:t>
            </a:r>
            <a:endParaRPr lang="en-US" sz="1900" dirty="0"/>
          </a:p>
        </p:txBody>
      </p:sp>
      <p:sp>
        <p:nvSpPr>
          <p:cNvPr id="7" name="Text 5"/>
          <p:cNvSpPr/>
          <p:nvPr/>
        </p:nvSpPr>
        <p:spPr>
          <a:xfrm>
            <a:off x="864037" y="5910858"/>
            <a:ext cx="12902327" cy="395049"/>
          </a:xfrm>
          <a:prstGeom prst="rect">
            <a:avLst/>
          </a:prstGeom>
          <a:noFill/>
          <a:ln/>
        </p:spPr>
        <p:txBody>
          <a:bodyPr wrap="none" lIns="0" tIns="0" rIns="0" bIns="0" rtlCol="0" anchor="t"/>
          <a:lstStyle/>
          <a:p>
            <a:pPr marL="685800" lvl="1" indent="-342900">
              <a:lnSpc>
                <a:spcPts val="3100"/>
              </a:lnSpc>
              <a:buSzPct val="100000"/>
              <a:buChar char="•"/>
            </a:pPr>
            <a:r>
              <a:rPr lang="en-US" sz="1900" dirty="0">
                <a:solidFill>
                  <a:srgbClr val="272525"/>
                </a:solidFill>
                <a:latin typeface="Lato" pitchFamily="34" charset="0"/>
                <a:ea typeface="Lato" pitchFamily="34" charset="-122"/>
                <a:cs typeface="Lato" pitchFamily="34" charset="-120"/>
              </a:rPr>
              <a:t>Supprimer ou renommer des colonnes inutiles.</a:t>
            </a:r>
            <a:endParaRPr lang="en-US" sz="1900" dirty="0"/>
          </a:p>
        </p:txBody>
      </p:sp>
      <p:sp>
        <p:nvSpPr>
          <p:cNvPr id="8" name="Text 6"/>
          <p:cNvSpPr/>
          <p:nvPr/>
        </p:nvSpPr>
        <p:spPr>
          <a:xfrm>
            <a:off x="864037" y="6392228"/>
            <a:ext cx="12902327" cy="395049"/>
          </a:xfrm>
          <a:prstGeom prst="rect">
            <a:avLst/>
          </a:prstGeom>
          <a:noFill/>
          <a:ln/>
        </p:spPr>
        <p:txBody>
          <a:bodyPr wrap="none" lIns="0" tIns="0" rIns="0" bIns="0" rtlCol="0" anchor="t"/>
          <a:lstStyle/>
          <a:p>
            <a:pPr marL="685800" lvl="1" indent="-342900">
              <a:lnSpc>
                <a:spcPts val="3100"/>
              </a:lnSpc>
              <a:buSzPct val="100000"/>
              <a:buChar char="•"/>
            </a:pPr>
            <a:r>
              <a:rPr lang="en-US" sz="1900" dirty="0">
                <a:solidFill>
                  <a:srgbClr val="272525"/>
                </a:solidFill>
                <a:latin typeface="Lato" pitchFamily="34" charset="0"/>
                <a:ea typeface="Lato" pitchFamily="34" charset="-122"/>
                <a:cs typeface="Lato" pitchFamily="34" charset="-120"/>
              </a:rPr>
              <a:t>Filtrer des lignes.</a:t>
            </a:r>
            <a:endParaRPr lang="en-US" sz="1900" dirty="0"/>
          </a:p>
        </p:txBody>
      </p:sp>
      <p:sp>
        <p:nvSpPr>
          <p:cNvPr id="9" name="Text 7"/>
          <p:cNvSpPr/>
          <p:nvPr/>
        </p:nvSpPr>
        <p:spPr>
          <a:xfrm>
            <a:off x="864037" y="6873597"/>
            <a:ext cx="12902327" cy="395049"/>
          </a:xfrm>
          <a:prstGeom prst="rect">
            <a:avLst/>
          </a:prstGeom>
          <a:noFill/>
          <a:ln/>
        </p:spPr>
        <p:txBody>
          <a:bodyPr wrap="none" lIns="0" tIns="0" rIns="0" bIns="0" rtlCol="0" anchor="t"/>
          <a:lstStyle/>
          <a:p>
            <a:pPr marL="685800" lvl="1" indent="-342900">
              <a:lnSpc>
                <a:spcPts val="3100"/>
              </a:lnSpc>
              <a:buSzPct val="100000"/>
              <a:buChar char="•"/>
            </a:pPr>
            <a:r>
              <a:rPr lang="en-US" sz="1900" dirty="0">
                <a:solidFill>
                  <a:srgbClr val="272525"/>
                </a:solidFill>
                <a:latin typeface="Lato" pitchFamily="34" charset="0"/>
                <a:ea typeface="Lato" pitchFamily="34" charset="-122"/>
                <a:cs typeface="Lato" pitchFamily="34" charset="-120"/>
              </a:rPr>
              <a:t>Ajouter des colonnes calculées si nécessaire.</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72095" y="458391"/>
            <a:ext cx="5736431" cy="404336"/>
          </a:xfrm>
          <a:prstGeom prst="rect">
            <a:avLst/>
          </a:prstGeom>
          <a:noFill/>
          <a:ln/>
        </p:spPr>
        <p:txBody>
          <a:bodyPr wrap="none" lIns="0" tIns="0" rIns="0" bIns="0" rtlCol="0" anchor="t"/>
          <a:lstStyle/>
          <a:p>
            <a:pPr marL="0" indent="0">
              <a:lnSpc>
                <a:spcPts val="3150"/>
              </a:lnSpc>
              <a:buNone/>
            </a:pPr>
            <a:r>
              <a:rPr lang="en-US" sz="2500" dirty="0">
                <a:solidFill>
                  <a:srgbClr val="312F2B"/>
                </a:solidFill>
                <a:latin typeface="Gelasio" pitchFamily="34" charset="0"/>
                <a:ea typeface="Gelasio" pitchFamily="34" charset="-122"/>
                <a:cs typeface="Gelasio" pitchFamily="34" charset="-120"/>
              </a:rPr>
              <a:t>Étape 2 : Sélection du type de graphique</a:t>
            </a:r>
            <a:endParaRPr lang="en-US" sz="2500" dirty="0"/>
          </a:p>
        </p:txBody>
      </p:sp>
      <p:sp>
        <p:nvSpPr>
          <p:cNvPr id="3" name="Text 1"/>
          <p:cNvSpPr/>
          <p:nvPr/>
        </p:nvSpPr>
        <p:spPr>
          <a:xfrm>
            <a:off x="572095" y="1121450"/>
            <a:ext cx="13486209" cy="207050"/>
          </a:xfrm>
          <a:prstGeom prst="rect">
            <a:avLst/>
          </a:prstGeom>
          <a:noFill/>
          <a:ln/>
        </p:spPr>
        <p:txBody>
          <a:bodyPr wrap="none" lIns="0" tIns="0" rIns="0" bIns="0" rtlCol="0" anchor="t"/>
          <a:lstStyle/>
          <a:p>
            <a:pPr marL="0" indent="0">
              <a:lnSpc>
                <a:spcPts val="1600"/>
              </a:lnSpc>
              <a:buNone/>
            </a:pPr>
            <a:r>
              <a:rPr lang="en-US" sz="1000" dirty="0">
                <a:solidFill>
                  <a:srgbClr val="272525"/>
                </a:solidFill>
                <a:latin typeface="Lato" pitchFamily="34" charset="0"/>
                <a:ea typeface="Lato" pitchFamily="34" charset="-122"/>
                <a:cs typeface="Lato" pitchFamily="34" charset="-120"/>
              </a:rPr>
              <a:t>Le choix du type de graphique dépend de ce que vous souhaitez analyser ou montrer. Voici les principaux types de graphiques disponibles dans Power BI :</a:t>
            </a:r>
            <a:endParaRPr lang="en-US" sz="1000" dirty="0"/>
          </a:p>
        </p:txBody>
      </p:sp>
      <p:sp>
        <p:nvSpPr>
          <p:cNvPr id="4" name="Text 2"/>
          <p:cNvSpPr/>
          <p:nvPr/>
        </p:nvSpPr>
        <p:spPr>
          <a:xfrm>
            <a:off x="572095" y="1473994"/>
            <a:ext cx="13486209" cy="207050"/>
          </a:xfrm>
          <a:prstGeom prst="rect">
            <a:avLst/>
          </a:prstGeom>
          <a:noFill/>
          <a:ln/>
        </p:spPr>
        <p:txBody>
          <a:bodyPr wrap="none" lIns="0" tIns="0" rIns="0" bIns="0" rtlCol="0" anchor="t"/>
          <a:lstStyle/>
          <a:p>
            <a:pPr marL="342900" indent="-342900">
              <a:lnSpc>
                <a:spcPts val="1600"/>
              </a:lnSpc>
              <a:buSzPct val="100000"/>
              <a:buChar char="•"/>
            </a:pPr>
            <a:r>
              <a:rPr lang="en-US" sz="1000" dirty="0">
                <a:solidFill>
                  <a:srgbClr val="272525"/>
                </a:solidFill>
                <a:latin typeface="Lato" pitchFamily="34" charset="0"/>
                <a:ea typeface="Lato" pitchFamily="34" charset="-122"/>
                <a:cs typeface="Lato" pitchFamily="34" charset="-120"/>
              </a:rPr>
              <a:t>Graphiques à barres ou colonnes : Utilisés pour comparer des catégories ou des mesures entre elles. Exemple : Comparer les ventes par région ou par produit.</a:t>
            </a:r>
            <a:endParaRPr lang="en-US" sz="1000" dirty="0"/>
          </a:p>
        </p:txBody>
      </p:sp>
      <p:sp>
        <p:nvSpPr>
          <p:cNvPr id="5" name="Text 3"/>
          <p:cNvSpPr/>
          <p:nvPr/>
        </p:nvSpPr>
        <p:spPr>
          <a:xfrm>
            <a:off x="572095" y="1726287"/>
            <a:ext cx="13486209" cy="207050"/>
          </a:xfrm>
          <a:prstGeom prst="rect">
            <a:avLst/>
          </a:prstGeom>
          <a:noFill/>
          <a:ln/>
        </p:spPr>
        <p:txBody>
          <a:bodyPr wrap="none" lIns="0" tIns="0" rIns="0" bIns="0" rtlCol="0" anchor="t"/>
          <a:lstStyle/>
          <a:p>
            <a:pPr marL="342900" indent="-342900">
              <a:lnSpc>
                <a:spcPts val="1600"/>
              </a:lnSpc>
              <a:buSzPct val="100000"/>
              <a:buChar char="•"/>
            </a:pPr>
            <a:r>
              <a:rPr lang="en-US" sz="1000" dirty="0">
                <a:solidFill>
                  <a:srgbClr val="272525"/>
                </a:solidFill>
                <a:latin typeface="Lato" pitchFamily="34" charset="0"/>
                <a:ea typeface="Lato" pitchFamily="34" charset="-122"/>
                <a:cs typeface="Lato" pitchFamily="34" charset="-120"/>
              </a:rPr>
              <a:t>Graphiques linéaires : Idéal pour visualiser des tendances et des évolutions dans le temps. Exemple : Évolution mensuelle des ventes.</a:t>
            </a:r>
            <a:endParaRPr lang="en-US" sz="1000" dirty="0"/>
          </a:p>
        </p:txBody>
      </p:sp>
      <p:sp>
        <p:nvSpPr>
          <p:cNvPr id="6" name="Text 4"/>
          <p:cNvSpPr/>
          <p:nvPr/>
        </p:nvSpPr>
        <p:spPr>
          <a:xfrm>
            <a:off x="572095" y="1978581"/>
            <a:ext cx="13486209" cy="207050"/>
          </a:xfrm>
          <a:prstGeom prst="rect">
            <a:avLst/>
          </a:prstGeom>
          <a:noFill/>
          <a:ln/>
        </p:spPr>
        <p:txBody>
          <a:bodyPr wrap="none" lIns="0" tIns="0" rIns="0" bIns="0" rtlCol="0" anchor="t"/>
          <a:lstStyle/>
          <a:p>
            <a:pPr marL="342900" indent="-342900">
              <a:lnSpc>
                <a:spcPts val="1600"/>
              </a:lnSpc>
              <a:buSzPct val="100000"/>
              <a:buChar char="•"/>
            </a:pPr>
            <a:r>
              <a:rPr lang="en-US" sz="1000" dirty="0">
                <a:solidFill>
                  <a:srgbClr val="272525"/>
                </a:solidFill>
                <a:latin typeface="Lato" pitchFamily="34" charset="0"/>
                <a:ea typeface="Lato" pitchFamily="34" charset="-122"/>
                <a:cs typeface="Lato" pitchFamily="34" charset="-120"/>
              </a:rPr>
              <a:t>Graphiques circulaires : Représentent la répartition de catégories dans un tout. Exemple : Répartition des parts de marché.</a:t>
            </a:r>
            <a:endParaRPr lang="en-US" sz="1000" dirty="0"/>
          </a:p>
        </p:txBody>
      </p:sp>
      <p:pic>
        <p:nvPicPr>
          <p:cNvPr id="7" name="Image 0" descr="preencoded.png"/>
          <p:cNvPicPr>
            <a:picLocks noChangeAspect="1"/>
          </p:cNvPicPr>
          <p:nvPr/>
        </p:nvPicPr>
        <p:blipFill>
          <a:blip r:embed="rId3"/>
          <a:stretch>
            <a:fillRect/>
          </a:stretch>
        </p:blipFill>
        <p:spPr>
          <a:xfrm>
            <a:off x="1137174" y="3794965"/>
            <a:ext cx="4842385" cy="3313185"/>
          </a:xfrm>
          <a:prstGeom prst="rect">
            <a:avLst/>
          </a:prstGeom>
        </p:spPr>
      </p:pic>
      <p:sp>
        <p:nvSpPr>
          <p:cNvPr id="8" name="Text 5"/>
          <p:cNvSpPr/>
          <p:nvPr/>
        </p:nvSpPr>
        <p:spPr>
          <a:xfrm>
            <a:off x="572094" y="2245361"/>
            <a:ext cx="13486209" cy="207050"/>
          </a:xfrm>
          <a:prstGeom prst="rect">
            <a:avLst/>
          </a:prstGeom>
          <a:noFill/>
          <a:ln/>
        </p:spPr>
        <p:txBody>
          <a:bodyPr wrap="none" lIns="0" tIns="0" rIns="0" bIns="0" rtlCol="0" anchor="t"/>
          <a:lstStyle/>
          <a:p>
            <a:pPr marL="342900" indent="-342900">
              <a:lnSpc>
                <a:spcPts val="1600"/>
              </a:lnSpc>
              <a:buSzPct val="100000"/>
              <a:buChar char="•"/>
            </a:pPr>
            <a:r>
              <a:rPr lang="en-US" sz="1000" dirty="0">
                <a:solidFill>
                  <a:srgbClr val="272525"/>
                </a:solidFill>
                <a:latin typeface="Lato" pitchFamily="34" charset="0"/>
                <a:ea typeface="Lato" pitchFamily="34" charset="-122"/>
                <a:cs typeface="Lato" pitchFamily="34" charset="-120"/>
              </a:rPr>
              <a:t>Cartes géographiques : Représentent les données spatiales ou géographiques. Exemple : Répartition des ventes par pays.</a:t>
            </a:r>
            <a:endParaRPr lang="en-US" sz="1000" dirty="0"/>
          </a:p>
        </p:txBody>
      </p:sp>
      <p:sp>
        <p:nvSpPr>
          <p:cNvPr id="9" name="Text 6"/>
          <p:cNvSpPr/>
          <p:nvPr/>
        </p:nvSpPr>
        <p:spPr>
          <a:xfrm>
            <a:off x="572095" y="2557385"/>
            <a:ext cx="13486209" cy="207050"/>
          </a:xfrm>
          <a:prstGeom prst="rect">
            <a:avLst/>
          </a:prstGeom>
          <a:noFill/>
          <a:ln/>
        </p:spPr>
        <p:txBody>
          <a:bodyPr wrap="none" lIns="0" tIns="0" rIns="0" bIns="0" rtlCol="0" anchor="t"/>
          <a:lstStyle/>
          <a:p>
            <a:pPr marL="342900" indent="-342900">
              <a:lnSpc>
                <a:spcPts val="1600"/>
              </a:lnSpc>
              <a:buSzPct val="100000"/>
              <a:buChar char="•"/>
            </a:pPr>
            <a:r>
              <a:rPr lang="en-US" sz="1000" dirty="0">
                <a:solidFill>
                  <a:srgbClr val="272525"/>
                </a:solidFill>
                <a:latin typeface="Lato" pitchFamily="34" charset="0"/>
                <a:ea typeface="Lato" pitchFamily="34" charset="-122"/>
                <a:cs typeface="Lato" pitchFamily="34" charset="-120"/>
              </a:rPr>
              <a:t>Graphiques à bulles : Représentent des relations entre trois dimensions ou plus. Exemple : Bénéfices par catégorie de produit, avec une taille de bulle correspondant au volume des ventes.</a:t>
            </a:r>
            <a:endParaRPr lang="en-US" sz="1000" dirty="0"/>
          </a:p>
        </p:txBody>
      </p:sp>
      <p:graphicFrame>
        <p:nvGraphicFramePr>
          <p:cNvPr id="13" name="Graphique 12">
            <a:extLst>
              <a:ext uri="{FF2B5EF4-FFF2-40B4-BE49-F238E27FC236}">
                <a16:creationId xmlns:a16="http://schemas.microsoft.com/office/drawing/2014/main" id="{3A6DA260-93F6-C059-50EA-0C1A8A6C72D9}"/>
              </a:ext>
            </a:extLst>
          </p:cNvPr>
          <p:cNvGraphicFramePr/>
          <p:nvPr>
            <p:extLst>
              <p:ext uri="{D42A27DB-BD31-4B8C-83A1-F6EECF244321}">
                <p14:modId xmlns:p14="http://schemas.microsoft.com/office/powerpoint/2010/main" val="2972948233"/>
              </p:ext>
            </p:extLst>
          </p:nvPr>
        </p:nvGraphicFramePr>
        <p:xfrm>
          <a:off x="7202184" y="3686079"/>
          <a:ext cx="5390508" cy="353095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911543"/>
            <a:ext cx="8685133" cy="771525"/>
          </a:xfrm>
          <a:prstGeom prst="rect">
            <a:avLst/>
          </a:prstGeom>
          <a:noFill/>
          <a:ln/>
        </p:spPr>
        <p:txBody>
          <a:bodyPr wrap="none" lIns="0" tIns="0" rIns="0" bIns="0" rtlCol="0" anchor="t"/>
          <a:lstStyle/>
          <a:p>
            <a:pPr marL="0" indent="0">
              <a:lnSpc>
                <a:spcPts val="6050"/>
              </a:lnSpc>
              <a:buNone/>
            </a:pPr>
            <a:r>
              <a:rPr lang="en-US" sz="4850" dirty="0">
                <a:solidFill>
                  <a:srgbClr val="312F2B"/>
                </a:solidFill>
                <a:latin typeface="Gelasio" pitchFamily="34" charset="0"/>
                <a:ea typeface="Gelasio" pitchFamily="34" charset="-122"/>
                <a:cs typeface="Gelasio" pitchFamily="34" charset="-120"/>
              </a:rPr>
              <a:t>Étape 3 : Création du graphique</a:t>
            </a:r>
            <a:endParaRPr lang="en-US" sz="4850" dirty="0"/>
          </a:p>
        </p:txBody>
      </p:sp>
      <p:sp>
        <p:nvSpPr>
          <p:cNvPr id="3" name="Text 1"/>
          <p:cNvSpPr/>
          <p:nvPr/>
        </p:nvSpPr>
        <p:spPr>
          <a:xfrm>
            <a:off x="864037" y="2176820"/>
            <a:ext cx="12902327"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Lato" pitchFamily="34" charset="0"/>
                <a:ea typeface="Lato" pitchFamily="34" charset="-122"/>
                <a:cs typeface="Lato" pitchFamily="34" charset="-120"/>
              </a:rPr>
              <a:t>Une fois le type de graphique choisi, vous pouvez le créer facilement en suivant ces étapes :</a:t>
            </a:r>
            <a:endParaRPr lang="en-US" sz="1900" dirty="0"/>
          </a:p>
        </p:txBody>
      </p:sp>
      <p:sp>
        <p:nvSpPr>
          <p:cNvPr id="4" name="Text 2"/>
          <p:cNvSpPr/>
          <p:nvPr/>
        </p:nvSpPr>
        <p:spPr>
          <a:xfrm>
            <a:off x="864037" y="2849523"/>
            <a:ext cx="12902327" cy="790099"/>
          </a:xfrm>
          <a:prstGeom prst="rect">
            <a:avLst/>
          </a:prstGeom>
          <a:noFill/>
          <a:ln/>
        </p:spPr>
        <p:txBody>
          <a:bodyPr wrap="square" lIns="0" tIns="0" rIns="0" bIns="0" rtlCol="0" anchor="t"/>
          <a:lstStyle/>
          <a:p>
            <a:pPr marL="342900" indent="-342900">
              <a:lnSpc>
                <a:spcPts val="3100"/>
              </a:lnSpc>
              <a:buSzPct val="100000"/>
              <a:buChar char="•"/>
            </a:pPr>
            <a:r>
              <a:rPr lang="en-US" sz="1900" dirty="0">
                <a:solidFill>
                  <a:srgbClr val="272525"/>
                </a:solidFill>
                <a:latin typeface="Lato" pitchFamily="34" charset="0"/>
                <a:ea typeface="Lato" pitchFamily="34" charset="-122"/>
                <a:cs typeface="Lato" pitchFamily="34" charset="-120"/>
              </a:rPr>
              <a:t>Sélectionnez un visuel : Dans le panneau "Visualisations", choisissez le type de graphique que vous souhaitez créer (par exemple, un graphique à barres ou une carte). Cliquez dessus, et le visuel s’ajoute à votre canevas.</a:t>
            </a:r>
            <a:endParaRPr lang="en-US" sz="1900" dirty="0"/>
          </a:p>
        </p:txBody>
      </p:sp>
      <p:sp>
        <p:nvSpPr>
          <p:cNvPr id="5" name="Text 3"/>
          <p:cNvSpPr/>
          <p:nvPr/>
        </p:nvSpPr>
        <p:spPr>
          <a:xfrm>
            <a:off x="864037" y="3725942"/>
            <a:ext cx="12902327" cy="790099"/>
          </a:xfrm>
          <a:prstGeom prst="rect">
            <a:avLst/>
          </a:prstGeom>
          <a:noFill/>
          <a:ln/>
        </p:spPr>
        <p:txBody>
          <a:bodyPr wrap="square" lIns="0" tIns="0" rIns="0" bIns="0" rtlCol="0" anchor="t"/>
          <a:lstStyle/>
          <a:p>
            <a:pPr marL="342900" indent="-342900">
              <a:lnSpc>
                <a:spcPts val="3100"/>
              </a:lnSpc>
              <a:buSzPct val="100000"/>
              <a:buChar char="•"/>
            </a:pPr>
            <a:r>
              <a:rPr lang="en-US" sz="1900" dirty="0">
                <a:solidFill>
                  <a:srgbClr val="272525"/>
                </a:solidFill>
                <a:latin typeface="Lato" pitchFamily="34" charset="0"/>
                <a:ea typeface="Lato" pitchFamily="34" charset="-122"/>
                <a:cs typeface="Lato" pitchFamily="34" charset="-120"/>
              </a:rPr>
              <a:t>Ajoutez vos données : Faites glisser une dimension (par ex. : "Produit", "Catégorie", "Région") vers le champ "Axe". Faites glisser une mesure (par ex. : "Chiffre d'affaires", "Quantité vendue") vers le champ "Valeurs".</a:t>
            </a:r>
            <a:endParaRPr lang="en-US" sz="1900" dirty="0"/>
          </a:p>
        </p:txBody>
      </p:sp>
      <p:sp>
        <p:nvSpPr>
          <p:cNvPr id="6" name="Text 4"/>
          <p:cNvSpPr/>
          <p:nvPr/>
        </p:nvSpPr>
        <p:spPr>
          <a:xfrm>
            <a:off x="864037" y="4602361"/>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dirty="0">
                <a:solidFill>
                  <a:srgbClr val="272525"/>
                </a:solidFill>
                <a:latin typeface="Lato" pitchFamily="34" charset="0"/>
                <a:ea typeface="Lato" pitchFamily="34" charset="-122"/>
                <a:cs typeface="Lato" pitchFamily="34" charset="-120"/>
              </a:rPr>
              <a:t>Personnalisez le graphique : Allez dans l’onglet "Format" (icône de pinceau) pour personnaliser l’apparence :</a:t>
            </a:r>
            <a:endParaRPr lang="en-US" sz="1900" dirty="0"/>
          </a:p>
        </p:txBody>
      </p:sp>
      <p:sp>
        <p:nvSpPr>
          <p:cNvPr id="7" name="Text 5"/>
          <p:cNvSpPr/>
          <p:nvPr/>
        </p:nvSpPr>
        <p:spPr>
          <a:xfrm>
            <a:off x="864037" y="5083731"/>
            <a:ext cx="12902327" cy="395049"/>
          </a:xfrm>
          <a:prstGeom prst="rect">
            <a:avLst/>
          </a:prstGeom>
          <a:noFill/>
          <a:ln/>
        </p:spPr>
        <p:txBody>
          <a:bodyPr wrap="none" lIns="0" tIns="0" rIns="0" bIns="0" rtlCol="0" anchor="t"/>
          <a:lstStyle/>
          <a:p>
            <a:pPr marL="685800" lvl="1" indent="-342900">
              <a:lnSpc>
                <a:spcPts val="3100"/>
              </a:lnSpc>
              <a:buSzPct val="100000"/>
              <a:buChar char="•"/>
            </a:pPr>
            <a:r>
              <a:rPr lang="en-US" sz="1900" dirty="0">
                <a:solidFill>
                  <a:srgbClr val="272525"/>
                </a:solidFill>
                <a:latin typeface="Lato" pitchFamily="34" charset="0"/>
                <a:ea typeface="Lato" pitchFamily="34" charset="-122"/>
                <a:cs typeface="Lato" pitchFamily="34" charset="-120"/>
              </a:rPr>
              <a:t>Couleurs : Choisissez des couleurs qui mettent en valeur vos données.</a:t>
            </a:r>
            <a:endParaRPr lang="en-US" sz="1900" dirty="0"/>
          </a:p>
        </p:txBody>
      </p:sp>
      <p:sp>
        <p:nvSpPr>
          <p:cNvPr id="8" name="Text 6"/>
          <p:cNvSpPr/>
          <p:nvPr/>
        </p:nvSpPr>
        <p:spPr>
          <a:xfrm>
            <a:off x="864037" y="5565100"/>
            <a:ext cx="12902327" cy="395049"/>
          </a:xfrm>
          <a:prstGeom prst="rect">
            <a:avLst/>
          </a:prstGeom>
          <a:noFill/>
          <a:ln/>
        </p:spPr>
        <p:txBody>
          <a:bodyPr wrap="none" lIns="0" tIns="0" rIns="0" bIns="0" rtlCol="0" anchor="t"/>
          <a:lstStyle/>
          <a:p>
            <a:pPr marL="685800" lvl="1" indent="-342900">
              <a:lnSpc>
                <a:spcPts val="3100"/>
              </a:lnSpc>
              <a:buSzPct val="100000"/>
              <a:buChar char="•"/>
            </a:pPr>
            <a:r>
              <a:rPr lang="en-US" sz="1900" dirty="0">
                <a:solidFill>
                  <a:srgbClr val="272525"/>
                </a:solidFill>
                <a:latin typeface="Lato" pitchFamily="34" charset="0"/>
                <a:ea typeface="Lato" pitchFamily="34" charset="-122"/>
                <a:cs typeface="Lato" pitchFamily="34" charset="-120"/>
              </a:rPr>
              <a:t>Titres et légendes : Ajoutez des libellés clairs et descriptifs.</a:t>
            </a:r>
            <a:endParaRPr lang="en-US" sz="1900" dirty="0"/>
          </a:p>
        </p:txBody>
      </p:sp>
      <p:sp>
        <p:nvSpPr>
          <p:cNvPr id="9" name="Text 7"/>
          <p:cNvSpPr/>
          <p:nvPr/>
        </p:nvSpPr>
        <p:spPr>
          <a:xfrm>
            <a:off x="864037" y="6046470"/>
            <a:ext cx="12902327" cy="395049"/>
          </a:xfrm>
          <a:prstGeom prst="rect">
            <a:avLst/>
          </a:prstGeom>
          <a:noFill/>
          <a:ln/>
        </p:spPr>
        <p:txBody>
          <a:bodyPr wrap="none" lIns="0" tIns="0" rIns="0" bIns="0" rtlCol="0" anchor="t"/>
          <a:lstStyle/>
          <a:p>
            <a:pPr marL="685800" lvl="1" indent="-342900">
              <a:lnSpc>
                <a:spcPts val="3100"/>
              </a:lnSpc>
              <a:buSzPct val="100000"/>
              <a:buChar char="•"/>
            </a:pPr>
            <a:r>
              <a:rPr lang="en-US" sz="1900" dirty="0">
                <a:solidFill>
                  <a:srgbClr val="272525"/>
                </a:solidFill>
                <a:latin typeface="Lato" pitchFamily="34" charset="0"/>
                <a:ea typeface="Lato" pitchFamily="34" charset="-122"/>
                <a:cs typeface="Lato" pitchFamily="34" charset="-120"/>
              </a:rPr>
              <a:t>Axes : Ajustez les échelles pour faciliter la lecture.</a:t>
            </a:r>
            <a:endParaRPr lang="en-US" sz="1900" dirty="0"/>
          </a:p>
        </p:txBody>
      </p:sp>
      <p:sp>
        <p:nvSpPr>
          <p:cNvPr id="10" name="Text 8"/>
          <p:cNvSpPr/>
          <p:nvPr/>
        </p:nvSpPr>
        <p:spPr>
          <a:xfrm>
            <a:off x="864037" y="6527840"/>
            <a:ext cx="12902327" cy="790099"/>
          </a:xfrm>
          <a:prstGeom prst="rect">
            <a:avLst/>
          </a:prstGeom>
          <a:noFill/>
          <a:ln/>
        </p:spPr>
        <p:txBody>
          <a:bodyPr wrap="square" lIns="0" tIns="0" rIns="0" bIns="0" rtlCol="0" anchor="t"/>
          <a:lstStyle/>
          <a:p>
            <a:pPr marL="342900" indent="-342900">
              <a:lnSpc>
                <a:spcPts val="3100"/>
              </a:lnSpc>
              <a:buSzPct val="100000"/>
              <a:buChar char="•"/>
            </a:pPr>
            <a:r>
              <a:rPr lang="en-US" sz="1900" dirty="0">
                <a:solidFill>
                  <a:srgbClr val="272525"/>
                </a:solidFill>
                <a:latin typeface="Lato" pitchFamily="34" charset="0"/>
                <a:ea typeface="Lato" pitchFamily="34" charset="-122"/>
                <a:cs typeface="Lato" pitchFamily="34" charset="-120"/>
              </a:rPr>
              <a:t>Ajoutez des interactions et des filtres : Insérez des slicers (filtres interactifs) pour permettre à l’utilisateur de manipuler les données en temps réel (par exemple : filtrer par année ou par produit).</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729264"/>
            <a:ext cx="12902327" cy="1543050"/>
          </a:xfrm>
          <a:prstGeom prst="rect">
            <a:avLst/>
          </a:prstGeom>
          <a:noFill/>
          <a:ln/>
        </p:spPr>
        <p:txBody>
          <a:bodyPr wrap="square" lIns="0" tIns="0" rIns="0" bIns="0" rtlCol="0" anchor="t"/>
          <a:lstStyle/>
          <a:p>
            <a:pPr marL="0" indent="0">
              <a:lnSpc>
                <a:spcPts val="6050"/>
              </a:lnSpc>
              <a:buNone/>
            </a:pPr>
            <a:r>
              <a:rPr lang="en-US" sz="4850" dirty="0">
                <a:solidFill>
                  <a:srgbClr val="312F2B"/>
                </a:solidFill>
                <a:latin typeface="Gelasio" pitchFamily="34" charset="0"/>
                <a:ea typeface="Gelasio" pitchFamily="34" charset="-122"/>
                <a:cs typeface="Gelasio" pitchFamily="34" charset="-120"/>
              </a:rPr>
              <a:t>Étape 4 : Mise en forme et partage du graphique</a:t>
            </a:r>
            <a:endParaRPr lang="en-US" sz="4850" dirty="0"/>
          </a:p>
        </p:txBody>
      </p:sp>
      <p:sp>
        <p:nvSpPr>
          <p:cNvPr id="3" name="Text 1"/>
          <p:cNvSpPr/>
          <p:nvPr/>
        </p:nvSpPr>
        <p:spPr>
          <a:xfrm>
            <a:off x="864037" y="3766066"/>
            <a:ext cx="12902327"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Lato" pitchFamily="34" charset="0"/>
                <a:ea typeface="Lato" pitchFamily="34" charset="-122"/>
                <a:cs typeface="Lato" pitchFamily="34" charset="-120"/>
              </a:rPr>
              <a:t>Une fois votre graphique créé, vous pouvez le peaufiner et le partager avec d'autres :</a:t>
            </a:r>
            <a:endParaRPr lang="en-US" sz="1900" dirty="0"/>
          </a:p>
        </p:txBody>
      </p:sp>
      <p:sp>
        <p:nvSpPr>
          <p:cNvPr id="4" name="Text 2"/>
          <p:cNvSpPr/>
          <p:nvPr/>
        </p:nvSpPr>
        <p:spPr>
          <a:xfrm>
            <a:off x="864037" y="4438769"/>
            <a:ext cx="12902327" cy="790099"/>
          </a:xfrm>
          <a:prstGeom prst="rect">
            <a:avLst/>
          </a:prstGeom>
          <a:noFill/>
          <a:ln/>
        </p:spPr>
        <p:txBody>
          <a:bodyPr wrap="square" lIns="0" tIns="0" rIns="0" bIns="0" rtlCol="0" anchor="t"/>
          <a:lstStyle/>
          <a:p>
            <a:pPr marL="342900" indent="-342900">
              <a:lnSpc>
                <a:spcPts val="3100"/>
              </a:lnSpc>
              <a:buSzPct val="100000"/>
              <a:buChar char="•"/>
            </a:pPr>
            <a:r>
              <a:rPr lang="en-US" sz="1900" dirty="0">
                <a:solidFill>
                  <a:srgbClr val="272525"/>
                </a:solidFill>
                <a:latin typeface="Lato" pitchFamily="34" charset="0"/>
                <a:ea typeface="Lato" pitchFamily="34" charset="-122"/>
                <a:cs typeface="Lato" pitchFamily="34" charset="-120"/>
              </a:rPr>
              <a:t>Optimisez l’apparence globale : Vérifiez la lisibilité des graphiques en ajustant les tailles, polices et alignements. Supprimez les éléments superflus pour garder un design clair et minimaliste.</a:t>
            </a:r>
            <a:endParaRPr lang="en-US" sz="1900" dirty="0"/>
          </a:p>
        </p:txBody>
      </p:sp>
      <p:sp>
        <p:nvSpPr>
          <p:cNvPr id="5" name="Text 3"/>
          <p:cNvSpPr/>
          <p:nvPr/>
        </p:nvSpPr>
        <p:spPr>
          <a:xfrm>
            <a:off x="864037" y="5315188"/>
            <a:ext cx="12902327" cy="1185148"/>
          </a:xfrm>
          <a:prstGeom prst="rect">
            <a:avLst/>
          </a:prstGeom>
          <a:noFill/>
          <a:ln/>
        </p:spPr>
        <p:txBody>
          <a:bodyPr wrap="square" lIns="0" tIns="0" rIns="0" bIns="0" rtlCol="0" anchor="t"/>
          <a:lstStyle/>
          <a:p>
            <a:pPr marL="342900" indent="-342900">
              <a:lnSpc>
                <a:spcPts val="3100"/>
              </a:lnSpc>
              <a:buSzPct val="100000"/>
              <a:buChar char="•"/>
            </a:pPr>
            <a:r>
              <a:rPr lang="en-US" sz="1900" dirty="0">
                <a:solidFill>
                  <a:srgbClr val="272525"/>
                </a:solidFill>
                <a:latin typeface="Lato" pitchFamily="34" charset="0"/>
                <a:ea typeface="Lato" pitchFamily="34" charset="-122"/>
                <a:cs typeface="Lato" pitchFamily="34" charset="-120"/>
              </a:rPr>
              <a:t>Publiez votre rapport : Cliquez sur "Publier" dans le ruban supérieur pour envoyer votre rapport sur Power BI Service. Dans Power BI Service, vous pouvez partager un lien ou embarquer le rapport dans un site ou une application.</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864037" y="914519"/>
            <a:ext cx="7415927" cy="1543050"/>
          </a:xfrm>
          <a:prstGeom prst="rect">
            <a:avLst/>
          </a:prstGeom>
          <a:noFill/>
          <a:ln/>
        </p:spPr>
        <p:txBody>
          <a:bodyPr wrap="square" lIns="0" tIns="0" rIns="0" bIns="0" rtlCol="0" anchor="t"/>
          <a:lstStyle/>
          <a:p>
            <a:pPr marL="0" indent="0">
              <a:lnSpc>
                <a:spcPts val="6050"/>
              </a:lnSpc>
              <a:buNone/>
            </a:pPr>
            <a:r>
              <a:rPr lang="en-US" sz="4850" dirty="0">
                <a:solidFill>
                  <a:srgbClr val="312F2B"/>
                </a:solidFill>
                <a:latin typeface="Gelasio" pitchFamily="34" charset="0"/>
                <a:ea typeface="Gelasio" pitchFamily="34" charset="-122"/>
                <a:cs typeface="Gelasio" pitchFamily="34" charset="-120"/>
              </a:rPr>
              <a:t>Étape 5 : Conseils pour une visualisation efficace</a:t>
            </a:r>
            <a:endParaRPr lang="en-US" sz="4850" dirty="0"/>
          </a:p>
        </p:txBody>
      </p:sp>
      <p:sp>
        <p:nvSpPr>
          <p:cNvPr id="4" name="Text 1"/>
          <p:cNvSpPr/>
          <p:nvPr/>
        </p:nvSpPr>
        <p:spPr>
          <a:xfrm>
            <a:off x="864037" y="2827853"/>
            <a:ext cx="7415927" cy="790099"/>
          </a:xfrm>
          <a:prstGeom prst="rect">
            <a:avLst/>
          </a:prstGeom>
          <a:noFill/>
          <a:ln/>
        </p:spPr>
        <p:txBody>
          <a:bodyPr wrap="square" lIns="0" tIns="0" rIns="0" bIns="0" rtlCol="0" anchor="t"/>
          <a:lstStyle/>
          <a:p>
            <a:pPr marL="0" indent="0">
              <a:lnSpc>
                <a:spcPts val="3100"/>
              </a:lnSpc>
              <a:buNone/>
            </a:pPr>
            <a:r>
              <a:rPr lang="en-US" sz="1900" dirty="0">
                <a:solidFill>
                  <a:srgbClr val="272525"/>
                </a:solidFill>
                <a:latin typeface="Lato" pitchFamily="34" charset="0"/>
                <a:ea typeface="Lato" pitchFamily="34" charset="-122"/>
                <a:cs typeface="Lato" pitchFamily="34" charset="-120"/>
              </a:rPr>
              <a:t>Pour maximiser l'impact et la clarté de vos graphiques, suivez ces conseils :</a:t>
            </a:r>
            <a:endParaRPr lang="en-US" sz="1900" dirty="0"/>
          </a:p>
        </p:txBody>
      </p:sp>
      <p:sp>
        <p:nvSpPr>
          <p:cNvPr id="5" name="Text 2"/>
          <p:cNvSpPr/>
          <p:nvPr/>
        </p:nvSpPr>
        <p:spPr>
          <a:xfrm>
            <a:off x="864037" y="3895606"/>
            <a:ext cx="7415927" cy="790099"/>
          </a:xfrm>
          <a:prstGeom prst="rect">
            <a:avLst/>
          </a:prstGeom>
          <a:noFill/>
          <a:ln/>
        </p:spPr>
        <p:txBody>
          <a:bodyPr wrap="square" lIns="0" tIns="0" rIns="0" bIns="0" rtlCol="0" anchor="t"/>
          <a:lstStyle/>
          <a:p>
            <a:pPr marL="342900" indent="-342900">
              <a:lnSpc>
                <a:spcPts val="3100"/>
              </a:lnSpc>
              <a:buSzPct val="100000"/>
              <a:buChar char="•"/>
            </a:pPr>
            <a:r>
              <a:rPr lang="en-US" sz="1900" dirty="0">
                <a:solidFill>
                  <a:srgbClr val="272525"/>
                </a:solidFill>
                <a:latin typeface="Lato" pitchFamily="34" charset="0"/>
                <a:ea typeface="Lato" pitchFamily="34" charset="-122"/>
                <a:cs typeface="Lato" pitchFamily="34" charset="-120"/>
              </a:rPr>
              <a:t>Simplifiez : Concentrez-vous sur une ou deux idées principales par graphique.</a:t>
            </a:r>
            <a:endParaRPr lang="en-US" sz="1900" dirty="0"/>
          </a:p>
        </p:txBody>
      </p:sp>
      <p:sp>
        <p:nvSpPr>
          <p:cNvPr id="6" name="Text 3"/>
          <p:cNvSpPr/>
          <p:nvPr/>
        </p:nvSpPr>
        <p:spPr>
          <a:xfrm>
            <a:off x="864037" y="4772025"/>
            <a:ext cx="7415927" cy="790099"/>
          </a:xfrm>
          <a:prstGeom prst="rect">
            <a:avLst/>
          </a:prstGeom>
          <a:noFill/>
          <a:ln/>
        </p:spPr>
        <p:txBody>
          <a:bodyPr wrap="square" lIns="0" tIns="0" rIns="0" bIns="0" rtlCol="0" anchor="t"/>
          <a:lstStyle/>
          <a:p>
            <a:pPr marL="342900" indent="-342900">
              <a:lnSpc>
                <a:spcPts val="3100"/>
              </a:lnSpc>
              <a:buSzPct val="100000"/>
              <a:buChar char="•"/>
            </a:pPr>
            <a:r>
              <a:rPr lang="en-US" sz="1900" dirty="0">
                <a:solidFill>
                  <a:srgbClr val="272525"/>
                </a:solidFill>
                <a:latin typeface="Lato" pitchFamily="34" charset="0"/>
                <a:ea typeface="Lato" pitchFamily="34" charset="-122"/>
                <a:cs typeface="Lato" pitchFamily="34" charset="-120"/>
              </a:rPr>
              <a:t>Utilisez des palettes harmonieuses : Privilégiez des couleurs cohérentes et évitez les contrastes agressifs.</a:t>
            </a:r>
            <a:endParaRPr lang="en-US" sz="1900" dirty="0"/>
          </a:p>
        </p:txBody>
      </p:sp>
      <p:sp>
        <p:nvSpPr>
          <p:cNvPr id="7" name="Text 4"/>
          <p:cNvSpPr/>
          <p:nvPr/>
        </p:nvSpPr>
        <p:spPr>
          <a:xfrm>
            <a:off x="864037" y="5648444"/>
            <a:ext cx="7415927" cy="790099"/>
          </a:xfrm>
          <a:prstGeom prst="rect">
            <a:avLst/>
          </a:prstGeom>
          <a:noFill/>
          <a:ln/>
        </p:spPr>
        <p:txBody>
          <a:bodyPr wrap="square" lIns="0" tIns="0" rIns="0" bIns="0" rtlCol="0" anchor="t"/>
          <a:lstStyle/>
          <a:p>
            <a:pPr marL="342900" indent="-342900">
              <a:lnSpc>
                <a:spcPts val="3100"/>
              </a:lnSpc>
              <a:buSzPct val="100000"/>
              <a:buChar char="•"/>
            </a:pPr>
            <a:r>
              <a:rPr lang="en-US" sz="1900" dirty="0">
                <a:solidFill>
                  <a:srgbClr val="272525"/>
                </a:solidFill>
                <a:latin typeface="Lato" pitchFamily="34" charset="0"/>
                <a:ea typeface="Lato" pitchFamily="34" charset="-122"/>
                <a:cs typeface="Lato" pitchFamily="34" charset="-120"/>
              </a:rPr>
              <a:t>Ajoutez du contexte : Utilisez des annotations ou des descriptions pour expliquer vos insights.</a:t>
            </a:r>
            <a:endParaRPr lang="en-US" sz="1900" dirty="0"/>
          </a:p>
        </p:txBody>
      </p:sp>
      <p:sp>
        <p:nvSpPr>
          <p:cNvPr id="8" name="Text 5"/>
          <p:cNvSpPr/>
          <p:nvPr/>
        </p:nvSpPr>
        <p:spPr>
          <a:xfrm>
            <a:off x="864037" y="6524863"/>
            <a:ext cx="7415927" cy="790099"/>
          </a:xfrm>
          <a:prstGeom prst="rect">
            <a:avLst/>
          </a:prstGeom>
          <a:noFill/>
          <a:ln/>
        </p:spPr>
        <p:txBody>
          <a:bodyPr wrap="square" lIns="0" tIns="0" rIns="0" bIns="0" rtlCol="0" anchor="t"/>
          <a:lstStyle/>
          <a:p>
            <a:pPr marL="342900" indent="-342900">
              <a:lnSpc>
                <a:spcPts val="3100"/>
              </a:lnSpc>
              <a:buSzPct val="100000"/>
              <a:buChar char="•"/>
            </a:pPr>
            <a:r>
              <a:rPr lang="en-US" sz="1900" dirty="0">
                <a:solidFill>
                  <a:srgbClr val="272525"/>
                </a:solidFill>
                <a:latin typeface="Lato" pitchFamily="34" charset="0"/>
                <a:ea typeface="Lato" pitchFamily="34" charset="-122"/>
                <a:cs typeface="Lato" pitchFamily="34" charset="-120"/>
              </a:rPr>
              <a:t>Favorisez l’interactivité : Exploitez les filtres pour rendre vos graphiques explorables.</a:t>
            </a:r>
            <a:endParaRPr lang="en-US" sz="1900" dirty="0"/>
          </a:p>
        </p:txBody>
      </p:sp>
      <p:graphicFrame>
        <p:nvGraphicFramePr>
          <p:cNvPr id="11" name="Graphique 10">
            <a:extLst>
              <a:ext uri="{FF2B5EF4-FFF2-40B4-BE49-F238E27FC236}">
                <a16:creationId xmlns:a16="http://schemas.microsoft.com/office/drawing/2014/main" id="{142C3135-F223-7581-49E5-4DFD3F34BA95}"/>
              </a:ext>
            </a:extLst>
          </p:cNvPr>
          <p:cNvGraphicFramePr/>
          <p:nvPr>
            <p:extLst>
              <p:ext uri="{D42A27DB-BD31-4B8C-83A1-F6EECF244321}">
                <p14:modId xmlns:p14="http://schemas.microsoft.com/office/powerpoint/2010/main" val="2855306175"/>
              </p:ext>
            </p:extLst>
          </p:nvPr>
        </p:nvGraphicFramePr>
        <p:xfrm>
          <a:off x="9606338" y="688535"/>
          <a:ext cx="4601814" cy="68525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2889528"/>
            <a:ext cx="6172200" cy="771525"/>
          </a:xfrm>
          <a:prstGeom prst="rect">
            <a:avLst/>
          </a:prstGeom>
          <a:noFill/>
          <a:ln/>
        </p:spPr>
        <p:txBody>
          <a:bodyPr wrap="none" lIns="0" tIns="0" rIns="0" bIns="0" rtlCol="0" anchor="t"/>
          <a:lstStyle/>
          <a:p>
            <a:pPr marL="0" indent="0">
              <a:lnSpc>
                <a:spcPts val="6050"/>
              </a:lnSpc>
              <a:buNone/>
            </a:pPr>
            <a:r>
              <a:rPr lang="en-US" sz="4850" dirty="0">
                <a:solidFill>
                  <a:srgbClr val="312F2B"/>
                </a:solidFill>
                <a:latin typeface="Gelasio" pitchFamily="34" charset="0"/>
                <a:ea typeface="Gelasio" pitchFamily="34" charset="-122"/>
                <a:cs typeface="Gelasio" pitchFamily="34" charset="-120"/>
              </a:rPr>
              <a:t>Conclusion</a:t>
            </a:r>
            <a:endParaRPr lang="en-US" sz="4850" dirty="0"/>
          </a:p>
        </p:txBody>
      </p:sp>
      <p:sp>
        <p:nvSpPr>
          <p:cNvPr id="3" name="Text 1"/>
          <p:cNvSpPr/>
          <p:nvPr/>
        </p:nvSpPr>
        <p:spPr>
          <a:xfrm>
            <a:off x="864037" y="4154805"/>
            <a:ext cx="12902327" cy="1185148"/>
          </a:xfrm>
          <a:prstGeom prst="rect">
            <a:avLst/>
          </a:prstGeom>
          <a:noFill/>
          <a:ln/>
        </p:spPr>
        <p:txBody>
          <a:bodyPr wrap="square" lIns="0" tIns="0" rIns="0" bIns="0" rtlCol="0" anchor="t"/>
          <a:lstStyle/>
          <a:p>
            <a:pPr marL="0" indent="0">
              <a:lnSpc>
                <a:spcPts val="3100"/>
              </a:lnSpc>
              <a:buNone/>
            </a:pPr>
            <a:r>
              <a:rPr lang="en-US" sz="1900" dirty="0">
                <a:solidFill>
                  <a:srgbClr val="272525"/>
                </a:solidFill>
                <a:latin typeface="Lato" pitchFamily="34" charset="0"/>
                <a:ea typeface="Lato" pitchFamily="34" charset="-122"/>
                <a:cs typeface="Lato" pitchFamily="34" charset="-120"/>
              </a:rPr>
              <a:t>Ce guide vous a présenté les étapes clés pour créer des graphiques dynamiques et informatifs avec Power BI. En suivant ces étapes et en appliquant les conseils de visualisation, vous serez en mesure de créer des graphiques percutants pour vos analyses et présentations.</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TotalTime>
  <Words>859</Words>
  <Application>Microsoft Office PowerPoint</Application>
  <PresentationFormat>Personnalisé</PresentationFormat>
  <Paragraphs>51</Paragraphs>
  <Slides>8</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Lato</vt:lpstr>
      <vt:lpstr>Gelasio</vt:lpstr>
      <vt:lpstr>Lato Bold</vt:lpstr>
      <vt:lpstr>Arial</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Office User</cp:lastModifiedBy>
  <cp:revision>2</cp:revision>
  <dcterms:created xsi:type="dcterms:W3CDTF">2025-03-05T09:35:08Z</dcterms:created>
  <dcterms:modified xsi:type="dcterms:W3CDTF">2025-03-05T09:47:34Z</dcterms:modified>
</cp:coreProperties>
</file>