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A1968-047C-4537-9B76-95EE9A532EA1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BA7F-D6D8-452D-84E3-697D09658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2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BC1EE-450B-4FDF-BA2D-0CB70D213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92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F7D7F-AAB6-4F3B-AE2D-5CDE86DE13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17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20.09.2012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danor/Vorkurs/raw/master/Projekte/19.09/EuerName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danor/Vorkurs/raw/master/Operatore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Vorkurs</a:t>
            </a:r>
            <a:br>
              <a:rPr lang="de-DE" dirty="0" smtClean="0"/>
            </a:br>
            <a:r>
              <a:rPr lang="de-DE" sz="4900" dirty="0" smtClean="0"/>
              <a:t>Programmieren</a:t>
            </a:r>
            <a:endParaRPr lang="de-DE" sz="4900" dirty="0"/>
          </a:p>
        </p:txBody>
      </p:sp>
      <p:pic>
        <p:nvPicPr>
          <p:cNvPr id="1028" name="Picture 4" descr="elefint_informatik_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77072"/>
            <a:ext cx="18192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sind Methoden?</a:t>
            </a:r>
          </a:p>
          <a:p>
            <a:r>
              <a:rPr lang="de-DE" dirty="0" smtClean="0"/>
              <a:t>Wozu dienen </a:t>
            </a:r>
            <a:r>
              <a:rPr lang="de-DE" dirty="0"/>
              <a:t>Methoden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Was gibt es für </a:t>
            </a:r>
            <a:r>
              <a:rPr lang="de-DE" dirty="0"/>
              <a:t>Methoden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04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Main-Methode als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04" y="1384281"/>
            <a:ext cx="8229600" cy="5285079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endParaRPr lang="en-US" sz="24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endParaRPr lang="en-US" sz="24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8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800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28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800" dirty="0">
                <a:solidFill>
                  <a:srgbClr val="2A00FF"/>
                </a:solidFill>
                <a:latin typeface="Consolas"/>
              </a:rPr>
              <a:t>"Hallo Vorkurs!"</a:t>
            </a:r>
            <a:r>
              <a:rPr lang="de-DE" sz="2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2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de-DE" sz="2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de-DE" sz="2800" dirty="0">
              <a:solidFill>
                <a:srgbClr val="000000"/>
              </a:solidFill>
              <a:latin typeface="Consolas"/>
            </a:endParaRPr>
          </a:p>
          <a:p>
            <a:r>
              <a:rPr lang="de-DE" sz="28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2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800" dirty="0">
                <a:solidFill>
                  <a:srgbClr val="2A00FF"/>
                </a:solidFill>
                <a:latin typeface="Consolas"/>
              </a:rPr>
              <a:t>"Hallo Vorkurs</a:t>
            </a:r>
            <a:r>
              <a:rPr lang="de-DE" sz="2800" dirty="0" smtClean="0">
                <a:solidFill>
                  <a:srgbClr val="2A00FF"/>
                </a:solidFill>
                <a:latin typeface="Consolas"/>
              </a:rPr>
              <a:t>!"</a:t>
            </a:r>
            <a:r>
              <a:rPr lang="de-DE" sz="2800" dirty="0" smtClean="0">
                <a:solidFill>
                  <a:srgbClr val="000000"/>
                </a:solidFill>
                <a:latin typeface="Consolas"/>
              </a:rPr>
              <a:t>)</a:t>
            </a:r>
            <a:br>
              <a:rPr lang="de-DE" sz="28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800" dirty="0" smtClean="0">
                <a:solidFill>
                  <a:srgbClr val="000000"/>
                </a:solidFill>
                <a:latin typeface="+mj-lt"/>
              </a:rPr>
              <a:t>ist auch eine Methode!</a:t>
            </a:r>
          </a:p>
        </p:txBody>
      </p:sp>
      <p:sp>
        <p:nvSpPr>
          <p:cNvPr id="4" name="Geschweifte Klammer rechts 3"/>
          <p:cNvSpPr/>
          <p:nvPr/>
        </p:nvSpPr>
        <p:spPr>
          <a:xfrm rot="16200000">
            <a:off x="1087017" y="1621231"/>
            <a:ext cx="792088" cy="2463079"/>
          </a:xfrm>
          <a:prstGeom prst="rightBrace">
            <a:avLst>
              <a:gd name="adj1" fmla="val 8333"/>
              <a:gd name="adj2" fmla="val 50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83568" y="1555200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Gehört zur Objekt-orientierung</a:t>
            </a:r>
          </a:p>
        </p:txBody>
      </p:sp>
      <p:sp>
        <p:nvSpPr>
          <p:cNvPr id="6" name="Geschweifte Klammer rechts 5"/>
          <p:cNvSpPr/>
          <p:nvPr/>
        </p:nvSpPr>
        <p:spPr>
          <a:xfrm rot="16200000">
            <a:off x="3903809" y="2460303"/>
            <a:ext cx="839479" cy="784933"/>
          </a:xfrm>
          <a:prstGeom prst="rightBrace">
            <a:avLst>
              <a:gd name="adj1" fmla="val 8333"/>
              <a:gd name="adj2" fmla="val 84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95940" y="1579541"/>
            <a:ext cx="1152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Name</a:t>
            </a:r>
          </a:p>
          <a:p>
            <a:pPr algn="ctr"/>
            <a:r>
              <a:rPr lang="de-DE" sz="2000" dirty="0" smtClean="0"/>
              <a:t>der Methode</a:t>
            </a:r>
            <a:endParaRPr lang="de-DE" sz="2000" dirty="0"/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29793" y="1520622"/>
            <a:ext cx="721821" cy="2664296"/>
          </a:xfrm>
          <a:prstGeom prst="rightBrace">
            <a:avLst>
              <a:gd name="adj1" fmla="val 8333"/>
              <a:gd name="adj2" fmla="val 50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418093" y="2256671"/>
            <a:ext cx="154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Parameter</a:t>
            </a:r>
            <a:endParaRPr lang="de-DE" sz="2000" dirty="0"/>
          </a:p>
        </p:txBody>
      </p:sp>
      <p:sp>
        <p:nvSpPr>
          <p:cNvPr id="10" name="Geschweifte Klammer rechts 9"/>
          <p:cNvSpPr/>
          <p:nvPr/>
        </p:nvSpPr>
        <p:spPr>
          <a:xfrm>
            <a:off x="8028384" y="3272510"/>
            <a:ext cx="432048" cy="1380626"/>
          </a:xfrm>
          <a:prstGeom prst="rightBrace">
            <a:avLst>
              <a:gd name="adj1" fmla="val 39156"/>
              <a:gd name="adj2" fmla="val 33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8244408" y="3429000"/>
            <a:ext cx="1007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Metho</a:t>
            </a:r>
            <a:r>
              <a:rPr lang="de-DE" dirty="0" smtClean="0"/>
              <a:t>-den-</a:t>
            </a:r>
          </a:p>
          <a:p>
            <a:pPr algn="ctr"/>
            <a:r>
              <a:rPr lang="de-DE" dirty="0" smtClean="0"/>
              <a:t>block</a:t>
            </a:r>
            <a:endParaRPr lang="de-DE" dirty="0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3023688" y="2487915"/>
            <a:ext cx="721821" cy="799978"/>
          </a:xfrm>
          <a:prstGeom prst="rightBrace">
            <a:avLst>
              <a:gd name="adj1" fmla="val 8333"/>
              <a:gd name="adj2" fmla="val 225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2483520" y="2170753"/>
            <a:ext cx="154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Rückgabetyp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103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Schlüsselwort 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de-DE" dirty="0" smtClean="0"/>
              <a:t>macht 2 Dinge:</a:t>
            </a:r>
          </a:p>
          <a:p>
            <a:pPr lvl="1"/>
            <a:r>
              <a:rPr lang="de-DE" dirty="0" smtClean="0"/>
              <a:t>Gibt den Wert zurück</a:t>
            </a:r>
          </a:p>
          <a:p>
            <a:pPr lvl="1"/>
            <a:r>
              <a:rPr lang="de-DE" dirty="0" smtClean="0"/>
              <a:t>Beendet die Methode an der Stelle(nachfolgender Code wird nicht ausgeführt!)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5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zeige10()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dirty="0">
                <a:solidFill>
                  <a:srgbClr val="3F7F5F"/>
                </a:solidFill>
                <a:latin typeface="Consolas"/>
              </a:rPr>
              <a:t>Zeigt 10 auf der Konsole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i="1" dirty="0" smtClean="0">
                <a:solidFill>
                  <a:srgbClr val="000000"/>
                </a:solidFill>
                <a:latin typeface="Consolas"/>
              </a:rPr>
              <a:t>(10</a:t>
            </a:r>
            <a:r>
              <a:rPr lang="de-DE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zeige(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dirty="0">
                <a:solidFill>
                  <a:srgbClr val="3F7F5F"/>
                </a:solidFill>
                <a:latin typeface="Consolas"/>
              </a:rPr>
              <a:t>Zeigt den Wert von "</a:t>
            </a:r>
            <a:r>
              <a:rPr lang="de-DE" dirty="0" err="1">
                <a:solidFill>
                  <a:srgbClr val="3F7F5F"/>
                </a:solidFill>
                <a:latin typeface="Consolas"/>
              </a:rPr>
              <a:t>number</a:t>
            </a:r>
            <a:r>
              <a:rPr lang="de-DE" dirty="0">
                <a:solidFill>
                  <a:srgbClr val="3F7F5F"/>
                </a:solidFill>
                <a:latin typeface="Consolas"/>
              </a:rPr>
              <a:t>" auf der Konsole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addiere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b)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dirty="0">
                <a:solidFill>
                  <a:srgbClr val="3F7F5F"/>
                </a:solidFill>
                <a:latin typeface="Consolas"/>
              </a:rPr>
              <a:t>Gibt die Summe von "a" und "b" zurück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a + b;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addiere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text1, String text2) {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dirty="0">
                <a:solidFill>
                  <a:srgbClr val="3F7F5F"/>
                </a:solidFill>
                <a:latin typeface="Consolas"/>
              </a:rPr>
              <a:t>Hängt text2 an text1 an und gibt dies zurück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text1 + text2;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44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 von 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Unterteilen Programmcode logisch in Abschnitte</a:t>
            </a:r>
          </a:p>
          <a:p>
            <a:r>
              <a:rPr lang="de-DE" dirty="0" smtClean="0"/>
              <a:t>Bearbeiten Input und geben Output</a:t>
            </a:r>
          </a:p>
          <a:p>
            <a:r>
              <a:rPr lang="de-DE" dirty="0" smtClean="0"/>
              <a:t>„Sind die magischen Kobolde“ </a:t>
            </a:r>
            <a:r>
              <a:rPr lang="de-DE" smtClean="0"/>
              <a:t>eines Programmes</a:t>
            </a:r>
            <a:endParaRPr lang="de-DE" dirty="0" smtClean="0"/>
          </a:p>
        </p:txBody>
      </p:sp>
      <p:pic>
        <p:nvPicPr>
          <p:cNvPr id="3074" name="Picture 2" descr="C:\Users\Meldanor\AppData\Local\Microsoft\Windows\Temporary Internet Files\Content.IE5\FHLFXXZK\MC9004077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429000"/>
            <a:ext cx="12160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04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Variablen existieren nur in ihren eigenen Methoden!</a:t>
            </a:r>
          </a:p>
          <a:p>
            <a:r>
              <a:rPr lang="de-DE" dirty="0" smtClean="0"/>
              <a:t>Werte werden kopiert und nach außen hin nicht verändert!</a:t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sz="26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6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de-DE" sz="26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600" dirty="0">
                <a:solidFill>
                  <a:srgbClr val="000000"/>
                </a:solidFill>
                <a:latin typeface="Consolas"/>
              </a:rPr>
              <a:t>a = 10;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de-DE" sz="2600" dirty="0" err="1" smtClean="0">
                <a:solidFill>
                  <a:srgbClr val="000000"/>
                </a:solidFill>
                <a:latin typeface="Consolas"/>
              </a:rPr>
              <a:t>b</a:t>
            </a:r>
            <a:r>
              <a:rPr lang="de-DE" sz="2600" i="1" dirty="0" err="1" smtClean="0">
                <a:solidFill>
                  <a:srgbClr val="000000"/>
                </a:solidFill>
                <a:latin typeface="Consolas"/>
              </a:rPr>
              <a:t>la</a:t>
            </a:r>
            <a:r>
              <a:rPr lang="de-DE" sz="2600" dirty="0" smtClean="0">
                <a:solidFill>
                  <a:srgbClr val="000000"/>
                </a:solidFill>
                <a:latin typeface="Consolas"/>
              </a:rPr>
              <a:t>(a</a:t>
            </a:r>
            <a:r>
              <a:rPr lang="de-DE" sz="2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6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600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26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2600" dirty="0" smtClean="0">
                <a:solidFill>
                  <a:srgbClr val="000000"/>
                </a:solidFill>
                <a:latin typeface="Consolas"/>
              </a:rPr>
              <a:t>(a</a:t>
            </a:r>
            <a:r>
              <a:rPr lang="de-DE" sz="2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2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26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600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2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sz="2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2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600" dirty="0" err="1">
                <a:solidFill>
                  <a:srgbClr val="000000"/>
                </a:solidFill>
                <a:latin typeface="Consolas"/>
              </a:rPr>
              <a:t>bla</a:t>
            </a:r>
            <a:r>
              <a:rPr lang="de-DE" sz="2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600" dirty="0">
                <a:solidFill>
                  <a:srgbClr val="000000"/>
                </a:solidFill>
                <a:latin typeface="Consolas"/>
              </a:rPr>
              <a:t> a) {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2600" dirty="0">
                <a:solidFill>
                  <a:srgbClr val="000000"/>
                </a:solidFill>
                <a:latin typeface="Consolas"/>
              </a:rPr>
              <a:t>a = a - 1;</a:t>
            </a:r>
          </a:p>
          <a:p>
            <a:pPr marL="0" indent="0">
              <a:buNone/>
            </a:pPr>
            <a:r>
              <a:rPr lang="de-DE" sz="2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600" dirty="0" smtClean="0">
                <a:solidFill>
                  <a:srgbClr val="000000"/>
                </a:solidFill>
                <a:latin typeface="Consolas"/>
              </a:rPr>
              <a:t>}</a:t>
            </a:r>
            <a:br>
              <a:rPr lang="de-DE" sz="2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60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de-DE" sz="2600" dirty="0" smtClean="0">
                <a:solidFill>
                  <a:srgbClr val="000000"/>
                </a:solidFill>
                <a:latin typeface="Consolas"/>
              </a:rPr>
            </a:br>
            <a:r>
              <a:rPr lang="de-DE" sz="2600" dirty="0" smtClean="0">
                <a:solidFill>
                  <a:srgbClr val="000000"/>
                </a:solidFill>
                <a:latin typeface="Consolas"/>
              </a:rPr>
              <a:t> Konsolenausgabe ist: 10</a:t>
            </a:r>
          </a:p>
          <a:p>
            <a:pPr marL="0" indent="0">
              <a:buNone/>
            </a:pPr>
            <a:endParaRPr lang="de-DE" sz="2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23713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Konventionen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(</a:t>
            </a:r>
            <a:r>
              <a:rPr lang="de-DE" dirty="0" err="1" smtClean="0"/>
              <a:t>Erstmal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b="1" dirty="0" smtClean="0"/>
              <a:t>Rückgabetyp</a:t>
            </a:r>
            <a:r>
              <a:rPr lang="de-DE" dirty="0" smtClean="0"/>
              <a:t> </a:t>
            </a:r>
            <a:r>
              <a:rPr lang="de-DE" b="1" dirty="0" err="1" smtClean="0"/>
              <a:t>name</a:t>
            </a:r>
            <a:r>
              <a:rPr lang="de-DE" dirty="0" smtClean="0"/>
              <a:t>(</a:t>
            </a:r>
            <a:r>
              <a:rPr lang="de-DE" b="1" dirty="0" smtClean="0"/>
              <a:t>Parameter</a:t>
            </a:r>
            <a:r>
              <a:rPr lang="de-DE" dirty="0" smtClean="0"/>
              <a:t>) {</a:t>
            </a:r>
            <a:br>
              <a:rPr lang="de-DE" dirty="0" smtClean="0"/>
            </a:br>
            <a:r>
              <a:rPr lang="de-DE" dirty="0" smtClean="0"/>
              <a:t>	// Anweisungsblock</a:t>
            </a:r>
            <a:br>
              <a:rPr lang="de-DE" dirty="0" smtClean="0"/>
            </a:br>
            <a:r>
              <a:rPr lang="de-DE" dirty="0" smtClean="0"/>
              <a:t>}</a:t>
            </a:r>
          </a:p>
          <a:p>
            <a:r>
              <a:rPr lang="de-DE" dirty="0" smtClean="0"/>
              <a:t>Name beginnt mit kleinem Buchstaben, ist meist ein Verb und beschreibt, was die Methode macht</a:t>
            </a:r>
          </a:p>
          <a:p>
            <a:r>
              <a:rPr lang="de-DE" dirty="0" smtClean="0"/>
              <a:t>Können überladen werden(gleicher Name, verschiedene Parametertypen. </a:t>
            </a:r>
            <a:r>
              <a:rPr lang="de-DE" u="sng" dirty="0" smtClean="0"/>
              <a:t>Rückgabewert irrelevant!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6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Wahrsager-Zeit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Morgen:</a:t>
            </a:r>
          </a:p>
          <a:p>
            <a:pPr lvl="1"/>
            <a:r>
              <a:rPr lang="de-DE" dirty="0" smtClean="0"/>
              <a:t>Schleifen </a:t>
            </a:r>
          </a:p>
          <a:p>
            <a:pPr lvl="1"/>
            <a:r>
              <a:rPr lang="de-DE" dirty="0"/>
              <a:t>Arrays</a:t>
            </a:r>
          </a:p>
          <a:p>
            <a:pPr lvl="1"/>
            <a:r>
              <a:rPr lang="de-DE" dirty="0" smtClean="0"/>
              <a:t>Eingabe</a:t>
            </a:r>
          </a:p>
          <a:p>
            <a:pPr lvl="1"/>
            <a:r>
              <a:rPr lang="de-DE" dirty="0" smtClean="0"/>
              <a:t>Abschluss Java Grundlagen</a:t>
            </a:r>
          </a:p>
        </p:txBody>
      </p:sp>
      <p:pic>
        <p:nvPicPr>
          <p:cNvPr id="1027" name="Picture 3" descr="C:\Users\Meldanor\AppData\Local\Microsoft\Windows\Temporary Internet Files\Content.IE5\260THOKS\MC9003970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76671"/>
            <a:ext cx="886054" cy="8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ldanor\AppData\Local\Microsoft\Windows\Temporary Internet Files\Content.IE5\260THOKS\MC9003970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1"/>
            <a:ext cx="886054" cy="8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1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Ende</a:t>
            </a:r>
            <a:br>
              <a:rPr lang="de-DE" dirty="0" smtClean="0"/>
            </a:br>
            <a:r>
              <a:rPr lang="de-DE" sz="3100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Spontan</a:t>
            </a:r>
          </a:p>
          <a:p>
            <a:r>
              <a:rPr lang="de-DE" dirty="0" smtClean="0"/>
              <a:t>Ungezwungen</a:t>
            </a:r>
          </a:p>
          <a:p>
            <a:r>
              <a:rPr lang="de-DE" dirty="0" smtClean="0"/>
              <a:t>Ehrlich</a:t>
            </a:r>
          </a:p>
          <a:p>
            <a:r>
              <a:rPr lang="de-DE" dirty="0" smtClean="0"/>
              <a:t>Schulnoten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pic>
        <p:nvPicPr>
          <p:cNvPr id="3075" name="Picture 3" descr="C:\Users\Meldanor\AppData\Local\Microsoft\Windows\Temporary Internet Files\Content.IE5\7FLQ67KW\MC9002979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4077072"/>
            <a:ext cx="760781" cy="18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„Schlacht“-Plan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Wiederholung Variablen</a:t>
            </a:r>
          </a:p>
          <a:p>
            <a:r>
              <a:rPr lang="de-DE" dirty="0" err="1" smtClean="0"/>
              <a:t>Accountchaos</a:t>
            </a:r>
            <a:r>
              <a:rPr lang="de-DE" dirty="0" smtClean="0"/>
              <a:t>!</a:t>
            </a:r>
          </a:p>
          <a:p>
            <a:r>
              <a:rPr lang="de-DE" dirty="0" smtClean="0"/>
              <a:t>Methoden</a:t>
            </a:r>
          </a:p>
          <a:p>
            <a:r>
              <a:rPr lang="de-DE" dirty="0" smtClean="0"/>
              <a:t>IF-Anweisungen</a:t>
            </a:r>
          </a:p>
          <a:p>
            <a:r>
              <a:rPr lang="de-DE" dirty="0" smtClean="0"/>
              <a:t>Exkurs: </a:t>
            </a:r>
            <a:r>
              <a:rPr lang="de-DE" dirty="0" err="1" smtClean="0"/>
              <a:t>Boolsche</a:t>
            </a:r>
            <a:r>
              <a:rPr lang="de-DE" dirty="0" smtClean="0"/>
              <a:t> Algebra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Bowling</a:t>
            </a:r>
            <a:br>
              <a:rPr lang="de-DE" dirty="0" smtClean="0"/>
            </a:br>
            <a:r>
              <a:rPr lang="de-DE" dirty="0" smtClean="0"/>
              <a:t>(Treffpunkt 18:45 vor FIN)</a:t>
            </a:r>
          </a:p>
        </p:txBody>
      </p:sp>
      <p:pic>
        <p:nvPicPr>
          <p:cNvPr id="2050" name="Picture 2" descr="C:\Users\Meldanor\AppData\Local\Microsoft\Windows\Temporary Internet Files\Content.IE5\7FLQ67KW\MP90040509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53136"/>
            <a:ext cx="2664296" cy="178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4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Brot und 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Jeder bekommt zwei Zettel</a:t>
            </a:r>
          </a:p>
          <a:p>
            <a:r>
              <a:rPr lang="de-DE" dirty="0" smtClean="0"/>
              <a:t>Auf einen Zettel seinen eigenen Namen</a:t>
            </a:r>
          </a:p>
          <a:p>
            <a:r>
              <a:rPr lang="de-DE" dirty="0" smtClean="0"/>
              <a:t>Auf den anderen Zettel eine Frage, die ihn interessiert</a:t>
            </a:r>
          </a:p>
          <a:p>
            <a:r>
              <a:rPr lang="de-DE" dirty="0" smtClean="0"/>
              <a:t>Zettel werden gemischt und dann je ein Namens und ein Fragezettel gezogen. Der gezogene Name muss dann die Frage beantworten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C:\Users\Meldanor\AppData\Local\Microsoft\Windows\Temporary Internet Files\Content.IE5\FHLFXXZK\MC90041045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123"/>
            <a:ext cx="12584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blog.playdation.com/wp-content/uploads/2011/07/uno_car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2" t="5192" r="39746" b="44572"/>
          <a:stretch/>
        </p:blipFill>
        <p:spPr bwMode="auto">
          <a:xfrm>
            <a:off x="7740352" y="139123"/>
            <a:ext cx="1002737" cy="1695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4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Accountchaos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Jeden Tag </a:t>
            </a:r>
            <a:r>
              <a:rPr lang="de-DE" b="1" u="sng" dirty="0" smtClean="0"/>
              <a:t>neue</a:t>
            </a:r>
            <a:r>
              <a:rPr lang="de-DE" dirty="0" smtClean="0"/>
              <a:t> Accounts bitte</a:t>
            </a:r>
          </a:p>
          <a:p>
            <a:r>
              <a:rPr lang="de-DE" dirty="0"/>
              <a:t>Während alles gemacht wird: </a:t>
            </a:r>
            <a:r>
              <a:rPr lang="de-DE" dirty="0" smtClean="0"/>
              <a:t>Bitte Feedback </a:t>
            </a:r>
            <a:r>
              <a:rPr lang="de-DE" dirty="0"/>
              <a:t>zu </a:t>
            </a:r>
            <a:r>
              <a:rPr lang="de-DE" dirty="0" smtClean="0"/>
              <a:t>Vorlesungen</a:t>
            </a:r>
          </a:p>
          <a:p>
            <a:r>
              <a:rPr lang="de-DE" dirty="0" smtClean="0"/>
              <a:t>Alles in das $HOME Verzeichnis</a:t>
            </a:r>
          </a:p>
          <a:p>
            <a:pPr lvl="1"/>
            <a:r>
              <a:rPr lang="de-DE" dirty="0" smtClean="0"/>
              <a:t>Befehl: </a:t>
            </a:r>
            <a:br>
              <a:rPr lang="de-DE" dirty="0" smtClean="0"/>
            </a:br>
            <a:r>
              <a:rPr lang="de-DE" sz="2400" i="1" dirty="0" err="1" smtClean="0"/>
              <a:t>wget</a:t>
            </a:r>
            <a:r>
              <a:rPr lang="de-DE" sz="2400" i="1" dirty="0" smtClean="0"/>
              <a:t> –O </a:t>
            </a:r>
            <a:r>
              <a:rPr lang="de-DE" sz="2400" b="1" i="1" dirty="0" smtClean="0"/>
              <a:t>Datei.zip</a:t>
            </a:r>
            <a:r>
              <a:rPr lang="de-DE" sz="2400" i="1" dirty="0" smtClean="0"/>
              <a:t> </a:t>
            </a:r>
            <a:r>
              <a:rPr lang="de-DE" sz="2400" b="1" i="1" dirty="0" smtClean="0"/>
              <a:t>URL</a:t>
            </a:r>
            <a:r>
              <a:rPr lang="de-DE" sz="2400" i="1" dirty="0" smtClean="0"/>
              <a:t> --</a:t>
            </a:r>
            <a:r>
              <a:rPr lang="de-DE" sz="2400" i="1" dirty="0" err="1" smtClean="0"/>
              <a:t>no</a:t>
            </a:r>
            <a:r>
              <a:rPr lang="de-DE" sz="2400" i="1" dirty="0" smtClean="0"/>
              <a:t>-check-</a:t>
            </a:r>
            <a:r>
              <a:rPr lang="de-DE" sz="2400" i="1" dirty="0" err="1" smtClean="0"/>
              <a:t>certificate</a:t>
            </a:r>
            <a:endParaRPr lang="de-DE" sz="2400" i="1" dirty="0" smtClean="0"/>
          </a:p>
          <a:p>
            <a:pPr lvl="1"/>
            <a:r>
              <a:rPr lang="de-DE" dirty="0" err="1" smtClean="0"/>
              <a:t>Eclipse</a:t>
            </a:r>
            <a:r>
              <a:rPr lang="de-DE" dirty="0" smtClean="0"/>
              <a:t>(wenn nötig): </a:t>
            </a:r>
            <a:br>
              <a:rPr lang="de-DE" dirty="0" smtClean="0"/>
            </a:br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faraweb.cs.uni-magdeburg.de/vorkurs-unix.zip</a:t>
            </a:r>
          </a:p>
          <a:p>
            <a:pPr lvl="1"/>
            <a:r>
              <a:rPr lang="de-DE" dirty="0" smtClean="0"/>
              <a:t>Daten von gestern: </a:t>
            </a:r>
            <a:r>
              <a:rPr lang="de-DE" sz="2000" dirty="0"/>
              <a:t> </a:t>
            </a:r>
            <a:r>
              <a:rPr lang="de-DE" sz="1600" dirty="0">
                <a:hlinkClick r:id="rId2"/>
              </a:rPr>
              <a:t>https://</a:t>
            </a:r>
            <a:r>
              <a:rPr lang="de-DE" sz="1600" dirty="0" smtClean="0">
                <a:hlinkClick r:id="rId2"/>
              </a:rPr>
              <a:t>github.com/Meldanor/Vorkurs/raw/master/Projekte/</a:t>
            </a:r>
            <a:r>
              <a:rPr lang="de-DE" sz="1600" b="1" dirty="0" smtClean="0">
                <a:hlinkClick r:id="rId2"/>
              </a:rPr>
              <a:t>19.09</a:t>
            </a:r>
            <a:r>
              <a:rPr lang="de-DE" sz="1600" dirty="0" smtClean="0">
                <a:hlinkClick r:id="rId2"/>
              </a:rPr>
              <a:t>/</a:t>
            </a:r>
            <a:r>
              <a:rPr lang="de-DE" sz="1600" b="1" dirty="0" smtClean="0">
                <a:hlinkClick r:id="rId2"/>
              </a:rPr>
              <a:t>EuerName</a:t>
            </a:r>
            <a:r>
              <a:rPr lang="de-DE" sz="1600" dirty="0" smtClean="0">
                <a:hlinkClick r:id="rId2"/>
              </a:rPr>
              <a:t>.zip</a:t>
            </a:r>
            <a:endParaRPr lang="de-DE" sz="1600" dirty="0" smtClean="0"/>
          </a:p>
          <a:p>
            <a:pPr lvl="1"/>
            <a:r>
              <a:rPr lang="de-DE" dirty="0" smtClean="0"/>
              <a:t>Entpacken:</a:t>
            </a:r>
            <a:br>
              <a:rPr lang="de-DE" dirty="0" smtClean="0"/>
            </a:br>
            <a:r>
              <a:rPr lang="de-DE" i="1" dirty="0" err="1" smtClean="0"/>
              <a:t>unzip</a:t>
            </a:r>
            <a:r>
              <a:rPr lang="de-DE" i="1" dirty="0" smtClean="0"/>
              <a:t> </a:t>
            </a:r>
            <a:r>
              <a:rPr lang="de-DE" b="1" i="1" dirty="0" smtClean="0"/>
              <a:t>Datei.zip </a:t>
            </a:r>
            <a:r>
              <a:rPr lang="de-DE" i="1" dirty="0" smtClean="0"/>
              <a:t>&gt; /</a:t>
            </a:r>
            <a:r>
              <a:rPr lang="de-DE" i="1" dirty="0" err="1" smtClean="0"/>
              <a:t>dev</a:t>
            </a:r>
            <a:r>
              <a:rPr lang="de-DE" i="1" dirty="0" smtClean="0"/>
              <a:t>/null</a:t>
            </a:r>
          </a:p>
          <a:p>
            <a:pPr lvl="1"/>
            <a:r>
              <a:rPr lang="de-DE" dirty="0" err="1" smtClean="0"/>
              <a:t>Eclipse</a:t>
            </a:r>
            <a:r>
              <a:rPr lang="de-DE" dirty="0" smtClean="0"/>
              <a:t> starten mit:</a:t>
            </a:r>
            <a:br>
              <a:rPr lang="de-DE" dirty="0" smtClean="0"/>
            </a:br>
            <a:r>
              <a:rPr lang="de-DE" dirty="0" err="1" smtClean="0"/>
              <a:t>eclipse</a:t>
            </a:r>
            <a:endParaRPr lang="de-DE" dirty="0" smtClean="0"/>
          </a:p>
          <a:p>
            <a:r>
              <a:rPr lang="de-DE" dirty="0" smtClean="0"/>
              <a:t>Hinweis: Größe des $</a:t>
            </a:r>
            <a:r>
              <a:rPr lang="de-DE" dirty="0"/>
              <a:t>HOME Verzeichnisses:</a:t>
            </a:r>
            <a:br>
              <a:rPr lang="de-DE" dirty="0"/>
            </a:br>
            <a:r>
              <a:rPr lang="de-DE" dirty="0" err="1"/>
              <a:t>df</a:t>
            </a:r>
            <a:r>
              <a:rPr lang="de-DE" dirty="0"/>
              <a:t> -h | </a:t>
            </a:r>
            <a:r>
              <a:rPr lang="de-DE" dirty="0" err="1"/>
              <a:t>grep</a:t>
            </a:r>
            <a:r>
              <a:rPr lang="de-DE" dirty="0"/>
              <a:t> $</a:t>
            </a:r>
            <a:r>
              <a:rPr lang="de-DE" dirty="0" smtClean="0"/>
              <a:t>USER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5577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cast</a:t>
            </a:r>
            <a:r>
              <a:rPr lang="de-DE" dirty="0" smtClean="0"/>
              <a:t> – Umwandeln von 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cast</a:t>
            </a:r>
            <a:r>
              <a:rPr lang="de-DE" dirty="0" smtClean="0"/>
              <a:t>“ erzwingt Umwandlung von Datentypen</a:t>
            </a:r>
          </a:p>
          <a:p>
            <a:r>
              <a:rPr lang="de-DE" dirty="0" smtClean="0"/>
              <a:t>Funktioniert bei:</a:t>
            </a:r>
            <a:br>
              <a:rPr lang="de-DE" dirty="0" smtClean="0"/>
            </a:br>
            <a:r>
              <a:rPr lang="de-DE" b="1" dirty="0" err="1">
                <a:solidFill>
                  <a:srgbClr val="7F0055"/>
                </a:solidFill>
                <a:latin typeface="Consolas"/>
              </a:rPr>
              <a:t>byte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&lt;-&gt;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short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&lt;-&gt;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&lt;-&gt;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long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b="1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&lt;-&gt;</a:t>
            </a:r>
            <a:r>
              <a:rPr lang="de-DE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>
                <a:latin typeface="Consolas" pitchFamily="49" charset="0"/>
                <a:cs typeface="Consolas" pitchFamily="49" charset="0"/>
              </a:rPr>
            </a:br>
            <a:r>
              <a:rPr lang="de-DE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&lt;-&gt;</a:t>
            </a:r>
            <a:r>
              <a:rPr lang="de-DE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>
                <a:latin typeface="Consolas" pitchFamily="49" charset="0"/>
                <a:cs typeface="Consolas" pitchFamily="49" charset="0"/>
              </a:rPr>
            </a:br>
            <a:r>
              <a:rPr lang="de-DE" b="1" dirty="0" err="1">
                <a:solidFill>
                  <a:srgbClr val="7F0055"/>
                </a:solidFill>
                <a:latin typeface="Consolas"/>
              </a:rPr>
              <a:t>char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&lt;-&gt;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latin typeface="+mj-lt"/>
                <a:cs typeface="Consolas" pitchFamily="49" charset="0"/>
              </a:rPr>
              <a:t>(ASCII Wert wird genommen</a:t>
            </a:r>
            <a:r>
              <a:rPr lang="de-DE" dirty="0" smtClean="0">
                <a:latin typeface="+mj-lt"/>
                <a:cs typeface="Consolas" pitchFamily="49" charset="0"/>
              </a:rPr>
              <a:t>)</a:t>
            </a:r>
          </a:p>
          <a:p>
            <a:r>
              <a:rPr lang="de-DE" dirty="0" smtClean="0">
                <a:latin typeface="+mj-lt"/>
                <a:cs typeface="Consolas" pitchFamily="49" charset="0"/>
              </a:rPr>
              <a:t>Syntax:</a:t>
            </a:r>
          </a:p>
          <a:p>
            <a:pPr marL="457200" lvl="1" indent="0">
              <a:buNone/>
            </a:pPr>
            <a:r>
              <a:rPr lang="de-DE" dirty="0" smtClean="0">
                <a:latin typeface="+mj-lt"/>
                <a:cs typeface="Consolas" pitchFamily="49" charset="0"/>
              </a:rPr>
              <a:t>(Zieldatentyp) Wert</a:t>
            </a:r>
            <a:endParaRPr lang="de-DE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cast</a:t>
            </a:r>
            <a:r>
              <a:rPr lang="de-DE" dirty="0" smtClean="0"/>
              <a:t> - 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ganze = 42;</a:t>
            </a:r>
          </a:p>
          <a:p>
            <a:pPr marL="0" indent="0">
              <a:buNone/>
            </a:pPr>
            <a:r>
              <a:rPr lang="de-DE" sz="24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gebrochene = (</a:t>
            </a:r>
            <a:r>
              <a:rPr lang="de-DE" sz="2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) ganze;</a:t>
            </a:r>
          </a:p>
          <a:p>
            <a:pPr marL="0" indent="0">
              <a:buNone/>
            </a:pP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(ganze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de-DE" sz="24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2400" dirty="0">
                <a:solidFill>
                  <a:srgbClr val="3F7F5F"/>
                </a:solidFill>
                <a:latin typeface="Consolas"/>
              </a:rPr>
              <a:t>42</a:t>
            </a:r>
          </a:p>
          <a:p>
            <a:pPr marL="0" indent="0">
              <a:buNone/>
            </a:pP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(gebrochene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de-DE" sz="24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2400" dirty="0">
                <a:solidFill>
                  <a:srgbClr val="3F7F5F"/>
                </a:solidFill>
                <a:latin typeface="Consolas"/>
              </a:rPr>
              <a:t>42.0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       </a:t>
            </a:r>
            <a:endParaRPr lang="de-DE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de-DE" sz="2400" b="1" dirty="0" err="1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de-DE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de-DE" sz="2400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de-DE" sz="2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wert = (</a:t>
            </a:r>
            <a:r>
              <a:rPr lang="de-DE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)a;</a:t>
            </a:r>
          </a:p>
          <a:p>
            <a:pPr marL="0" indent="0">
              <a:buNone/>
            </a:pP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(a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24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2400" dirty="0">
                <a:solidFill>
                  <a:srgbClr val="3F7F5F"/>
                </a:solidFill>
                <a:latin typeface="Consolas"/>
              </a:rPr>
              <a:t>a</a:t>
            </a:r>
          </a:p>
          <a:p>
            <a:pPr marL="0" indent="0">
              <a:buNone/>
            </a:pP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(wert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);  </a:t>
            </a:r>
            <a:r>
              <a:rPr lang="de-DE" sz="2400" dirty="0">
                <a:solidFill>
                  <a:srgbClr val="3F7F5F"/>
                </a:solidFill>
                <a:latin typeface="Consolas"/>
              </a:rPr>
              <a:t>// 97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2055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mit String?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Cast bei Strings (</a:t>
            </a:r>
            <a:r>
              <a:rPr lang="de-DE" smtClean="0"/>
              <a:t>morgen mehr)</a:t>
            </a:r>
            <a:endParaRPr lang="de-DE" dirty="0"/>
          </a:p>
        </p:txBody>
      </p:sp>
      <p:pic>
        <p:nvPicPr>
          <p:cNvPr id="3074" name="Picture 2" descr="http://alltheragefaces.com/img/faces/png/okay-okay-cl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84984"/>
            <a:ext cx="153352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Speichere den Vergleich von </a:t>
            </a:r>
            <a:r>
              <a:rPr lang="de-DE" b="1" dirty="0"/>
              <a:t>42</a:t>
            </a:r>
            <a:r>
              <a:rPr lang="de-DE" dirty="0"/>
              <a:t> und </a:t>
            </a:r>
            <a:r>
              <a:rPr lang="de-DE" b="1" dirty="0"/>
              <a:t>52 – 10</a:t>
            </a:r>
            <a:r>
              <a:rPr lang="de-DE" dirty="0"/>
              <a:t> in einer </a:t>
            </a:r>
            <a:r>
              <a:rPr lang="de-DE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DE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/>
              <a:t>Variable</a:t>
            </a:r>
            <a:endParaRPr lang="de-DE" dirty="0"/>
          </a:p>
          <a:p>
            <a:r>
              <a:rPr lang="de-DE" dirty="0"/>
              <a:t>Mache aus einem „</a:t>
            </a:r>
            <a:r>
              <a:rPr lang="de-DE" b="1" dirty="0"/>
              <a:t>Hell</a:t>
            </a:r>
            <a:r>
              <a:rPr lang="de-DE" dirty="0"/>
              <a:t>“ ein freundliches </a:t>
            </a:r>
            <a:r>
              <a:rPr lang="de-DE" dirty="0" smtClean="0"/>
              <a:t>Wort</a:t>
            </a:r>
            <a:endParaRPr lang="de-DE" dirty="0"/>
          </a:p>
          <a:p>
            <a:r>
              <a:rPr lang="de-DE" dirty="0"/>
              <a:t>Dividiere </a:t>
            </a:r>
            <a:r>
              <a:rPr lang="de-DE" b="1" dirty="0"/>
              <a:t>17</a:t>
            </a:r>
            <a:r>
              <a:rPr lang="de-DE" dirty="0"/>
              <a:t> durch </a:t>
            </a:r>
            <a:r>
              <a:rPr lang="de-DE" b="1" dirty="0"/>
              <a:t>9</a:t>
            </a:r>
            <a:r>
              <a:rPr lang="de-DE" dirty="0"/>
              <a:t> – Was für ein Ergebnis </a:t>
            </a:r>
            <a:r>
              <a:rPr lang="de-DE" dirty="0" smtClean="0"/>
              <a:t>erhältst </a:t>
            </a:r>
            <a:r>
              <a:rPr lang="de-DE" dirty="0"/>
              <a:t>du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Wandle ein '</a:t>
            </a:r>
            <a:r>
              <a:rPr lang="de-DE" b="1" dirty="0" smtClean="0"/>
              <a:t>a</a:t>
            </a:r>
            <a:r>
              <a:rPr lang="de-DE" dirty="0" smtClean="0"/>
              <a:t>' in ein '</a:t>
            </a:r>
            <a:r>
              <a:rPr lang="de-DE" b="1" dirty="0" smtClean="0"/>
              <a:t>A</a:t>
            </a:r>
            <a:r>
              <a:rPr lang="de-DE" dirty="0" smtClean="0"/>
              <a:t>' um</a:t>
            </a:r>
          </a:p>
          <a:p>
            <a:r>
              <a:rPr lang="de-DE" dirty="0" smtClean="0"/>
              <a:t>Tausche den Wert zweier </a:t>
            </a:r>
            <a:r>
              <a:rPr lang="de-DE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/>
              <a:t> Variablen</a:t>
            </a:r>
            <a:r>
              <a:rPr lang="de-DE" dirty="0"/>
              <a:t> </a:t>
            </a:r>
            <a:r>
              <a:rPr lang="de-DE" dirty="0" smtClean="0"/>
              <a:t>(2 Varianten)</a:t>
            </a:r>
          </a:p>
          <a:p>
            <a:r>
              <a:rPr lang="de-DE" dirty="0"/>
              <a:t>Summiere alle ganzen Zahlen  von </a:t>
            </a:r>
            <a:r>
              <a:rPr lang="de-DE" b="1" dirty="0"/>
              <a:t>1</a:t>
            </a:r>
            <a:r>
              <a:rPr lang="de-DE" dirty="0"/>
              <a:t> bis </a:t>
            </a:r>
            <a:r>
              <a:rPr lang="de-DE" b="1" dirty="0"/>
              <a:t>100</a:t>
            </a:r>
            <a:r>
              <a:rPr lang="de-DE" dirty="0"/>
              <a:t> auf und speichere </a:t>
            </a:r>
            <a:r>
              <a:rPr lang="de-DE" dirty="0" smtClean="0"/>
              <a:t>diese </a:t>
            </a:r>
            <a:r>
              <a:rPr lang="de-DE" dirty="0"/>
              <a:t>in der </a:t>
            </a:r>
            <a:r>
              <a:rPr lang="de-DE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/>
              <a:t> Variable „</a:t>
            </a:r>
            <a:r>
              <a:rPr lang="de-DE" b="1" dirty="0" err="1"/>
              <a:t>result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Material</a:t>
            </a:r>
            <a:r>
              <a:rPr lang="de-DE" dirty="0"/>
              <a:t>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github.com/Meldanor/Vorkurs/raw/master/Operatoren.pdf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8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pic>
        <p:nvPicPr>
          <p:cNvPr id="2053" name="Picture 5" descr="C:\Users\Meldanor\AppData\Local\Microsoft\Windows\Temporary Internet Files\Content.IE5\7FLQ67KW\MP900433182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29581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Bildschirmpräsentation (4:3)</PresentationFormat>
  <Paragraphs>130</Paragraphs>
  <Slides>18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Vorkurs Programmieren</vt:lpstr>
      <vt:lpstr>Der „Schlacht“-Plan</vt:lpstr>
      <vt:lpstr>Brot und Spiele</vt:lpstr>
      <vt:lpstr>Accountchaos!</vt:lpstr>
      <vt:lpstr>cast – Umwandeln von Datentypen</vt:lpstr>
      <vt:lpstr>cast - Beispiele</vt:lpstr>
      <vt:lpstr>Was ist mit String?</vt:lpstr>
      <vt:lpstr>Übung</vt:lpstr>
      <vt:lpstr>Pause</vt:lpstr>
      <vt:lpstr>Methoden</vt:lpstr>
      <vt:lpstr>Die Main-Methode als Beispiel</vt:lpstr>
      <vt:lpstr>Das return</vt:lpstr>
      <vt:lpstr>Beispiele</vt:lpstr>
      <vt:lpstr>Sinn von Methoden</vt:lpstr>
      <vt:lpstr>Hinweise</vt:lpstr>
      <vt:lpstr>Konventionen</vt:lpstr>
      <vt:lpstr>Wahrsager-Zeit</vt:lpstr>
      <vt:lpstr>Ende Bewertung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Vorkurs Programmieren</dc:title>
  <dc:creator>Meldanor</dc:creator>
  <cp:lastModifiedBy>Meldanor</cp:lastModifiedBy>
  <cp:revision>1</cp:revision>
  <dcterms:created xsi:type="dcterms:W3CDTF">2012-09-20T15:48:21Z</dcterms:created>
  <dcterms:modified xsi:type="dcterms:W3CDTF">2012-09-20T15:50:11Z</dcterms:modified>
</cp:coreProperties>
</file>