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304" r:id="rId4"/>
    <p:sldId id="280" r:id="rId5"/>
    <p:sldId id="276" r:id="rId6"/>
    <p:sldId id="279" r:id="rId7"/>
    <p:sldId id="283" r:id="rId8"/>
    <p:sldId id="293" r:id="rId9"/>
    <p:sldId id="292" r:id="rId10"/>
    <p:sldId id="295" r:id="rId11"/>
    <p:sldId id="296" r:id="rId12"/>
    <p:sldId id="297" r:id="rId13"/>
    <p:sldId id="278" r:id="rId14"/>
    <p:sldId id="305" r:id="rId15"/>
    <p:sldId id="303" r:id="rId16"/>
    <p:sldId id="301" r:id="rId17"/>
    <p:sldId id="284" r:id="rId18"/>
    <p:sldId id="290" r:id="rId19"/>
    <p:sldId id="285" r:id="rId20"/>
    <p:sldId id="286" r:id="rId21"/>
    <p:sldId id="287" r:id="rId22"/>
    <p:sldId id="289" r:id="rId23"/>
    <p:sldId id="306" r:id="rId24"/>
    <p:sldId id="300" r:id="rId25"/>
    <p:sldId id="291" r:id="rId26"/>
    <p:sldId id="299" r:id="rId27"/>
    <p:sldId id="302" r:id="rId28"/>
    <p:sldId id="282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F005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7" autoAdjust="0"/>
    <p:restoredTop sz="94660"/>
  </p:normalViewPr>
  <p:slideViewPr>
    <p:cSldViewPr>
      <p:cViewPr>
        <p:scale>
          <a:sx n="100" d="100"/>
          <a:sy n="100" d="100"/>
        </p:scale>
        <p:origin x="-660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03F27-94E4-4BC8-921C-C6D381355473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F7D7F-AAB6-4F3B-AE2D-5CDE86DE13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95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F7D7F-AAB6-4F3B-AE2D-5CDE86DE130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7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F7D7F-AAB6-4F3B-AE2D-5CDE86DE130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10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19.09.2012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.wikipedia.org/wiki/ASCI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danor/Vorkurs/raw/master/Datentypen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ldanor/Vorkurs/raw/master/Operatoren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5.onthehub.com/WebStore/Support/ContactUs.aspx?ws=c65086a5-709b-e011-969d-0030487d8897&amp;JSEnabled=1" TargetMode="External"/><Relationship Id="rId2" Type="http://schemas.openxmlformats.org/officeDocument/2006/relationships/hyperlink" Target="http://www.urz.ovgu.de/-p-9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Vorkurs</a:t>
            </a:r>
            <a:br>
              <a:rPr lang="de-DE" dirty="0" smtClean="0"/>
            </a:br>
            <a:r>
              <a:rPr lang="de-DE" sz="4900" dirty="0" smtClean="0"/>
              <a:t>Programmieren</a:t>
            </a:r>
            <a:endParaRPr lang="de-DE" sz="4900" dirty="0"/>
          </a:p>
        </p:txBody>
      </p:sp>
      <p:pic>
        <p:nvPicPr>
          <p:cNvPr id="1028" name="Picture 4" descr="elefint_informatik_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77072"/>
            <a:ext cx="18192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Verschiedene Main-Methoden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+mj-lt"/>
              </a:rPr>
              <a:t>Ausgabe</a:t>
            </a:r>
            <a:r>
              <a:rPr lang="en-US" dirty="0" smtClean="0">
                <a:latin typeface="+mj-lt"/>
              </a:rPr>
              <a:t> von “Hello World” auf der </a:t>
            </a:r>
            <a:r>
              <a:rPr lang="en-US" dirty="0" err="1" smtClean="0">
                <a:latin typeface="+mj-lt"/>
              </a:rPr>
              <a:t>Konsole</a:t>
            </a:r>
            <a:r>
              <a:rPr lang="en-US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/>
              </a:rPr>
              <a:t>Hello</a:t>
            </a:r>
            <a:r>
              <a:rPr lang="de-DE" dirty="0">
                <a:solidFill>
                  <a:srgbClr val="2A00FF"/>
                </a:solidFill>
                <a:latin typeface="Consolas"/>
              </a:rPr>
              <a:t> World!"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  <a:endParaRPr lang="de-DE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+mj-lt"/>
              </a:rPr>
              <a:t>Ausgabe von „4“ auf der Konsole:  </a:t>
            </a:r>
            <a:endParaRPr lang="de-DE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(2+2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de-DE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+mj-lt"/>
              </a:rPr>
              <a:t>Erstellt ein Spiel und startet es: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Game </a:t>
            </a:r>
            <a:r>
              <a:rPr lang="de-DE" dirty="0" err="1">
                <a:solidFill>
                  <a:srgbClr val="000000"/>
                </a:solidFill>
                <a:latin typeface="Consolas"/>
              </a:rPr>
              <a:t>game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Game();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game.start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  </a:t>
            </a:r>
            <a:endParaRPr lang="de-DE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62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Eine </a:t>
            </a:r>
            <a:r>
              <a:rPr lang="de-DE" b="1" dirty="0" smtClean="0"/>
              <a:t>IDE</a:t>
            </a:r>
            <a:r>
              <a:rPr lang="de-DE" dirty="0" smtClean="0"/>
              <a:t> (</a:t>
            </a:r>
            <a:r>
              <a:rPr lang="de-DE" b="1" dirty="0" smtClean="0"/>
              <a:t>I</a:t>
            </a:r>
            <a:r>
              <a:rPr lang="de-DE" dirty="0" smtClean="0"/>
              <a:t>ntegrated-</a:t>
            </a:r>
            <a:r>
              <a:rPr lang="de-DE" b="1" dirty="0" smtClean="0"/>
              <a:t>D</a:t>
            </a:r>
            <a:r>
              <a:rPr lang="de-DE" dirty="0" smtClean="0"/>
              <a:t>evelopment-</a:t>
            </a:r>
            <a:r>
              <a:rPr lang="de-DE" b="1" dirty="0" smtClean="0"/>
              <a:t>E</a:t>
            </a:r>
            <a:r>
              <a:rPr lang="de-DE" dirty="0" smtClean="0"/>
              <a:t>nvironment) – Entwicklungsumgebung</a:t>
            </a:r>
          </a:p>
          <a:p>
            <a:r>
              <a:rPr lang="de-DE" dirty="0" smtClean="0"/>
              <a:t>Schweizer Taschenmesser beim Programmieren</a:t>
            </a:r>
          </a:p>
          <a:p>
            <a:r>
              <a:rPr lang="de-DE" dirty="0" smtClean="0"/>
              <a:t>Alternativen: </a:t>
            </a:r>
            <a:r>
              <a:rPr lang="de-DE" dirty="0" err="1" smtClean="0"/>
              <a:t>NetBeans</a:t>
            </a:r>
            <a:r>
              <a:rPr lang="de-DE" dirty="0" smtClean="0"/>
              <a:t>, </a:t>
            </a:r>
            <a:r>
              <a:rPr lang="de-DE" dirty="0" err="1" smtClean="0"/>
              <a:t>IntelliJ</a:t>
            </a:r>
            <a:r>
              <a:rPr lang="de-DE" dirty="0" smtClean="0"/>
              <a:t> IDEA,… </a:t>
            </a:r>
            <a:endParaRPr lang="de-DE" dirty="0"/>
          </a:p>
        </p:txBody>
      </p:sp>
      <p:pic>
        <p:nvPicPr>
          <p:cNvPr id="2050" name="Picture 2" descr="http://it-republik.de/zonen/magazine/news/pspic/picture_file/5/Eclipse_M74fa79c5b069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1241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rahulrraja.files.wordpress.com/2010/09/netbeans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37112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jetbrains.com/img/logos/logo_intellij_idea.gif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161011"/>
            <a:ext cx="356235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Eclipse</a:t>
            </a:r>
            <a:r>
              <a:rPr lang="de-DE" dirty="0" smtClean="0"/>
              <a:t> – Der erste Start</a:t>
            </a:r>
            <a:endParaRPr lang="de-DE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78" y="1600200"/>
            <a:ext cx="50356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 flipV="1">
            <a:off x="1043608" y="5479132"/>
            <a:ext cx="1493118" cy="50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6550472" y="4841329"/>
            <a:ext cx="6138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7164288" y="4653136"/>
            <a:ext cx="1979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Desktop</a:t>
            </a:r>
          </a:p>
          <a:p>
            <a:r>
              <a:rPr lang="de-DE" sz="2400" dirty="0" smtClean="0"/>
              <a:t>(für Tutorium)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82848" y="5155966"/>
            <a:ext cx="114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Haken rein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5469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pic>
        <p:nvPicPr>
          <p:cNvPr id="2053" name="Picture 5" descr="C:\Users\Meldanor\AppData\Local\Microsoft\Windows\Temporary Internet Files\Content.IE5\7FLQ67KW\MP900433182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581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Brot und 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Das Spiel von vorher als „Ich packe meinen Koffer“ Spiel</a:t>
            </a:r>
          </a:p>
          <a:p>
            <a:r>
              <a:rPr lang="de-DE" dirty="0" smtClean="0"/>
              <a:t>Renate aus Rom rudert gerne, Horst aus Hannover macht Hallenfußball…</a:t>
            </a:r>
          </a:p>
          <a:p>
            <a:r>
              <a:rPr lang="de-DE" dirty="0" smtClean="0"/>
              <a:t>Der Tutor ist der letzte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Ausgaben (in a </a:t>
            </a:r>
            <a:r>
              <a:rPr lang="de-DE" dirty="0" err="1" smtClean="0"/>
              <a:t>nutshell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Ausgabe auf der </a:t>
            </a:r>
            <a:r>
              <a:rPr lang="de-DE" dirty="0"/>
              <a:t>K</a:t>
            </a:r>
            <a:r>
              <a:rPr lang="de-DE" dirty="0" smtClean="0"/>
              <a:t>onsole mit :</a:t>
            </a:r>
          </a:p>
          <a:p>
            <a:pPr marL="0" indent="0">
              <a:buNone/>
            </a:pPr>
            <a:r>
              <a:rPr lang="de-DE" dirty="0" smtClean="0"/>
              <a:t>	</a:t>
            </a:r>
            <a:r>
              <a:rPr lang="de-DE" sz="2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8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28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28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"Text"</a:t>
            </a:r>
            <a:r>
              <a:rPr lang="de-DE" sz="28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2800" dirty="0">
              <a:solidFill>
                <a:srgbClr val="000000"/>
              </a:solidFill>
              <a:latin typeface="Consolas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44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Kommentare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Wichtiger als man gerade denkt!</a:t>
            </a:r>
          </a:p>
          <a:p>
            <a:r>
              <a:rPr lang="de-DE" dirty="0" smtClean="0"/>
              <a:t>Dienen dem Programmierer, nicht dem Programm!</a:t>
            </a:r>
          </a:p>
          <a:p>
            <a:pPr marL="0" indent="0">
              <a:buNone/>
            </a:pPr>
            <a:r>
              <a:rPr lang="de-DE" dirty="0" smtClean="0"/>
              <a:t>Syntax in Java: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// Einzeiliger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Kommentar</a:t>
            </a:r>
          </a:p>
          <a:p>
            <a:pPr marL="0" indent="0">
              <a:buNone/>
            </a:pPr>
            <a:endParaRPr lang="de-DE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Consolas"/>
              </a:rPr>
              <a:t> /*</a:t>
            </a:r>
            <a:endParaRPr lang="de-DE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de-DE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dirty="0" smtClean="0">
                <a:solidFill>
                  <a:srgbClr val="3F7F5F"/>
                </a:solidFill>
                <a:latin typeface="Consolas"/>
              </a:rPr>
              <a:t>* </a:t>
            </a:r>
            <a:r>
              <a:rPr lang="de-DE" dirty="0">
                <a:solidFill>
                  <a:srgbClr val="3F7F5F"/>
                </a:solidFill>
                <a:latin typeface="Consolas"/>
              </a:rPr>
              <a:t>Mehrzeiliger Kommentar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3F7F5F"/>
                </a:solidFill>
                <a:latin typeface="Consolas"/>
              </a:rPr>
              <a:t> */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64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 und 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sind sie?</a:t>
            </a:r>
          </a:p>
          <a:p>
            <a:r>
              <a:rPr lang="de-DE" dirty="0" smtClean="0"/>
              <a:t>Wie erstelle ich sie?</a:t>
            </a:r>
          </a:p>
          <a:p>
            <a:r>
              <a:rPr lang="de-DE" dirty="0" smtClean="0"/>
              <a:t>Was gibt es für welche?</a:t>
            </a:r>
          </a:p>
          <a:p>
            <a:r>
              <a:rPr lang="de-DE" dirty="0" smtClean="0"/>
              <a:t>Wie benutze ich sie?</a:t>
            </a:r>
          </a:p>
        </p:txBody>
      </p:sp>
    </p:spTree>
    <p:extLst>
      <p:ext uri="{BB962C8B-B14F-4D97-AF65-F5344CB8AC3E}">
        <p14:creationId xmlns:p14="http://schemas.microsoft.com/office/powerpoint/2010/main" val="10132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Variablen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Variablen speichern Werte</a:t>
            </a:r>
          </a:p>
          <a:p>
            <a:r>
              <a:rPr lang="de-DE" dirty="0" smtClean="0"/>
              <a:t>Deklaration einer Variable:</a:t>
            </a:r>
          </a:p>
          <a:p>
            <a:pPr marL="457200" lvl="1" indent="0">
              <a:buNone/>
            </a:pPr>
            <a:r>
              <a:rPr lang="de-DE" dirty="0" smtClean="0"/>
              <a:t>Datentyp </a:t>
            </a:r>
            <a:r>
              <a:rPr lang="de-DE" dirty="0" err="1" smtClean="0"/>
              <a:t>name</a:t>
            </a:r>
            <a:r>
              <a:rPr lang="de-DE" dirty="0" smtClean="0"/>
              <a:t> = Wert;</a:t>
            </a:r>
          </a:p>
          <a:p>
            <a:pPr marL="457200" lvl="1" indent="0">
              <a:buNone/>
            </a:pPr>
            <a:r>
              <a:rPr lang="de-DE" dirty="0" smtClean="0"/>
              <a:t>Datentyp </a:t>
            </a:r>
            <a:r>
              <a:rPr lang="de-DE" dirty="0" err="1" smtClean="0"/>
              <a:t>name</a:t>
            </a:r>
            <a:r>
              <a:rPr lang="de-DE" dirty="0" smtClean="0"/>
              <a:t>;</a:t>
            </a:r>
          </a:p>
          <a:p>
            <a:r>
              <a:rPr lang="de-DE" dirty="0" smtClean="0"/>
              <a:t>Name:</a:t>
            </a:r>
          </a:p>
          <a:p>
            <a:pPr lvl="1"/>
            <a:r>
              <a:rPr lang="de-DE" dirty="0" smtClean="0"/>
              <a:t>Kleiner Anfangsbuchstabe, (1. Zeichen keine Zahl!)</a:t>
            </a:r>
          </a:p>
          <a:p>
            <a:pPr lvl="1"/>
            <a:r>
              <a:rPr lang="de-DE" dirty="0" smtClean="0"/>
              <a:t>Aussagekräftig</a:t>
            </a:r>
          </a:p>
          <a:p>
            <a:pPr lvl="1"/>
            <a:r>
              <a:rPr lang="de-DE" dirty="0" err="1" smtClean="0"/>
              <a:t>camelCase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3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Datentypen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de-DE" dirty="0" smtClean="0"/>
              <a:t>Ganze Zahlen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de-DE" dirty="0" smtClean="0">
                <a:latin typeface="+mj-lt"/>
                <a:cs typeface="Consolas" pitchFamily="49" charset="0"/>
              </a:rPr>
              <a:t>-2</a:t>
            </a:r>
            <a:r>
              <a:rPr lang="de-DE" baseline="30000" dirty="0" smtClean="0"/>
              <a:t>7</a:t>
            </a:r>
            <a:r>
              <a:rPr lang="de-DE" dirty="0" smtClean="0">
                <a:latin typeface="+mj-lt"/>
                <a:cs typeface="Consolas" pitchFamily="49" charset="0"/>
              </a:rPr>
              <a:t>   bis 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7  </a:t>
            </a:r>
            <a:r>
              <a:rPr lang="de-DE" dirty="0" smtClean="0">
                <a:latin typeface="+mj-lt"/>
                <a:cs typeface="Consolas" pitchFamily="49" charset="0"/>
              </a:rPr>
              <a:t>-1	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de-DE" dirty="0" smtClean="0">
                <a:latin typeface="+mj-lt"/>
                <a:cs typeface="Consolas" pitchFamily="49" charset="0"/>
              </a:rPr>
              <a:t>-2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15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bis </a:t>
            </a:r>
            <a:r>
              <a:rPr lang="de-DE" dirty="0" smtClean="0">
                <a:latin typeface="+mj-lt"/>
                <a:cs typeface="Consolas" pitchFamily="49" charset="0"/>
              </a:rPr>
              <a:t>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15</a:t>
            </a:r>
            <a:r>
              <a:rPr lang="de-DE" dirty="0" smtClean="0">
                <a:latin typeface="+mj-lt"/>
                <a:cs typeface="Consolas" pitchFamily="49" charset="0"/>
              </a:rPr>
              <a:t>-1</a:t>
            </a:r>
            <a:endParaRPr lang="de-DE" dirty="0" smtClean="0">
              <a:solidFill>
                <a:srgbClr val="800080"/>
              </a:solidFill>
              <a:latin typeface="+mj-lt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de-DE" dirty="0" smtClean="0">
                <a:latin typeface="+mj-lt"/>
                <a:cs typeface="Consolas" pitchFamily="49" charset="0"/>
              </a:rPr>
              <a:t>-2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31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dirty="0">
                <a:latin typeface="+mj-lt"/>
                <a:cs typeface="Consolas" pitchFamily="49" charset="0"/>
              </a:rPr>
              <a:t>bis </a:t>
            </a:r>
            <a:r>
              <a:rPr lang="de-DE" dirty="0" smtClean="0">
                <a:latin typeface="+mj-lt"/>
                <a:cs typeface="Consolas" pitchFamily="49" charset="0"/>
              </a:rPr>
              <a:t>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31</a:t>
            </a:r>
            <a:r>
              <a:rPr lang="de-DE" dirty="0" smtClean="0">
                <a:latin typeface="+mj-lt"/>
                <a:cs typeface="Consolas" pitchFamily="49" charset="0"/>
              </a:rPr>
              <a:t>-1</a:t>
            </a:r>
            <a:endParaRPr lang="de-DE" dirty="0" smtClean="0">
              <a:solidFill>
                <a:srgbClr val="800080"/>
              </a:solidFill>
              <a:latin typeface="+mj-lt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ong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de-DE" dirty="0" smtClean="0">
                <a:latin typeface="+mj-lt"/>
                <a:cs typeface="Consolas" pitchFamily="49" charset="0"/>
              </a:rPr>
              <a:t>-2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63</a:t>
            </a:r>
            <a:r>
              <a:rPr lang="de-DE" dirty="0" smtClean="0">
                <a:latin typeface="+mj-lt"/>
                <a:cs typeface="Consolas" pitchFamily="49" charset="0"/>
              </a:rPr>
              <a:t> bis 2</a:t>
            </a:r>
            <a:r>
              <a:rPr lang="de-DE" baseline="30000" dirty="0" smtClean="0">
                <a:latin typeface="+mj-lt"/>
                <a:cs typeface="Consolas" pitchFamily="49" charset="0"/>
              </a:rPr>
              <a:t>63</a:t>
            </a:r>
            <a:r>
              <a:rPr lang="de-DE" dirty="0" smtClean="0">
                <a:latin typeface="+mj-lt"/>
                <a:cs typeface="Consolas" pitchFamily="49" charset="0"/>
              </a:rPr>
              <a:t>-1</a:t>
            </a:r>
            <a:r>
              <a:rPr lang="de-DE" dirty="0" smtClean="0">
                <a:latin typeface="+mj-lt"/>
              </a:rPr>
              <a:t/>
            </a:r>
            <a:br>
              <a:rPr lang="de-DE" dirty="0" smtClean="0">
                <a:latin typeface="+mj-lt"/>
              </a:rPr>
            </a:br>
            <a:endParaRPr lang="de-DE" dirty="0" smtClean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de-DE" dirty="0" smtClean="0">
                <a:latin typeface="+mj-lt"/>
              </a:rPr>
              <a:t>Beispiel: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de-DE" sz="28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dirty="0"/>
              <a:t> 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zahl = 10;</a:t>
            </a:r>
          </a:p>
        </p:txBody>
      </p:sp>
    </p:spTree>
    <p:extLst>
      <p:ext uri="{BB962C8B-B14F-4D97-AF65-F5344CB8AC3E}">
        <p14:creationId xmlns:p14="http://schemas.microsoft.com/office/powerpoint/2010/main" val="1023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„Schlacht“-Plan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DREAMSPARK </a:t>
            </a:r>
            <a:r>
              <a:rPr lang="de-DE" dirty="0" smtClean="0"/>
              <a:t>Programm</a:t>
            </a:r>
          </a:p>
          <a:p>
            <a:r>
              <a:rPr lang="de-DE" dirty="0" smtClean="0"/>
              <a:t>Einführung in Java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Hello</a:t>
            </a:r>
            <a:r>
              <a:rPr lang="de-DE" dirty="0" smtClean="0"/>
              <a:t> World“-Programm</a:t>
            </a:r>
          </a:p>
          <a:p>
            <a:r>
              <a:rPr lang="de-DE" dirty="0" smtClean="0"/>
              <a:t>Datentypen und Variablen</a:t>
            </a:r>
          </a:p>
          <a:p>
            <a:r>
              <a:rPr lang="de-DE" dirty="0" smtClean="0"/>
              <a:t>Operatoren</a:t>
            </a:r>
          </a:p>
          <a:p>
            <a:r>
              <a:rPr lang="de-DE" dirty="0" smtClean="0"/>
              <a:t>…</a:t>
            </a:r>
          </a:p>
          <a:p>
            <a:r>
              <a:rPr lang="de-DE" dirty="0" smtClean="0"/>
              <a:t>Spieleabend</a:t>
            </a:r>
          </a:p>
        </p:txBody>
      </p:sp>
      <p:pic>
        <p:nvPicPr>
          <p:cNvPr id="3076" name="Picture 4" descr="C:\Users\Meldanor\AppData\Local\Microsoft\Windows\Temporary Internet Files\Content.IE5\QUC33VPP\MP90042253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45024"/>
            <a:ext cx="2924944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Gebrochene Zahlen: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de-DE" dirty="0" smtClean="0">
                <a:cs typeface="Consolas" pitchFamily="49" charset="0"/>
              </a:rPr>
              <a:t>Einfache Genauigkeit  	32 Bit</a:t>
            </a:r>
          </a:p>
          <a:p>
            <a:pPr lvl="1">
              <a:buClr>
                <a:schemeClr val="tx1"/>
              </a:buClr>
            </a:pP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double	</a:t>
            </a:r>
            <a:r>
              <a:rPr lang="de-DE" dirty="0" smtClean="0">
                <a:cs typeface="Consolas" pitchFamily="49" charset="0"/>
              </a:rPr>
              <a:t>Doppelte Genauigkeit  	64 Bit</a:t>
            </a:r>
          </a:p>
          <a:p>
            <a:pPr>
              <a:buClr>
                <a:schemeClr val="tx1"/>
              </a:buClr>
            </a:pPr>
            <a:r>
              <a:rPr lang="de-DE" sz="3600" dirty="0" smtClean="0">
                <a:cs typeface="Consolas" pitchFamily="49" charset="0"/>
              </a:rPr>
              <a:t>Beispiel: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bruch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= 1.3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de-DE" sz="2800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loat</a:t>
            </a:r>
            <a:r>
              <a:rPr lang="de-DE" sz="28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bruch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1.3F;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Wahrheitswerte: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+mj-lt"/>
                <a:cs typeface="Consolas" pitchFamily="49" charset="0"/>
              </a:rPr>
              <a:t>1 Bit  		True / </a:t>
            </a:r>
            <a:r>
              <a:rPr lang="de-DE" dirty="0" err="1" smtClean="0">
                <a:latin typeface="+mj-lt"/>
                <a:cs typeface="Consolas" pitchFamily="49" charset="0"/>
              </a:rPr>
              <a:t>False</a:t>
            </a:r>
            <a:endParaRPr lang="de-DE" dirty="0" smtClean="0">
              <a:latin typeface="+mj-lt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endParaRPr lang="de-DE" dirty="0"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de-DE" sz="4000" dirty="0">
                <a:cs typeface="Consolas" pitchFamily="49" charset="0"/>
              </a:rPr>
              <a:t>Beispiel: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8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wahr 		= </a:t>
            </a:r>
            <a:r>
              <a:rPr lang="de-DE" sz="2800" dirty="0" err="1">
                <a:solidFill>
                  <a:srgbClr val="0000C0"/>
                </a:solidFill>
                <a:latin typeface="Consolas"/>
              </a:rPr>
              <a:t>true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800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falsch 	= </a:t>
            </a:r>
            <a:r>
              <a:rPr lang="de-DE" sz="2800" dirty="0" err="1">
                <a:solidFill>
                  <a:srgbClr val="0000C0"/>
                </a:solidFill>
                <a:latin typeface="Consolas"/>
              </a:rPr>
              <a:t>false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endParaRPr lang="de-DE" dirty="0" smtClean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000" dirty="0" smtClean="0"/>
              <a:t>Einzelnes</a:t>
            </a:r>
            <a:r>
              <a:rPr lang="de-DE" dirty="0" smtClean="0"/>
              <a:t> Zeichen:</a:t>
            </a:r>
          </a:p>
          <a:p>
            <a:pPr lvl="1">
              <a:buClr>
                <a:schemeClr val="tx1"/>
              </a:buClr>
            </a:pPr>
            <a:r>
              <a:rPr lang="de-DE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dirty="0" smtClean="0">
                <a:latin typeface="+mj-lt"/>
                <a:cs typeface="Consolas" pitchFamily="49" charset="0"/>
              </a:rPr>
              <a:t>16 Bit  		Unicode</a:t>
            </a:r>
          </a:p>
          <a:p>
            <a:pPr lvl="1">
              <a:buClr>
                <a:schemeClr val="tx1"/>
              </a:buClr>
            </a:pPr>
            <a:endParaRPr lang="de-DE" dirty="0">
              <a:latin typeface="+mj-lt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de-DE" sz="3000" dirty="0" smtClean="0">
                <a:latin typeface="+mj-lt"/>
                <a:cs typeface="Consolas" pitchFamily="49" charset="0"/>
              </a:rPr>
              <a:t>ASCII</a:t>
            </a:r>
            <a:r>
              <a:rPr lang="de-DE" dirty="0" smtClean="0">
                <a:latin typeface="+mj-lt"/>
                <a:cs typeface="Consolas" pitchFamily="49" charset="0"/>
              </a:rPr>
              <a:t> </a:t>
            </a:r>
            <a:r>
              <a:rPr lang="de-DE" sz="3000" dirty="0" smtClean="0">
                <a:latin typeface="+mj-lt"/>
                <a:cs typeface="Consolas" pitchFamily="49" charset="0"/>
              </a:rPr>
              <a:t>Tabelle</a:t>
            </a:r>
            <a:r>
              <a:rPr lang="de-DE" dirty="0" smtClean="0">
                <a:latin typeface="+mj-lt"/>
                <a:cs typeface="Consolas" pitchFamily="49" charset="0"/>
              </a:rPr>
              <a:t> : </a:t>
            </a:r>
            <a:r>
              <a:rPr lang="de-DE" dirty="0" smtClean="0">
                <a:hlinkClick r:id="rId2"/>
              </a:rPr>
              <a:t>http://de.wikipedia.org/wiki/ASCII#ASCII-Tabelle</a:t>
            </a:r>
            <a:endParaRPr lang="de-DE" dirty="0" smtClean="0"/>
          </a:p>
          <a:p>
            <a:pPr>
              <a:buClr>
                <a:schemeClr val="tx1"/>
              </a:buClr>
            </a:pPr>
            <a:r>
              <a:rPr lang="de-DE" sz="3000" dirty="0">
                <a:cs typeface="Consolas" pitchFamily="49" charset="0"/>
              </a:rPr>
              <a:t>Beispiel: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err="1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a = '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a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de-DE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A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';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endParaRPr lang="de-DE" dirty="0" smtClean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5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Pause</a:t>
            </a:r>
            <a:endParaRPr lang="de-DE" dirty="0"/>
          </a:p>
        </p:txBody>
      </p:sp>
      <p:pic>
        <p:nvPicPr>
          <p:cNvPr id="2053" name="Picture 5" descr="C:\Users\Meldanor\AppData\Local\Microsoft\Windows\Temporary Internet Files\Content.IE5\7FLQ67KW\MP900433182[1]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581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Erstelle für jeden Datentyp zwei Variablen</a:t>
            </a:r>
          </a:p>
          <a:p>
            <a:r>
              <a:rPr lang="de-DE" dirty="0" smtClean="0"/>
              <a:t>Weise der ersten Variable direkt einen Wert zu</a:t>
            </a:r>
          </a:p>
          <a:p>
            <a:r>
              <a:rPr lang="de-DE" dirty="0" smtClean="0"/>
              <a:t>Weise der zweiten Variable in einer zweiten Anweisung einen Wert zu</a:t>
            </a:r>
          </a:p>
          <a:p>
            <a:r>
              <a:rPr lang="de-DE" dirty="0" smtClean="0"/>
              <a:t>PDF mit Zusammenfassung </a:t>
            </a:r>
            <a:r>
              <a:rPr lang="de-DE" dirty="0"/>
              <a:t>auf:</a:t>
            </a:r>
            <a:br>
              <a:rPr lang="de-DE" dirty="0"/>
            </a:b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github.com/Meldanor/Vorkurs/raw/master/Datentypen.pdf</a:t>
            </a:r>
            <a:endParaRPr lang="de-DE" sz="2000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935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Operatoren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„</a:t>
            </a:r>
            <a:r>
              <a:rPr lang="de-DE" b="1" dirty="0" smtClean="0"/>
              <a:t>=</a:t>
            </a:r>
            <a:r>
              <a:rPr lang="de-DE" dirty="0" smtClean="0"/>
              <a:t>" Ist der Zuweisungsoperator</a:t>
            </a:r>
          </a:p>
          <a:p>
            <a:r>
              <a:rPr lang="de-DE" dirty="0" smtClean="0"/>
              <a:t>„</a:t>
            </a:r>
            <a:r>
              <a:rPr lang="de-DE" b="1" dirty="0" smtClean="0"/>
              <a:t>+</a:t>
            </a:r>
            <a:r>
              <a:rPr lang="de-DE" dirty="0" smtClean="0"/>
              <a:t>“, „</a:t>
            </a:r>
            <a:r>
              <a:rPr lang="de-DE" b="1" dirty="0" smtClean="0"/>
              <a:t>-</a:t>
            </a:r>
            <a:r>
              <a:rPr lang="de-DE" dirty="0" smtClean="0"/>
              <a:t>“, „</a:t>
            </a:r>
            <a:r>
              <a:rPr lang="de-DE" b="1" dirty="0" smtClean="0"/>
              <a:t>*</a:t>
            </a:r>
            <a:r>
              <a:rPr lang="de-DE" dirty="0" smtClean="0"/>
              <a:t>“, „</a:t>
            </a:r>
            <a:r>
              <a:rPr lang="de-DE" b="1" dirty="0" smtClean="0"/>
              <a:t>/</a:t>
            </a:r>
            <a:r>
              <a:rPr lang="de-DE" dirty="0" smtClean="0"/>
              <a:t>“ sind arithmetische Operatoren</a:t>
            </a:r>
          </a:p>
          <a:p>
            <a:r>
              <a:rPr lang="de-DE" dirty="0" smtClean="0"/>
              <a:t>„</a:t>
            </a:r>
            <a:r>
              <a:rPr lang="de-DE" b="1" dirty="0" smtClean="0"/>
              <a:t>&amp;&amp;</a:t>
            </a:r>
            <a:r>
              <a:rPr lang="de-DE" dirty="0" smtClean="0"/>
              <a:t>“, „</a:t>
            </a:r>
            <a:r>
              <a:rPr lang="de-DE" b="1" dirty="0" smtClean="0"/>
              <a:t>||</a:t>
            </a:r>
            <a:r>
              <a:rPr lang="de-DE" dirty="0" smtClean="0"/>
              <a:t>“, „</a:t>
            </a:r>
            <a:r>
              <a:rPr lang="de-DE" b="1" dirty="0" smtClean="0"/>
              <a:t>^</a:t>
            </a:r>
            <a:r>
              <a:rPr lang="de-DE" dirty="0" smtClean="0"/>
              <a:t>“ sind </a:t>
            </a:r>
            <a:r>
              <a:rPr lang="de-DE" dirty="0" err="1" smtClean="0"/>
              <a:t>boolsche</a:t>
            </a:r>
            <a:r>
              <a:rPr lang="de-DE" dirty="0" smtClean="0"/>
              <a:t> Operatoren</a:t>
            </a:r>
          </a:p>
          <a:p>
            <a:r>
              <a:rPr lang="de-DE" dirty="0" smtClean="0"/>
              <a:t>„</a:t>
            </a:r>
            <a:r>
              <a:rPr lang="de-DE" b="1" dirty="0" smtClean="0"/>
              <a:t>==</a:t>
            </a:r>
            <a:r>
              <a:rPr lang="de-DE" dirty="0" smtClean="0"/>
              <a:t>“, „</a:t>
            </a:r>
            <a:r>
              <a:rPr lang="de-DE" b="1" dirty="0" smtClean="0"/>
              <a:t>&lt;</a:t>
            </a:r>
            <a:r>
              <a:rPr lang="de-DE" dirty="0" smtClean="0"/>
              <a:t>“, „</a:t>
            </a:r>
            <a:r>
              <a:rPr lang="de-DE" b="1" dirty="0" smtClean="0"/>
              <a:t>&gt;</a:t>
            </a:r>
            <a:r>
              <a:rPr lang="de-DE" dirty="0" smtClean="0"/>
              <a:t>“, „</a:t>
            </a:r>
            <a:r>
              <a:rPr lang="de-DE" b="1" dirty="0" smtClean="0"/>
              <a:t>&lt;=</a:t>
            </a:r>
            <a:r>
              <a:rPr lang="de-DE" dirty="0" smtClean="0"/>
              <a:t>“, „</a:t>
            </a:r>
            <a:r>
              <a:rPr lang="de-DE" b="1" dirty="0" smtClean="0"/>
              <a:t>&gt;=</a:t>
            </a:r>
            <a:r>
              <a:rPr lang="de-DE" dirty="0" smtClean="0"/>
              <a:t>“ </a:t>
            </a:r>
            <a:r>
              <a:rPr lang="de-DE" dirty="0"/>
              <a:t>sind </a:t>
            </a:r>
            <a:r>
              <a:rPr lang="de-DE" dirty="0" smtClean="0"/>
              <a:t>Vergleichsoperatoren</a:t>
            </a:r>
          </a:p>
          <a:p>
            <a:r>
              <a:rPr lang="de-DE" dirty="0" smtClean="0"/>
              <a:t>„;“ Zeilenendoperator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Hinweis: Das funktioniert </a:t>
            </a:r>
            <a:r>
              <a:rPr lang="de-DE" b="1" u="sng" dirty="0" smtClean="0"/>
              <a:t>nur</a:t>
            </a:r>
            <a:r>
              <a:rPr lang="de-DE" dirty="0" smtClean="0"/>
              <a:t> auf den oben genannten Datentypen!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52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Datentypen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Texte / Zeichenketten</a:t>
            </a:r>
          </a:p>
          <a:p>
            <a:pPr lvl="1">
              <a:buClr>
                <a:schemeClr val="tx1"/>
              </a:buClr>
            </a:pPr>
            <a:r>
              <a:rPr lang="de-DE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de-DE" dirty="0">
              <a:solidFill>
                <a:srgbClr val="800080"/>
              </a:solidFill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de-DE" sz="3000" dirty="0">
                <a:cs typeface="Consolas" pitchFamily="49" charset="0"/>
              </a:rPr>
              <a:t>Beispiel: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de-DE" sz="2800" dirty="0" smtClean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=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Hallo </a:t>
            </a:r>
            <a:r>
              <a:rPr lang="de-DE" sz="2800" dirty="0" smtClean="0">
                <a:solidFill>
                  <a:srgbClr val="2A00FF"/>
                </a:solidFill>
                <a:latin typeface="Consolas"/>
              </a:rPr>
              <a:t>Vorkurs</a:t>
            </a:r>
            <a:r>
              <a:rPr lang="de-DE" sz="2800" dirty="0" smtClean="0">
                <a:latin typeface="Consolas"/>
              </a:rPr>
              <a:t>"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chemeClr val="tx1"/>
              </a:buClr>
            </a:pPr>
            <a:r>
              <a:rPr lang="de-DE" sz="2800" dirty="0" smtClean="0">
                <a:latin typeface="+mj-lt"/>
                <a:cs typeface="Consolas" pitchFamily="49" charset="0"/>
              </a:rPr>
              <a:t>Mit „+“ werden Zeichenketten verknüpft(„addiert“)</a:t>
            </a:r>
            <a:endParaRPr lang="de-DE" sz="2800" dirty="0" smtClean="0">
              <a:latin typeface="+mj-lt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2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Speichere den Vergleich von 42 und 52 – 10 in einer </a:t>
            </a:r>
            <a:r>
              <a:rPr lang="de-DE" dirty="0" err="1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dirty="0">
                <a:solidFill>
                  <a:srgbClr val="80008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/>
              <a:t>Variable</a:t>
            </a:r>
            <a:endParaRPr lang="de-DE" dirty="0"/>
          </a:p>
          <a:p>
            <a:r>
              <a:rPr lang="de-DE" dirty="0"/>
              <a:t>Mache aus einem „</a:t>
            </a:r>
            <a:r>
              <a:rPr lang="de-DE" b="1" dirty="0"/>
              <a:t>Hell</a:t>
            </a:r>
            <a:r>
              <a:rPr lang="de-DE" dirty="0"/>
              <a:t>“ ein freundliches </a:t>
            </a:r>
            <a:r>
              <a:rPr lang="de-DE" dirty="0" smtClean="0"/>
              <a:t>Wort</a:t>
            </a:r>
            <a:endParaRPr lang="de-DE" dirty="0"/>
          </a:p>
          <a:p>
            <a:r>
              <a:rPr lang="de-DE" dirty="0"/>
              <a:t>Dividiere </a:t>
            </a:r>
            <a:r>
              <a:rPr lang="de-DE" b="1" dirty="0"/>
              <a:t>17</a:t>
            </a:r>
            <a:r>
              <a:rPr lang="de-DE" dirty="0"/>
              <a:t> durch </a:t>
            </a:r>
            <a:r>
              <a:rPr lang="de-DE" b="1" dirty="0"/>
              <a:t>9</a:t>
            </a:r>
            <a:r>
              <a:rPr lang="de-DE" dirty="0"/>
              <a:t> – Was für ein Ergebnis </a:t>
            </a:r>
            <a:r>
              <a:rPr lang="de-DE" dirty="0" err="1"/>
              <a:t>erhälst</a:t>
            </a:r>
            <a:r>
              <a:rPr lang="de-DE" dirty="0"/>
              <a:t> du</a:t>
            </a:r>
            <a:r>
              <a:rPr lang="de-DE" dirty="0" smtClean="0"/>
              <a:t>?</a:t>
            </a:r>
          </a:p>
          <a:p>
            <a:r>
              <a:rPr lang="de-DE" dirty="0" smtClean="0"/>
              <a:t>Wandle ein '</a:t>
            </a:r>
            <a:r>
              <a:rPr lang="de-DE" b="1" dirty="0" smtClean="0"/>
              <a:t>a</a:t>
            </a:r>
            <a:r>
              <a:rPr lang="de-DE" dirty="0" smtClean="0"/>
              <a:t>' in ein '</a:t>
            </a:r>
            <a:r>
              <a:rPr lang="de-DE" b="1" dirty="0" smtClean="0"/>
              <a:t>A</a:t>
            </a:r>
            <a:r>
              <a:rPr lang="de-DE" dirty="0" smtClean="0"/>
              <a:t>' um</a:t>
            </a:r>
          </a:p>
          <a:p>
            <a:r>
              <a:rPr lang="de-DE" dirty="0" smtClean="0"/>
              <a:t>Tausche den Wert zweier </a:t>
            </a:r>
            <a:r>
              <a:rPr lang="de-DE" dirty="0" err="1" smtClean="0"/>
              <a:t>int</a:t>
            </a:r>
            <a:r>
              <a:rPr lang="de-DE" dirty="0" smtClean="0"/>
              <a:t> Variablen. Geht das auch ohne dritte Variable?</a:t>
            </a:r>
          </a:p>
          <a:p>
            <a:r>
              <a:rPr lang="de-DE" dirty="0"/>
              <a:t>Summiere alle ganzen Zahlen  von 1 bis 100 auf und speichere sie in der </a:t>
            </a:r>
            <a:r>
              <a:rPr lang="de-DE" b="1" dirty="0" err="1"/>
              <a:t>int</a:t>
            </a:r>
            <a:r>
              <a:rPr lang="de-DE" dirty="0"/>
              <a:t> Variable „</a:t>
            </a:r>
            <a:r>
              <a:rPr lang="de-DE" b="1" dirty="0" err="1"/>
              <a:t>result</a:t>
            </a:r>
            <a:r>
              <a:rPr lang="de-DE" dirty="0" smtClean="0"/>
              <a:t>“</a:t>
            </a:r>
          </a:p>
          <a:p>
            <a:r>
              <a:rPr lang="de-DE" dirty="0" smtClean="0"/>
              <a:t>Material</a:t>
            </a:r>
            <a:r>
              <a:rPr lang="de-DE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github.com/Meldanor/Vorkurs/raw/master/Operatoren.pdf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2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Ende</a:t>
            </a:r>
            <a:br>
              <a:rPr lang="de-DE" dirty="0" smtClean="0"/>
            </a:br>
            <a:r>
              <a:rPr lang="de-DE" sz="3100" dirty="0" smtClean="0"/>
              <a:t>Bewertung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Spontan</a:t>
            </a:r>
          </a:p>
          <a:p>
            <a:r>
              <a:rPr lang="de-DE" dirty="0" smtClean="0"/>
              <a:t>Ungezwungen</a:t>
            </a:r>
          </a:p>
          <a:p>
            <a:r>
              <a:rPr lang="de-DE" dirty="0" smtClean="0"/>
              <a:t>Ehrlich</a:t>
            </a:r>
          </a:p>
          <a:p>
            <a:r>
              <a:rPr lang="de-DE" dirty="0" smtClean="0"/>
              <a:t>Schulnoten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pic>
        <p:nvPicPr>
          <p:cNvPr id="3075" name="Picture 3" descr="C:\Users\Meldanor\AppData\Local\Microsoft\Windows\Temporary Internet Files\Content.IE5\7FLQ67KW\MC90029793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077072"/>
            <a:ext cx="760781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Brot und Spiele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Name + fiktiver </a:t>
            </a:r>
            <a:r>
              <a:rPr lang="de-DE" dirty="0" err="1" smtClean="0"/>
              <a:t>Herkunfsort</a:t>
            </a:r>
            <a:r>
              <a:rPr lang="de-DE" dirty="0" smtClean="0"/>
              <a:t> + Hobby(kann auch fiktiv sein)</a:t>
            </a:r>
          </a:p>
          <a:p>
            <a:r>
              <a:rPr lang="de-DE" dirty="0" smtClean="0"/>
              <a:t>Beispiel: Renate aus Rom rudert gerne</a:t>
            </a:r>
          </a:p>
          <a:p>
            <a:r>
              <a:rPr lang="de-DE" dirty="0" smtClean="0"/>
              <a:t>Später das Fortgeschrittene…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6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Dreamspark</a:t>
            </a:r>
            <a:r>
              <a:rPr lang="de-DE" dirty="0" smtClean="0"/>
              <a:t> Programm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Microsoft Kooperation für kostenlose Software (fast alles von Microsoft, nur </a:t>
            </a:r>
            <a:r>
              <a:rPr lang="de-DE" u="sng" dirty="0" smtClean="0"/>
              <a:t>kein</a:t>
            </a:r>
            <a:r>
              <a:rPr lang="de-DE" dirty="0" smtClean="0"/>
              <a:t> Office!)</a:t>
            </a:r>
          </a:p>
          <a:p>
            <a:r>
              <a:rPr lang="de-DE" dirty="0" smtClean="0"/>
              <a:t>Jeder OVGU Student hat ein Anrecht darauf</a:t>
            </a:r>
          </a:p>
          <a:p>
            <a:r>
              <a:rPr lang="de-DE" dirty="0" smtClean="0"/>
              <a:t>Auf unserer Website: </a:t>
            </a:r>
            <a:r>
              <a:rPr lang="de-DE" dirty="0">
                <a:hlinkClick r:id="rId2"/>
              </a:rPr>
              <a:t>http://www.urz.ovgu.de/-</a:t>
            </a:r>
            <a:r>
              <a:rPr lang="de-DE" dirty="0" smtClean="0">
                <a:hlinkClick r:id="rId2"/>
              </a:rPr>
              <a:t>p-916</a:t>
            </a:r>
            <a:endParaRPr lang="de-DE" dirty="0" smtClean="0"/>
          </a:p>
          <a:p>
            <a:r>
              <a:rPr lang="de-DE" dirty="0" smtClean="0"/>
              <a:t>Deren Website: </a:t>
            </a:r>
            <a:r>
              <a:rPr lang="de-DE" dirty="0">
                <a:hlinkClick r:id="rId3"/>
              </a:rPr>
              <a:t>http://e5.onthehub.com/WebStore/Support/ContactUs.aspx?ws=c65086a5-709b-e011-969d-0030487d8897&amp;JSEnabled=1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06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</a:t>
            </a:r>
            <a:endParaRPr lang="de-DE" dirty="0"/>
          </a:p>
        </p:txBody>
      </p:sp>
      <p:pic>
        <p:nvPicPr>
          <p:cNvPr id="4" name="Picture 16" descr="Datei:Java-Logo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1672431"/>
            <a:ext cx="2314575" cy="438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Java – Nur eine Programmiersprache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Java ist eine Programmiersprache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Java ist eine Insel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Java ist eine Kaffeesorte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Was wisst ihr noch?</a:t>
            </a:r>
            <a:endParaRPr lang="de-DE" dirty="0"/>
          </a:p>
        </p:txBody>
      </p:sp>
      <p:pic>
        <p:nvPicPr>
          <p:cNvPr id="5122" name="Picture 2" descr="C:\Users\Meldanor\AppData\Local\Microsoft\Windows\Temporary Internet Files\Content.IE5\7FLQ67KW\MC9001999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88" y="4077072"/>
            <a:ext cx="1199711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eldanor\AppData\Local\Microsoft\Windows\Temporary Internet Files\Content.IE5\FHLFXXZK\MP9004304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823" y="2132856"/>
            <a:ext cx="1635442" cy="16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Hello</a:t>
            </a:r>
            <a:r>
              <a:rPr lang="de-DE" dirty="0" smtClean="0"/>
              <a:t> World“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 err="1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/>
              </a:rPr>
              <a:t>Hello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main(String[]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dirty="0">
                <a:solidFill>
                  <a:srgbClr val="2A00FF"/>
                </a:solidFill>
                <a:latin typeface="Consolas"/>
              </a:rPr>
              <a:t>"Hallo Vorkurs</a:t>
            </a:r>
            <a:r>
              <a:rPr lang="de-DE" dirty="0" smtClean="0">
                <a:solidFill>
                  <a:srgbClr val="2A00FF"/>
                </a:solidFill>
                <a:latin typeface="Consolas"/>
              </a:rPr>
              <a:t>!"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i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de-DE" dirty="0" smtClean="0"/>
          </a:p>
          <a:p>
            <a:r>
              <a:rPr lang="de-DE" dirty="0" smtClean="0"/>
              <a:t>Kompilieren(„Übersetzen“) mit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„C:\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Program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 Files (x86)\Java\jre6\bin\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javac.exe“ Hello.java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sz="2400" dirty="0" smtClean="0">
                <a:latin typeface="Consolas" pitchFamily="49" charset="0"/>
                <a:cs typeface="Consolas" pitchFamily="49" charset="0"/>
              </a:rPr>
            </a:br>
            <a:endParaRPr lang="de-DE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+mj-lt"/>
                <a:cs typeface="Consolas" pitchFamily="49" charset="0"/>
              </a:rPr>
              <a:t>Ausführen(nach Kompilieren) mit</a:t>
            </a:r>
            <a:br>
              <a:rPr lang="de-DE" dirty="0" smtClean="0">
                <a:latin typeface="+mj-lt"/>
                <a:cs typeface="Consolas" pitchFamily="49" charset="0"/>
              </a:rPr>
            </a:br>
            <a:r>
              <a:rPr lang="de-DE" sz="2800" dirty="0" smtClean="0">
                <a:latin typeface="+mj-lt"/>
                <a:cs typeface="Consolas" pitchFamily="49" charset="0"/>
              </a:rPr>
              <a:t/>
            </a:r>
            <a:br>
              <a:rPr lang="de-DE" sz="2800" dirty="0" smtClean="0">
                <a:latin typeface="+mj-lt"/>
                <a:cs typeface="Consolas" pitchFamily="49" charset="0"/>
              </a:rPr>
            </a:br>
            <a:r>
              <a:rPr lang="de-DE" sz="2000" dirty="0">
                <a:latin typeface="Consolas" pitchFamily="49" charset="0"/>
                <a:cs typeface="Consolas" pitchFamily="49" charset="0"/>
              </a:rPr>
              <a:t>„C:\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Program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Files (x86)\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Java\jre6\bin\java.exe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“</a:t>
            </a:r>
            <a:r>
              <a:rPr lang="de-DE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600" dirty="0" err="1" smtClean="0">
                <a:latin typeface="Consolas" pitchFamily="49" charset="0"/>
                <a:cs typeface="Consolas" pitchFamily="49" charset="0"/>
              </a:rPr>
              <a:t>Hello</a:t>
            </a:r>
            <a:endParaRPr lang="de-DE" sz="2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nutzt „</a:t>
            </a:r>
            <a:r>
              <a:rPr lang="de-DE" dirty="0" err="1" smtClean="0"/>
              <a:t>Hello</a:t>
            </a:r>
            <a:r>
              <a:rPr lang="de-DE" dirty="0" smtClean="0"/>
              <a:t> World“?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„main-Methode“ ist Startpunkt des Java-Programmes</a:t>
            </a:r>
          </a:p>
          <a:p>
            <a:r>
              <a:rPr lang="de-DE" dirty="0" smtClean="0"/>
              <a:t>Lernziele: </a:t>
            </a:r>
          </a:p>
          <a:p>
            <a:pPr lvl="1"/>
            <a:r>
              <a:rPr lang="de-DE" dirty="0" smtClean="0"/>
              <a:t>Kompilieren</a:t>
            </a:r>
          </a:p>
          <a:p>
            <a:pPr lvl="1"/>
            <a:r>
              <a:rPr lang="de-DE" dirty="0" smtClean="0"/>
              <a:t>Ausführen</a:t>
            </a:r>
          </a:p>
          <a:p>
            <a:pPr lvl="1"/>
            <a:r>
              <a:rPr lang="de-DE" dirty="0" smtClean="0"/>
              <a:t>Modifizieren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9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„</a:t>
            </a:r>
            <a:r>
              <a:rPr lang="de-DE" dirty="0" err="1" smtClean="0"/>
              <a:t>Hello</a:t>
            </a:r>
            <a:r>
              <a:rPr lang="de-DE" dirty="0" smtClean="0"/>
              <a:t> World“ im Detail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endParaRPr lang="en-US" sz="24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2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2400" i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2400" dirty="0" err="1" smtClean="0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2400" dirty="0">
                <a:solidFill>
                  <a:srgbClr val="2A00FF"/>
                </a:solidFill>
                <a:latin typeface="Consolas"/>
              </a:rPr>
              <a:t>"Hallo Vorkurs!"</a:t>
            </a:r>
            <a:r>
              <a:rPr lang="de-DE" sz="2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4" name="Geschweifte Klammer rechts 3"/>
          <p:cNvSpPr/>
          <p:nvPr/>
        </p:nvSpPr>
        <p:spPr>
          <a:xfrm rot="16200000">
            <a:off x="1667506" y="1520788"/>
            <a:ext cx="792088" cy="3024336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76022" y="1878847"/>
            <a:ext cx="217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Gehört zur Objektorientierung</a:t>
            </a:r>
          </a:p>
        </p:txBody>
      </p:sp>
      <p:sp>
        <p:nvSpPr>
          <p:cNvPr id="6" name="Geschweifte Klammer rechts 5"/>
          <p:cNvSpPr/>
          <p:nvPr/>
        </p:nvSpPr>
        <p:spPr>
          <a:xfrm rot="16200000">
            <a:off x="3707036" y="2780057"/>
            <a:ext cx="721821" cy="576063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425789" y="1878847"/>
            <a:ext cx="1284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Name der Methode</a:t>
            </a:r>
            <a:endParaRPr lang="de-DE" sz="2000" dirty="0"/>
          </a:p>
        </p:txBody>
      </p:sp>
      <p:sp>
        <p:nvSpPr>
          <p:cNvPr id="8" name="Geschweifte Klammer rechts 7"/>
          <p:cNvSpPr/>
          <p:nvPr/>
        </p:nvSpPr>
        <p:spPr>
          <a:xfrm rot="16200000">
            <a:off x="5363217" y="1987967"/>
            <a:ext cx="721821" cy="2160240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5040050" y="2017346"/>
            <a:ext cx="154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„Parameter“</a:t>
            </a:r>
            <a:endParaRPr lang="de-DE" sz="2000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7596336" y="3454678"/>
            <a:ext cx="432048" cy="1008114"/>
          </a:xfrm>
          <a:prstGeom prst="rightBrace">
            <a:avLst>
              <a:gd name="adj1" fmla="val 39156"/>
              <a:gd name="adj2" fmla="val 33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956376" y="3559997"/>
            <a:ext cx="1295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Methoden-</a:t>
            </a:r>
          </a:p>
          <a:p>
            <a:pPr algn="ctr"/>
            <a:r>
              <a:rPr lang="de-DE" dirty="0" smtClean="0"/>
              <a:t>block</a:t>
            </a:r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885953" y="1578743"/>
            <a:ext cx="792088" cy="6044731"/>
          </a:xfrm>
          <a:prstGeom prst="righ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235910" y="516460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/>
              <a:t>Anweisung/Befehl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Bildschirmpräsentation (4:3)</PresentationFormat>
  <Paragraphs>178</Paragraphs>
  <Slides>28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Larissa-Design</vt:lpstr>
      <vt:lpstr>Vorkurs Programmieren</vt:lpstr>
      <vt:lpstr>Der „Schlacht“-Plan</vt:lpstr>
      <vt:lpstr>Brot und Spiele</vt:lpstr>
      <vt:lpstr>Dreamspark Programm</vt:lpstr>
      <vt:lpstr>Java</vt:lpstr>
      <vt:lpstr>Java – Nur eine Programmiersprache</vt:lpstr>
      <vt:lpstr>„Hello World“</vt:lpstr>
      <vt:lpstr>Was nutzt „Hello World“?</vt:lpstr>
      <vt:lpstr>Das „Hello World“ im Detail</vt:lpstr>
      <vt:lpstr>Verschiedene Main-Methoden</vt:lpstr>
      <vt:lpstr>Eclipse </vt:lpstr>
      <vt:lpstr>Eclipse – Der erste Start</vt:lpstr>
      <vt:lpstr>Pause</vt:lpstr>
      <vt:lpstr>Brot und Spiele</vt:lpstr>
      <vt:lpstr>Ausgaben (in a nutshell)</vt:lpstr>
      <vt:lpstr>Kommentare</vt:lpstr>
      <vt:lpstr>Variablen und Datentypen</vt:lpstr>
      <vt:lpstr>Variablen</vt:lpstr>
      <vt:lpstr>Datentypen</vt:lpstr>
      <vt:lpstr>Datentypen</vt:lpstr>
      <vt:lpstr>Datentypen</vt:lpstr>
      <vt:lpstr>Datentypen</vt:lpstr>
      <vt:lpstr>Pause</vt:lpstr>
      <vt:lpstr>Übungen</vt:lpstr>
      <vt:lpstr>Operatoren</vt:lpstr>
      <vt:lpstr>Datentypen</vt:lpstr>
      <vt:lpstr>Übung</vt:lpstr>
      <vt:lpstr>Ende Bewertung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Vorkurs Programmieren</dc:title>
  <dc:creator>Meldanor</dc:creator>
  <cp:lastModifiedBy>Meldanor</cp:lastModifiedBy>
  <cp:revision>109</cp:revision>
  <dcterms:created xsi:type="dcterms:W3CDTF">2012-09-18T07:13:06Z</dcterms:created>
  <dcterms:modified xsi:type="dcterms:W3CDTF">2012-09-19T16:02:11Z</dcterms:modified>
</cp:coreProperties>
</file>