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EB80B4-15AD-45B3-8BCE-84ADF476725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FC68A5-0B45-4DAF-8167-8C68EA6F226B}" type="slidenum">
              <a:rPr lang="en-US" smtClean="0"/>
              <a:t>‹#›</a:t>
            </a:fld>
            <a:endParaRPr lang="en-US"/>
          </a:p>
        </p:txBody>
      </p:sp>
    </p:spTree>
    <p:extLst>
      <p:ext uri="{BB962C8B-B14F-4D97-AF65-F5344CB8AC3E}">
        <p14:creationId xmlns:p14="http://schemas.microsoft.com/office/powerpoint/2010/main" val="399689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B80B4-15AD-45B3-8BCE-84ADF476725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FC68A5-0B45-4DAF-8167-8C68EA6F226B}" type="slidenum">
              <a:rPr lang="en-US" smtClean="0"/>
              <a:t>‹#›</a:t>
            </a:fld>
            <a:endParaRPr lang="en-US"/>
          </a:p>
        </p:txBody>
      </p:sp>
    </p:spTree>
    <p:extLst>
      <p:ext uri="{BB962C8B-B14F-4D97-AF65-F5344CB8AC3E}">
        <p14:creationId xmlns:p14="http://schemas.microsoft.com/office/powerpoint/2010/main" val="1491337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B80B4-15AD-45B3-8BCE-84ADF476725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FC68A5-0B45-4DAF-8167-8C68EA6F226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3099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3EB80B4-15AD-45B3-8BCE-84ADF4767252}"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FC68A5-0B45-4DAF-8167-8C68EA6F226B}" type="slidenum">
              <a:rPr lang="en-US" smtClean="0"/>
              <a:t>‹#›</a:t>
            </a:fld>
            <a:endParaRPr lang="en-US"/>
          </a:p>
        </p:txBody>
      </p:sp>
    </p:spTree>
    <p:extLst>
      <p:ext uri="{BB962C8B-B14F-4D97-AF65-F5344CB8AC3E}">
        <p14:creationId xmlns:p14="http://schemas.microsoft.com/office/powerpoint/2010/main" val="3951568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3EB80B4-15AD-45B3-8BCE-84ADF4767252}"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FC68A5-0B45-4DAF-8167-8C68EA6F226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4210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3EB80B4-15AD-45B3-8BCE-84ADF4767252}"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FC68A5-0B45-4DAF-8167-8C68EA6F226B}" type="slidenum">
              <a:rPr lang="en-US" smtClean="0"/>
              <a:t>‹#›</a:t>
            </a:fld>
            <a:endParaRPr lang="en-US"/>
          </a:p>
        </p:txBody>
      </p:sp>
    </p:spTree>
    <p:extLst>
      <p:ext uri="{BB962C8B-B14F-4D97-AF65-F5344CB8AC3E}">
        <p14:creationId xmlns:p14="http://schemas.microsoft.com/office/powerpoint/2010/main" val="695307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EB80B4-15AD-45B3-8BCE-84ADF476725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FC68A5-0B45-4DAF-8167-8C68EA6F226B}" type="slidenum">
              <a:rPr lang="en-US" smtClean="0"/>
              <a:t>‹#›</a:t>
            </a:fld>
            <a:endParaRPr lang="en-US"/>
          </a:p>
        </p:txBody>
      </p:sp>
    </p:spTree>
    <p:extLst>
      <p:ext uri="{BB962C8B-B14F-4D97-AF65-F5344CB8AC3E}">
        <p14:creationId xmlns:p14="http://schemas.microsoft.com/office/powerpoint/2010/main" val="2194949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EB80B4-15AD-45B3-8BCE-84ADF476725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FC68A5-0B45-4DAF-8167-8C68EA6F226B}" type="slidenum">
              <a:rPr lang="en-US" smtClean="0"/>
              <a:t>‹#›</a:t>
            </a:fld>
            <a:endParaRPr lang="en-US"/>
          </a:p>
        </p:txBody>
      </p:sp>
    </p:spTree>
    <p:extLst>
      <p:ext uri="{BB962C8B-B14F-4D97-AF65-F5344CB8AC3E}">
        <p14:creationId xmlns:p14="http://schemas.microsoft.com/office/powerpoint/2010/main" val="4184170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EB80B4-15AD-45B3-8BCE-84ADF476725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FC68A5-0B45-4DAF-8167-8C68EA6F226B}" type="slidenum">
              <a:rPr lang="en-US" smtClean="0"/>
              <a:t>‹#›</a:t>
            </a:fld>
            <a:endParaRPr lang="en-US"/>
          </a:p>
        </p:txBody>
      </p:sp>
    </p:spTree>
    <p:extLst>
      <p:ext uri="{BB962C8B-B14F-4D97-AF65-F5344CB8AC3E}">
        <p14:creationId xmlns:p14="http://schemas.microsoft.com/office/powerpoint/2010/main" val="308329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B80B4-15AD-45B3-8BCE-84ADF476725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FC68A5-0B45-4DAF-8167-8C68EA6F226B}" type="slidenum">
              <a:rPr lang="en-US" smtClean="0"/>
              <a:t>‹#›</a:t>
            </a:fld>
            <a:endParaRPr lang="en-US"/>
          </a:p>
        </p:txBody>
      </p:sp>
    </p:spTree>
    <p:extLst>
      <p:ext uri="{BB962C8B-B14F-4D97-AF65-F5344CB8AC3E}">
        <p14:creationId xmlns:p14="http://schemas.microsoft.com/office/powerpoint/2010/main" val="49904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EB80B4-15AD-45B3-8BCE-84ADF4767252}"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FC68A5-0B45-4DAF-8167-8C68EA6F226B}" type="slidenum">
              <a:rPr lang="en-US" smtClean="0"/>
              <a:t>‹#›</a:t>
            </a:fld>
            <a:endParaRPr lang="en-US"/>
          </a:p>
        </p:txBody>
      </p:sp>
    </p:spTree>
    <p:extLst>
      <p:ext uri="{BB962C8B-B14F-4D97-AF65-F5344CB8AC3E}">
        <p14:creationId xmlns:p14="http://schemas.microsoft.com/office/powerpoint/2010/main" val="1166252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EB80B4-15AD-45B3-8BCE-84ADF4767252}" type="datetimeFigureOut">
              <a:rPr lang="en-US" smtClean="0"/>
              <a:t>5/5/2023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FC68A5-0B45-4DAF-8167-8C68EA6F226B}" type="slidenum">
              <a:rPr lang="en-US" smtClean="0"/>
              <a:t>‹#›</a:t>
            </a:fld>
            <a:endParaRPr lang="en-US"/>
          </a:p>
        </p:txBody>
      </p:sp>
    </p:spTree>
    <p:extLst>
      <p:ext uri="{BB962C8B-B14F-4D97-AF65-F5344CB8AC3E}">
        <p14:creationId xmlns:p14="http://schemas.microsoft.com/office/powerpoint/2010/main" val="1309198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EB80B4-15AD-45B3-8BCE-84ADF4767252}" type="datetimeFigureOut">
              <a:rPr lang="en-US" smtClean="0"/>
              <a:t>5/5/2023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FC68A5-0B45-4DAF-8167-8C68EA6F226B}" type="slidenum">
              <a:rPr lang="en-US" smtClean="0"/>
              <a:t>‹#›</a:t>
            </a:fld>
            <a:endParaRPr lang="en-US"/>
          </a:p>
        </p:txBody>
      </p:sp>
    </p:spTree>
    <p:extLst>
      <p:ext uri="{BB962C8B-B14F-4D97-AF65-F5344CB8AC3E}">
        <p14:creationId xmlns:p14="http://schemas.microsoft.com/office/powerpoint/2010/main" val="196810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B80B4-15AD-45B3-8BCE-84ADF4767252}" type="datetimeFigureOut">
              <a:rPr lang="en-US" smtClean="0"/>
              <a:t>5/5/2023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FC68A5-0B45-4DAF-8167-8C68EA6F226B}" type="slidenum">
              <a:rPr lang="en-US" smtClean="0"/>
              <a:t>‹#›</a:t>
            </a:fld>
            <a:endParaRPr lang="en-US"/>
          </a:p>
        </p:txBody>
      </p:sp>
    </p:spTree>
    <p:extLst>
      <p:ext uri="{BB962C8B-B14F-4D97-AF65-F5344CB8AC3E}">
        <p14:creationId xmlns:p14="http://schemas.microsoft.com/office/powerpoint/2010/main" val="1075042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EB80B4-15AD-45B3-8BCE-84ADF4767252}"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FC68A5-0B45-4DAF-8167-8C68EA6F226B}" type="slidenum">
              <a:rPr lang="en-US" smtClean="0"/>
              <a:t>‹#›</a:t>
            </a:fld>
            <a:endParaRPr lang="en-US"/>
          </a:p>
        </p:txBody>
      </p:sp>
    </p:spTree>
    <p:extLst>
      <p:ext uri="{BB962C8B-B14F-4D97-AF65-F5344CB8AC3E}">
        <p14:creationId xmlns:p14="http://schemas.microsoft.com/office/powerpoint/2010/main" val="4153049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EB80B4-15AD-45B3-8BCE-84ADF4767252}"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FC68A5-0B45-4DAF-8167-8C68EA6F226B}" type="slidenum">
              <a:rPr lang="en-US" smtClean="0"/>
              <a:t>‹#›</a:t>
            </a:fld>
            <a:endParaRPr lang="en-US"/>
          </a:p>
        </p:txBody>
      </p:sp>
    </p:spTree>
    <p:extLst>
      <p:ext uri="{BB962C8B-B14F-4D97-AF65-F5344CB8AC3E}">
        <p14:creationId xmlns:p14="http://schemas.microsoft.com/office/powerpoint/2010/main" val="1722712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3EB80B4-15AD-45B3-8BCE-84ADF4767252}" type="datetimeFigureOut">
              <a:rPr lang="en-US" smtClean="0"/>
              <a:t>5/5/2023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FC68A5-0B45-4DAF-8167-8C68EA6F226B}" type="slidenum">
              <a:rPr lang="en-US" smtClean="0"/>
              <a:t>‹#›</a:t>
            </a:fld>
            <a:endParaRPr lang="en-US"/>
          </a:p>
        </p:txBody>
      </p:sp>
    </p:spTree>
    <p:extLst>
      <p:ext uri="{BB962C8B-B14F-4D97-AF65-F5344CB8AC3E}">
        <p14:creationId xmlns:p14="http://schemas.microsoft.com/office/powerpoint/2010/main" val="3524751643"/>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561975"/>
            <a:ext cx="7766936" cy="3488861"/>
          </a:xfrm>
        </p:spPr>
        <p:txBody>
          <a:bodyPr>
            <a:normAutofit/>
          </a:bodyPr>
          <a:lstStyle/>
          <a:p>
            <a:pPr algn="ctr"/>
            <a:r>
              <a:rPr lang="en-GB" sz="4000" b="1" dirty="0" smtClean="0">
                <a:solidFill>
                  <a:schemeClr val="tx2"/>
                </a:solidFill>
              </a:rPr>
              <a:t>Comparative Performance Analysis of using Machine Learning algorithms for Fraud Detection in Insurance Claim Process</a:t>
            </a:r>
            <a:r>
              <a:rPr lang="en-US" sz="4000" dirty="0" smtClean="0"/>
              <a:t/>
            </a:r>
            <a:br>
              <a:rPr lang="en-US" sz="4000" dirty="0" smtClean="0"/>
            </a:br>
            <a:r>
              <a:rPr lang="en-US" sz="2000" dirty="0" smtClean="0">
                <a:solidFill>
                  <a:schemeClr val="tx2"/>
                </a:solidFill>
                <a:latin typeface="+mn-lt"/>
              </a:rPr>
              <a:t>MSC Data Science</a:t>
            </a:r>
            <a:endParaRPr lang="en-US" sz="2000" dirty="0">
              <a:solidFill>
                <a:schemeClr val="tx2"/>
              </a:solidFill>
              <a:latin typeface="+mn-lt"/>
            </a:endParaRPr>
          </a:p>
        </p:txBody>
      </p:sp>
      <p:sp>
        <p:nvSpPr>
          <p:cNvPr id="3" name="Subtitle 2"/>
          <p:cNvSpPr>
            <a:spLocks noGrp="1"/>
          </p:cNvSpPr>
          <p:nvPr>
            <p:ph type="subTitle" idx="1"/>
          </p:nvPr>
        </p:nvSpPr>
        <p:spPr>
          <a:xfrm>
            <a:off x="1019175" y="5114356"/>
            <a:ext cx="9144000" cy="1655762"/>
          </a:xfrm>
        </p:spPr>
        <p:txBody>
          <a:bodyPr>
            <a:normAutofit/>
          </a:bodyPr>
          <a:lstStyle/>
          <a:p>
            <a:pPr lvl="0" algn="ctr"/>
            <a:r>
              <a:rPr lang="en-US" dirty="0">
                <a:solidFill>
                  <a:schemeClr val="tx2"/>
                </a:solidFill>
                <a:cs typeface="Arial" panose="020B0604020202020204" pitchFamily="34" charset="0"/>
              </a:rPr>
              <a:t>Name: </a:t>
            </a:r>
            <a:r>
              <a:rPr lang="en-US" dirty="0" err="1" smtClean="0">
                <a:solidFill>
                  <a:schemeClr val="tx2"/>
                </a:solidFill>
              </a:rPr>
              <a:t>J.A.D</a:t>
            </a:r>
            <a:r>
              <a:rPr lang="en-US" dirty="0" smtClean="0">
                <a:solidFill>
                  <a:schemeClr val="tx2"/>
                </a:solidFill>
              </a:rPr>
              <a:t>. </a:t>
            </a:r>
            <a:r>
              <a:rPr lang="en-US" dirty="0" err="1" smtClean="0">
                <a:solidFill>
                  <a:schemeClr val="tx2"/>
                </a:solidFill>
              </a:rPr>
              <a:t>Meleeshiya</a:t>
            </a:r>
            <a:r>
              <a:rPr lang="en-US" dirty="0" smtClean="0">
                <a:solidFill>
                  <a:schemeClr val="tx2"/>
                </a:solidFill>
              </a:rPr>
              <a:t> </a:t>
            </a:r>
            <a:r>
              <a:rPr lang="en-US" dirty="0" err="1" smtClean="0">
                <a:solidFill>
                  <a:schemeClr val="tx2"/>
                </a:solidFill>
              </a:rPr>
              <a:t>Jayakody</a:t>
            </a:r>
            <a:endParaRPr lang="en-US" dirty="0">
              <a:solidFill>
                <a:schemeClr val="tx2"/>
              </a:solidFill>
              <a:cs typeface="Arial" panose="020B0604020202020204" pitchFamily="34" charset="0"/>
            </a:endParaRPr>
          </a:p>
          <a:p>
            <a:pPr algn="ctr">
              <a:defRPr/>
            </a:pPr>
            <a:r>
              <a:rPr lang="en-US" dirty="0" smtClean="0">
                <a:solidFill>
                  <a:schemeClr val="tx2"/>
                </a:solidFill>
                <a:cs typeface="Arial" panose="020B0604020202020204" pitchFamily="34" charset="0"/>
              </a:rPr>
              <a:t>Supervisor : </a:t>
            </a:r>
            <a:r>
              <a:rPr lang="en-GB" dirty="0" smtClean="0">
                <a:solidFill>
                  <a:schemeClr val="tx2"/>
                </a:solidFill>
              </a:rPr>
              <a:t>DR </a:t>
            </a:r>
            <a:r>
              <a:rPr lang="en-GB" dirty="0">
                <a:solidFill>
                  <a:schemeClr val="tx2"/>
                </a:solidFill>
              </a:rPr>
              <a:t>Jacqueline Campbell</a:t>
            </a:r>
            <a:endParaRPr lang="en-US" dirty="0">
              <a:solidFill>
                <a:schemeClr val="tx2"/>
              </a:solidFill>
            </a:endParaRPr>
          </a:p>
          <a:p>
            <a:pPr lvl="0" algn="ctr" defTabSz="3291840">
              <a:spcBef>
                <a:spcPts val="3600"/>
              </a:spcBef>
              <a:defRPr/>
            </a:pPr>
            <a:endParaRPr lang="en-US" sz="1600" b="1" dirty="0">
              <a:solidFill>
                <a:prstClr val="white"/>
              </a:solidFill>
              <a:latin typeface="Calibri Light" panose="020F0302020204030204"/>
              <a:cs typeface="Arial" panose="020B0604020202020204" pitchFamily="34" charset="0"/>
            </a:endParaRPr>
          </a:p>
          <a:p>
            <a:pPr algn="ctr"/>
            <a:endParaRPr lang="en-US" sz="3200" dirty="0"/>
          </a:p>
        </p:txBody>
      </p:sp>
    </p:spTree>
    <p:extLst>
      <p:ext uri="{BB962C8B-B14F-4D97-AF65-F5344CB8AC3E}">
        <p14:creationId xmlns:p14="http://schemas.microsoft.com/office/powerpoint/2010/main" val="2000053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chemeClr val="accent5">
                    <a:lumMod val="75000"/>
                  </a:schemeClr>
                </a:solidFill>
              </a:rPr>
              <a:t>Evaluation (Phase 2)</a:t>
            </a:r>
            <a:endParaRPr lang="en-US" sz="4000" b="1" dirty="0">
              <a:solidFill>
                <a:schemeClr val="accent5">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4064" y="1690688"/>
            <a:ext cx="4099915" cy="191167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28" y="1690688"/>
            <a:ext cx="2940929" cy="219119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107" y="4516849"/>
            <a:ext cx="2747769" cy="212742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669" y="4509040"/>
            <a:ext cx="3030790" cy="234896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3770" y="2443613"/>
            <a:ext cx="3648230" cy="3810330"/>
          </a:xfrm>
          <a:prstGeom prst="rect">
            <a:avLst/>
          </a:prstGeom>
        </p:spPr>
      </p:pic>
      <p:sp>
        <p:nvSpPr>
          <p:cNvPr id="9" name="TextBox 8"/>
          <p:cNvSpPr txBox="1"/>
          <p:nvPr/>
        </p:nvSpPr>
        <p:spPr>
          <a:xfrm>
            <a:off x="1022486" y="1401611"/>
            <a:ext cx="2449902" cy="369332"/>
          </a:xfrm>
          <a:prstGeom prst="rect">
            <a:avLst/>
          </a:prstGeom>
          <a:noFill/>
        </p:spPr>
        <p:txBody>
          <a:bodyPr wrap="square" rtlCol="0">
            <a:spAutoFit/>
          </a:bodyPr>
          <a:lstStyle/>
          <a:p>
            <a:r>
              <a:rPr lang="en-US" b="1" dirty="0" err="1" smtClean="0">
                <a:solidFill>
                  <a:schemeClr val="accent6">
                    <a:lumMod val="50000"/>
                  </a:schemeClr>
                </a:solidFill>
              </a:rPr>
              <a:t>KNN</a:t>
            </a:r>
            <a:r>
              <a:rPr lang="en-US" b="1" dirty="0" smtClean="0">
                <a:solidFill>
                  <a:schemeClr val="accent6">
                    <a:lumMod val="50000"/>
                  </a:schemeClr>
                </a:solidFill>
              </a:rPr>
              <a:t>(</a:t>
            </a:r>
            <a:r>
              <a:rPr lang="en-US" b="1" dirty="0" err="1" smtClean="0">
                <a:solidFill>
                  <a:schemeClr val="accent6">
                    <a:lumMod val="50000"/>
                  </a:schemeClr>
                </a:solidFill>
              </a:rPr>
              <a:t>n_neighbors</a:t>
            </a:r>
            <a:r>
              <a:rPr lang="en-US" b="1" dirty="0" smtClean="0">
                <a:solidFill>
                  <a:schemeClr val="accent6">
                    <a:lumMod val="50000"/>
                  </a:schemeClr>
                </a:solidFill>
              </a:rPr>
              <a:t> = 3)</a:t>
            </a:r>
            <a:endParaRPr lang="en-US" b="1" dirty="0">
              <a:solidFill>
                <a:schemeClr val="accent6">
                  <a:lumMod val="50000"/>
                </a:schemeClr>
              </a:solidFill>
            </a:endParaRPr>
          </a:p>
        </p:txBody>
      </p:sp>
      <p:sp>
        <p:nvSpPr>
          <p:cNvPr id="10" name="TextBox 9"/>
          <p:cNvSpPr txBox="1"/>
          <p:nvPr/>
        </p:nvSpPr>
        <p:spPr>
          <a:xfrm>
            <a:off x="916336" y="4021750"/>
            <a:ext cx="2449902" cy="369332"/>
          </a:xfrm>
          <a:prstGeom prst="rect">
            <a:avLst/>
          </a:prstGeom>
          <a:noFill/>
        </p:spPr>
        <p:txBody>
          <a:bodyPr wrap="square" rtlCol="0">
            <a:spAutoFit/>
          </a:bodyPr>
          <a:lstStyle/>
          <a:p>
            <a:r>
              <a:rPr lang="en-US" dirty="0" err="1" smtClean="0">
                <a:solidFill>
                  <a:schemeClr val="accent6">
                    <a:lumMod val="50000"/>
                  </a:schemeClr>
                </a:solidFill>
              </a:rPr>
              <a:t>RF</a:t>
            </a:r>
            <a:r>
              <a:rPr lang="en-US" dirty="0" smtClean="0">
                <a:solidFill>
                  <a:schemeClr val="accent6">
                    <a:lumMod val="50000"/>
                  </a:schemeClr>
                </a:solidFill>
              </a:rPr>
              <a:t> (</a:t>
            </a:r>
            <a:r>
              <a:rPr lang="en-US" dirty="0" err="1" smtClean="0">
                <a:solidFill>
                  <a:schemeClr val="accent6">
                    <a:lumMod val="50000"/>
                  </a:schemeClr>
                </a:solidFill>
              </a:rPr>
              <a:t>n_estimators</a:t>
            </a:r>
            <a:r>
              <a:rPr lang="en-US" dirty="0" smtClean="0">
                <a:solidFill>
                  <a:schemeClr val="accent6">
                    <a:lumMod val="50000"/>
                  </a:schemeClr>
                </a:solidFill>
              </a:rPr>
              <a:t> = 10)</a:t>
            </a:r>
            <a:endParaRPr lang="en-US" dirty="0">
              <a:solidFill>
                <a:schemeClr val="accent6">
                  <a:lumMod val="50000"/>
                </a:schemeClr>
              </a:solidFill>
            </a:endParaRPr>
          </a:p>
        </p:txBody>
      </p:sp>
      <p:sp>
        <p:nvSpPr>
          <p:cNvPr id="11" name="TextBox 10"/>
          <p:cNvSpPr txBox="1"/>
          <p:nvPr/>
        </p:nvSpPr>
        <p:spPr>
          <a:xfrm>
            <a:off x="4467557" y="4021750"/>
            <a:ext cx="2449902" cy="369332"/>
          </a:xfrm>
          <a:prstGeom prst="rect">
            <a:avLst/>
          </a:prstGeom>
          <a:noFill/>
        </p:spPr>
        <p:txBody>
          <a:bodyPr wrap="square" rtlCol="0">
            <a:spAutoFit/>
          </a:bodyPr>
          <a:lstStyle/>
          <a:p>
            <a:r>
              <a:rPr lang="en-US" dirty="0" smtClean="0">
                <a:solidFill>
                  <a:schemeClr val="accent6">
                    <a:lumMod val="50000"/>
                  </a:schemeClr>
                </a:solidFill>
              </a:rPr>
              <a:t>	</a:t>
            </a:r>
            <a:r>
              <a:rPr lang="en-US" dirty="0" err="1" smtClean="0">
                <a:solidFill>
                  <a:schemeClr val="accent6">
                    <a:lumMod val="50000"/>
                  </a:schemeClr>
                </a:solidFill>
              </a:rPr>
              <a:t>LR</a:t>
            </a:r>
            <a:endParaRPr lang="en-US" dirty="0">
              <a:solidFill>
                <a:schemeClr val="accent6">
                  <a:lumMod val="50000"/>
                </a:schemeClr>
              </a:solidFill>
            </a:endParaRPr>
          </a:p>
        </p:txBody>
      </p:sp>
      <p:cxnSp>
        <p:nvCxnSpPr>
          <p:cNvPr id="14" name="Straight Arrow Connector 13"/>
          <p:cNvCxnSpPr/>
          <p:nvPr/>
        </p:nvCxnSpPr>
        <p:spPr>
          <a:xfrm>
            <a:off x="3545457" y="2646523"/>
            <a:ext cx="483079"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545457" y="3743864"/>
            <a:ext cx="638607" cy="64721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167223" y="3743864"/>
            <a:ext cx="17252" cy="64721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167634" y="1448254"/>
            <a:ext cx="1087181" cy="2295610"/>
          </a:xfrm>
          <a:prstGeom prst="ellipse">
            <a:avLst/>
          </a:prstGeom>
          <a:noFill/>
          <a:ln w="2857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494910" y="1629430"/>
            <a:ext cx="3697090" cy="646331"/>
          </a:xfrm>
          <a:prstGeom prst="rect">
            <a:avLst/>
          </a:prstGeom>
          <a:noFill/>
        </p:spPr>
        <p:txBody>
          <a:bodyPr wrap="square" rtlCol="0">
            <a:spAutoFit/>
          </a:bodyPr>
          <a:lstStyle/>
          <a:p>
            <a:pPr algn="just"/>
            <a:r>
              <a:rPr lang="en-US" dirty="0" smtClean="0">
                <a:solidFill>
                  <a:schemeClr val="accent5">
                    <a:lumMod val="50000"/>
                  </a:schemeClr>
                </a:solidFill>
              </a:rPr>
              <a:t>Used Performance Metrics for Evaluation Phase 2</a:t>
            </a:r>
            <a:endParaRPr lang="en-US" dirty="0">
              <a:solidFill>
                <a:schemeClr val="accent5">
                  <a:lumMod val="50000"/>
                </a:schemeClr>
              </a:solidFill>
            </a:endParaRPr>
          </a:p>
        </p:txBody>
      </p:sp>
    </p:spTree>
    <p:extLst>
      <p:ext uri="{BB962C8B-B14F-4D97-AF65-F5344CB8AC3E}">
        <p14:creationId xmlns:p14="http://schemas.microsoft.com/office/powerpoint/2010/main" val="1921798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5">
                    <a:lumMod val="75000"/>
                  </a:schemeClr>
                </a:solidFill>
              </a:rPr>
              <a:t>Conclusion</a:t>
            </a:r>
            <a:endParaRPr lang="en-US" b="1" dirty="0">
              <a:solidFill>
                <a:schemeClr val="accent5">
                  <a:lumMod val="75000"/>
                </a:schemeClr>
              </a:solidFill>
            </a:endParaRPr>
          </a:p>
        </p:txBody>
      </p:sp>
      <p:sp>
        <p:nvSpPr>
          <p:cNvPr id="3" name="Content Placeholder 2"/>
          <p:cNvSpPr>
            <a:spLocks noGrp="1"/>
          </p:cNvSpPr>
          <p:nvPr>
            <p:ph idx="1"/>
          </p:nvPr>
        </p:nvSpPr>
        <p:spPr/>
        <p:txBody>
          <a:bodyPr>
            <a:normAutofit fontScale="85000" lnSpcReduction="10000"/>
          </a:bodyPr>
          <a:lstStyle/>
          <a:p>
            <a:pPr marL="457200" indent="-457200" algn="just"/>
            <a:r>
              <a:rPr lang="en-GB" dirty="0" smtClean="0"/>
              <a:t>Using the results for evaluation phase 1, comparing Method 1, Method 2 and Method 3, Method 1 was not performed well because, Method 1 were not able to show considerable TN values that mean fail to predict the fraud in the test data set. </a:t>
            </a:r>
          </a:p>
          <a:p>
            <a:pPr marL="457200" indent="-457200" algn="just"/>
            <a:r>
              <a:rPr lang="en-GB" dirty="0" smtClean="0"/>
              <a:t>Compared to Method 3, Method 2 showed better accuracy, precision, recall and </a:t>
            </a:r>
            <a:r>
              <a:rPr lang="en-GB" dirty="0" err="1" smtClean="0"/>
              <a:t>f1</a:t>
            </a:r>
            <a:r>
              <a:rPr lang="en-GB" dirty="0" smtClean="0"/>
              <a:t>-score for most of the ML algorithms. </a:t>
            </a:r>
          </a:p>
          <a:p>
            <a:pPr marL="457200" indent="-457200" algn="just"/>
            <a:r>
              <a:rPr lang="en-GB" dirty="0" smtClean="0"/>
              <a:t>In Method 2  Random Forest method with “</a:t>
            </a:r>
            <a:r>
              <a:rPr lang="en-GB" dirty="0" err="1" smtClean="0"/>
              <a:t>n_estimators</a:t>
            </a:r>
            <a:r>
              <a:rPr lang="en-GB" dirty="0" smtClean="0"/>
              <a:t>” = 10 was able to perform better than other seven ML algorithms showing highest accuracy, precision, recall, and </a:t>
            </a:r>
            <a:r>
              <a:rPr lang="en-GB" dirty="0" err="1" smtClean="0"/>
              <a:t>f1</a:t>
            </a:r>
            <a:r>
              <a:rPr lang="en-GB" dirty="0" smtClean="0"/>
              <a:t>-score respectively 83%,92 %, 72 % and 81%.</a:t>
            </a:r>
          </a:p>
          <a:p>
            <a:pPr marL="457200" indent="-457200" algn="just"/>
            <a:r>
              <a:rPr lang="en-GB" dirty="0" smtClean="0"/>
              <a:t> Also, </a:t>
            </a:r>
            <a:r>
              <a:rPr lang="en-GB" dirty="0" err="1" smtClean="0"/>
              <a:t>RF</a:t>
            </a:r>
            <a:r>
              <a:rPr lang="en-GB" dirty="0" smtClean="0"/>
              <a:t> was able to correctly predict highest number of fraud claims (TN values = 4061), and it has the lowest value for </a:t>
            </a:r>
            <a:r>
              <a:rPr lang="en-GB" dirty="0" err="1" smtClean="0"/>
              <a:t>FN</a:t>
            </a:r>
            <a:r>
              <a:rPr lang="en-GB" dirty="0" smtClean="0"/>
              <a:t>, means less number of fraud claims were miss-identified as not-frauds. The </a:t>
            </a:r>
            <a:r>
              <a:rPr lang="en-GB" dirty="0" err="1" smtClean="0"/>
              <a:t>AUC</a:t>
            </a:r>
            <a:r>
              <a:rPr lang="en-GB" dirty="0" smtClean="0"/>
              <a:t> value of </a:t>
            </a:r>
            <a:r>
              <a:rPr lang="en-GB" dirty="0" err="1" smtClean="0"/>
              <a:t>RF</a:t>
            </a:r>
            <a:r>
              <a:rPr lang="en-GB" dirty="0" smtClean="0"/>
              <a:t> was 0.91, it was an excellent model considering the </a:t>
            </a:r>
            <a:r>
              <a:rPr lang="en-GB" dirty="0" err="1" smtClean="0"/>
              <a:t>AUC</a:t>
            </a:r>
            <a:r>
              <a:rPr lang="en-GB" dirty="0" smtClean="0"/>
              <a:t> value.</a:t>
            </a:r>
          </a:p>
          <a:p>
            <a:pPr marL="457200" indent="-457200" algn="just"/>
            <a:r>
              <a:rPr lang="en-GB" dirty="0" smtClean="0"/>
              <a:t>So, over sampling on the insurance claim data set and then using Random Forest on the data set is the best way to detect fraud in the insurance claim process.</a:t>
            </a:r>
          </a:p>
          <a:p>
            <a:endParaRPr lang="en-US" dirty="0"/>
          </a:p>
        </p:txBody>
      </p:sp>
    </p:spTree>
    <p:extLst>
      <p:ext uri="{BB962C8B-B14F-4D97-AF65-F5344CB8AC3E}">
        <p14:creationId xmlns:p14="http://schemas.microsoft.com/office/powerpoint/2010/main" val="2641779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chemeClr val="accent5">
                    <a:lumMod val="75000"/>
                  </a:schemeClr>
                </a:solidFill>
              </a:rPr>
              <a:t>Future Work</a:t>
            </a:r>
            <a:endParaRPr lang="en-US" sz="4000" b="1" dirty="0">
              <a:solidFill>
                <a:schemeClr val="accent5">
                  <a:lumMod val="75000"/>
                </a:schemeClr>
              </a:solidFill>
            </a:endParaRPr>
          </a:p>
        </p:txBody>
      </p:sp>
      <p:sp>
        <p:nvSpPr>
          <p:cNvPr id="3" name="Content Placeholder 2"/>
          <p:cNvSpPr>
            <a:spLocks noGrp="1"/>
          </p:cNvSpPr>
          <p:nvPr>
            <p:ph idx="1"/>
          </p:nvPr>
        </p:nvSpPr>
        <p:spPr/>
        <p:txBody>
          <a:bodyPr>
            <a:normAutofit lnSpcReduction="10000"/>
          </a:bodyPr>
          <a:lstStyle/>
          <a:p>
            <a:r>
              <a:rPr lang="en-GB" dirty="0" smtClean="0"/>
              <a:t>This proposed </a:t>
            </a:r>
            <a:r>
              <a:rPr lang="en-GB" dirty="0"/>
              <a:t>proven methodology can tested using various data sets which have obtained from different vehicle insurance companies</a:t>
            </a:r>
            <a:r>
              <a:rPr lang="en-GB" dirty="0" smtClean="0"/>
              <a:t>.</a:t>
            </a:r>
          </a:p>
          <a:p>
            <a:r>
              <a:rPr lang="en-GB" dirty="0" smtClean="0"/>
              <a:t>Collaborative Intelligence ,  </a:t>
            </a:r>
            <a:r>
              <a:rPr lang="en-GB" dirty="0"/>
              <a:t>Nowadays most significant performance for fraud detection has proven to be achieved using machines and humans working together. When AI and Human intelligence work together it can enhance creativity, teamwork, speed, scalability, and complementary strengths of each </a:t>
            </a:r>
            <a:r>
              <a:rPr lang="en-GB" dirty="0" smtClean="0"/>
              <a:t>other</a:t>
            </a:r>
          </a:p>
          <a:p>
            <a:r>
              <a:rPr lang="en-GB" dirty="0" smtClean="0"/>
              <a:t>Since </a:t>
            </a:r>
            <a:r>
              <a:rPr lang="en-GB" dirty="0"/>
              <a:t>predictive analysis showing a huge improvement in the fraud detection field, this methodology should improve to build hybrid detection ML model combining AI technologies, indicators, analytical processes plus predictive models, external sources of data, and more technologies, and the system should has the ability to integrated into insurance departments with minimal help from the IT departments.</a:t>
            </a:r>
            <a:endParaRPr lang="en-US" dirty="0"/>
          </a:p>
          <a:p>
            <a:endParaRPr lang="en-US" dirty="0"/>
          </a:p>
        </p:txBody>
      </p:sp>
    </p:spTree>
    <p:extLst>
      <p:ext uri="{BB962C8B-B14F-4D97-AF65-F5344CB8AC3E}">
        <p14:creationId xmlns:p14="http://schemas.microsoft.com/office/powerpoint/2010/main" val="494923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9600" dirty="0" smtClean="0">
                <a:solidFill>
                  <a:schemeClr val="accent5">
                    <a:lumMod val="75000"/>
                  </a:schemeClr>
                </a:solidFill>
              </a:rPr>
              <a:t>END</a:t>
            </a:r>
            <a:endParaRPr lang="en-US" sz="9600" dirty="0">
              <a:solidFill>
                <a:schemeClr val="accent5">
                  <a:lumMod val="75000"/>
                </a:schemeClr>
              </a:solidFill>
            </a:endParaRPr>
          </a:p>
        </p:txBody>
      </p:sp>
    </p:spTree>
    <p:extLst>
      <p:ext uri="{BB962C8B-B14F-4D97-AF65-F5344CB8AC3E}">
        <p14:creationId xmlns:p14="http://schemas.microsoft.com/office/powerpoint/2010/main" val="3535630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5">
                    <a:lumMod val="75000"/>
                  </a:schemeClr>
                </a:solidFill>
              </a:rPr>
              <a:t>Introduction</a:t>
            </a:r>
            <a:endParaRPr lang="en-US" b="1" dirty="0">
              <a:solidFill>
                <a:schemeClr val="accent5">
                  <a:lumMod val="75000"/>
                </a:schemeClr>
              </a:solidFill>
            </a:endParaRPr>
          </a:p>
        </p:txBody>
      </p:sp>
      <p:sp>
        <p:nvSpPr>
          <p:cNvPr id="3" name="Content Placeholder 2"/>
          <p:cNvSpPr>
            <a:spLocks noGrp="1"/>
          </p:cNvSpPr>
          <p:nvPr>
            <p:ph idx="1"/>
          </p:nvPr>
        </p:nvSpPr>
        <p:spPr/>
        <p:txBody>
          <a:bodyPr>
            <a:normAutofit/>
          </a:bodyPr>
          <a:lstStyle/>
          <a:p>
            <a:pPr algn="just"/>
            <a:r>
              <a:rPr lang="en-GB" dirty="0" smtClean="0"/>
              <a:t>Insurance fraud can define as knowingly making a fictitious claim, inflating a claim or adding extra items to a claim, or being in any way dishonest with the intention of gaining more than legitimate entitlement (Gill et al. 2005) and </a:t>
            </a:r>
            <a:r>
              <a:rPr lang="en-US" dirty="0" smtClean="0"/>
              <a:t>detecting such fraudulent activities can be challenging due to the huge variety of patterns involved</a:t>
            </a:r>
            <a:r>
              <a:rPr lang="en-GB" dirty="0" smtClean="0"/>
              <a:t>. So, insurance companies hence along with organizations that fight against crimes and the government sector are searching for ways to detect these frauds and reduce them (</a:t>
            </a:r>
            <a:r>
              <a:rPr lang="en-US" dirty="0" err="1" smtClean="0"/>
              <a:t>Urunkar</a:t>
            </a:r>
            <a:r>
              <a:rPr lang="en-US" dirty="0" smtClean="0"/>
              <a:t> et al. 2022</a:t>
            </a:r>
            <a:r>
              <a:rPr lang="en-GB" dirty="0" smtClean="0"/>
              <a:t>). </a:t>
            </a:r>
          </a:p>
          <a:p>
            <a:pPr algn="just"/>
            <a:r>
              <a:rPr lang="en-US" dirty="0" smtClean="0"/>
              <a:t>By exploring ML related methods for detecting insurance fraud, this study can contribute to reducing fraudulent activities in the auto-mobile insurance industry.</a:t>
            </a:r>
            <a:endParaRPr lang="en-GB" dirty="0" smtClean="0"/>
          </a:p>
          <a:p>
            <a:endParaRPr lang="en-US" dirty="0"/>
          </a:p>
        </p:txBody>
      </p:sp>
    </p:spTree>
    <p:extLst>
      <p:ext uri="{BB962C8B-B14F-4D97-AF65-F5344CB8AC3E}">
        <p14:creationId xmlns:p14="http://schemas.microsoft.com/office/powerpoint/2010/main" val="134601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5">
                    <a:lumMod val="75000"/>
                  </a:schemeClr>
                </a:solidFill>
              </a:rPr>
              <a:t>Aim and Objectives</a:t>
            </a:r>
            <a:endParaRPr lang="en-US" b="1" dirty="0">
              <a:solidFill>
                <a:schemeClr val="accent5">
                  <a:lumMod val="75000"/>
                </a:schemeClr>
              </a:solidFill>
            </a:endParaRPr>
          </a:p>
        </p:txBody>
      </p:sp>
      <p:sp>
        <p:nvSpPr>
          <p:cNvPr id="3" name="Content Placeholder 2"/>
          <p:cNvSpPr>
            <a:spLocks noGrp="1"/>
          </p:cNvSpPr>
          <p:nvPr>
            <p:ph idx="1"/>
          </p:nvPr>
        </p:nvSpPr>
        <p:spPr/>
        <p:txBody>
          <a:bodyPr>
            <a:normAutofit fontScale="62500" lnSpcReduction="20000"/>
          </a:bodyPr>
          <a:lstStyle/>
          <a:p>
            <a:pPr marL="0" indent="0" algn="just">
              <a:buNone/>
            </a:pPr>
            <a:r>
              <a:rPr lang="en-GB" b="1" dirty="0" smtClean="0"/>
              <a:t>AIM</a:t>
            </a:r>
            <a:r>
              <a:rPr lang="en-GB" dirty="0" smtClean="0"/>
              <a:t> :  </a:t>
            </a:r>
          </a:p>
          <a:p>
            <a:pPr marL="0" indent="0" algn="just">
              <a:buNone/>
            </a:pPr>
            <a:r>
              <a:rPr lang="en-GB" dirty="0" smtClean="0"/>
              <a:t>To conduct a comparative performance analysis of the usage of Machine Learning (ML) algorithms (Logistic Regression, Gradient Boost, Random Forest, Decision Tree, Support Vector Machine, Ada Boost, Multi-Layer Perceptron, and K-Nearest Neighbour) for fraud detection in the vehicle insurance claim process and identify the most effective and efficient method of using ML algorithm for fraud detection.</a:t>
            </a:r>
          </a:p>
          <a:p>
            <a:pPr marL="0" indent="0" algn="just">
              <a:buNone/>
            </a:pPr>
            <a:r>
              <a:rPr lang="en-GB" b="1" dirty="0" smtClean="0"/>
              <a:t>Objectives</a:t>
            </a:r>
            <a:r>
              <a:rPr lang="en-GB" dirty="0" smtClean="0"/>
              <a:t> :</a:t>
            </a:r>
          </a:p>
          <a:p>
            <a:pPr marL="457200" lvl="0" indent="-457200"/>
            <a:r>
              <a:rPr lang="en-GB" dirty="0" smtClean="0"/>
              <a:t>To conduct a literature review on the usage of ML algorithms for identifying fraud detection in the vehicle insurance claim process.</a:t>
            </a:r>
            <a:endParaRPr lang="en-US" dirty="0" smtClean="0"/>
          </a:p>
          <a:p>
            <a:pPr marL="457200" lvl="0" indent="-457200"/>
            <a:r>
              <a:rPr lang="en-GB" dirty="0" smtClean="0"/>
              <a:t>To investigate and finalize a car insurance claim process dataset to apply ML algorithms </a:t>
            </a:r>
            <a:endParaRPr lang="en-US" dirty="0" smtClean="0"/>
          </a:p>
          <a:p>
            <a:pPr marL="457200" lvl="0" indent="-457200"/>
            <a:r>
              <a:rPr lang="en-GB" dirty="0" smtClean="0"/>
              <a:t>To apply feature selection methods to the data set and choose the important features</a:t>
            </a:r>
          </a:p>
          <a:p>
            <a:pPr marL="457200" indent="-457200"/>
            <a:r>
              <a:rPr lang="en-GB" dirty="0"/>
              <a:t>To build hypothesis related to case study and validate their accuracy using </a:t>
            </a:r>
            <a:r>
              <a:rPr lang="en-GB" dirty="0" smtClean="0"/>
              <a:t>T-Tests</a:t>
            </a:r>
            <a:endParaRPr lang="en-US" dirty="0" smtClean="0"/>
          </a:p>
          <a:p>
            <a:pPr marL="457200" lvl="0" indent="-457200"/>
            <a:r>
              <a:rPr lang="en-GB" dirty="0" smtClean="0"/>
              <a:t>To apply selected ML techniques to predict fraud detection and get performance results for each method </a:t>
            </a:r>
            <a:endParaRPr lang="en-US" dirty="0" smtClean="0"/>
          </a:p>
          <a:p>
            <a:pPr marL="457200" lvl="0" indent="-457200"/>
            <a:r>
              <a:rPr lang="en-GB" dirty="0" smtClean="0"/>
              <a:t>To present the findings and recommendations based on the collected results </a:t>
            </a:r>
            <a:endParaRPr lang="en-US" dirty="0" smtClean="0"/>
          </a:p>
          <a:p>
            <a:pPr marL="457200" lvl="0" indent="-457200"/>
            <a:r>
              <a:rPr lang="en-GB" dirty="0" smtClean="0"/>
              <a:t>To conduct a comparative performance analysis of used ML algorithms</a:t>
            </a:r>
            <a:endParaRPr lang="en-US" dirty="0" smtClean="0"/>
          </a:p>
          <a:p>
            <a:pPr marL="457200" indent="-457200"/>
            <a:r>
              <a:rPr lang="en-GB" dirty="0" smtClean="0"/>
              <a:t>To evaluate the proposed project process</a:t>
            </a:r>
          </a:p>
          <a:p>
            <a:endParaRPr lang="en-GB" dirty="0" smtClean="0"/>
          </a:p>
          <a:p>
            <a:endParaRPr lang="en-US" dirty="0"/>
          </a:p>
        </p:txBody>
      </p:sp>
    </p:spTree>
    <p:extLst>
      <p:ext uri="{BB962C8B-B14F-4D97-AF65-F5344CB8AC3E}">
        <p14:creationId xmlns:p14="http://schemas.microsoft.com/office/powerpoint/2010/main" val="855021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solidFill>
                  <a:schemeClr val="accent5">
                    <a:lumMod val="75000"/>
                  </a:schemeClr>
                </a:solidFill>
              </a:rPr>
              <a:t>RATIONALE</a:t>
            </a:r>
            <a:endParaRPr lang="en-US" dirty="0">
              <a:solidFill>
                <a:schemeClr val="accent5">
                  <a:lumMod val="75000"/>
                </a:schemeClr>
              </a:solidFill>
            </a:endParaRPr>
          </a:p>
        </p:txBody>
      </p:sp>
      <p:sp>
        <p:nvSpPr>
          <p:cNvPr id="3" name="Content Placeholder 2"/>
          <p:cNvSpPr>
            <a:spLocks noGrp="1"/>
          </p:cNvSpPr>
          <p:nvPr>
            <p:ph idx="1"/>
          </p:nvPr>
        </p:nvSpPr>
        <p:spPr/>
        <p:txBody>
          <a:bodyPr>
            <a:normAutofit/>
          </a:bodyPr>
          <a:lstStyle/>
          <a:p>
            <a:pPr algn="just"/>
            <a:r>
              <a:rPr lang="en-GB" dirty="0" smtClean="0"/>
              <a:t>Insurance fraud has become a global issue and cultivating amoral effects inside the communities and states, lately the estimated cost of these fraudulent activities related to insurance claims identified annually as 600 million dollars for developing countries (</a:t>
            </a:r>
            <a:r>
              <a:rPr lang="en-GB" dirty="0" err="1" smtClean="0"/>
              <a:t>Hanafy</a:t>
            </a:r>
            <a:r>
              <a:rPr lang="en-GB" dirty="0" smtClean="0"/>
              <a:t> and Ming 2021). This issue is not only affecting the insurance companies’ growth and earnings but also is a threat to national economic growth (Tseng et al. 2014).</a:t>
            </a:r>
          </a:p>
          <a:p>
            <a:pPr algn="just"/>
            <a:r>
              <a:rPr lang="en-GB" dirty="0" smtClean="0"/>
              <a:t>Clearly manual auditing and other traditional inspection methods failed to show any successful effects to fight the frauds, these very reasons prompt academics and researchers to research, implement and develop robust ways for detecting and preventing fraud.</a:t>
            </a:r>
          </a:p>
          <a:p>
            <a:endParaRPr lang="en-US" dirty="0"/>
          </a:p>
        </p:txBody>
      </p:sp>
    </p:spTree>
    <p:extLst>
      <p:ext uri="{BB962C8B-B14F-4D97-AF65-F5344CB8AC3E}">
        <p14:creationId xmlns:p14="http://schemas.microsoft.com/office/powerpoint/2010/main" val="146547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b="1" dirty="0" smtClean="0">
                <a:solidFill>
                  <a:schemeClr val="accent5">
                    <a:lumMod val="75000"/>
                  </a:schemeClr>
                </a:solidFill>
              </a:rPr>
              <a:t>LITERATURE REVIEW</a:t>
            </a:r>
            <a:br>
              <a:rPr lang="en-GB" b="1" dirty="0" smtClean="0">
                <a:solidFill>
                  <a:schemeClr val="accent5">
                    <a:lumMod val="75000"/>
                  </a:schemeClr>
                </a:solidFill>
              </a:rPr>
            </a:br>
            <a:endParaRPr lang="en-US" dirty="0">
              <a:solidFill>
                <a:schemeClr val="accent5">
                  <a:lumMod val="75000"/>
                </a:schemeClr>
              </a:solidFill>
            </a:endParaRPr>
          </a:p>
        </p:txBody>
      </p:sp>
      <p:sp>
        <p:nvSpPr>
          <p:cNvPr id="3" name="Content Placeholder 2"/>
          <p:cNvSpPr>
            <a:spLocks noGrp="1"/>
          </p:cNvSpPr>
          <p:nvPr>
            <p:ph idx="1"/>
          </p:nvPr>
        </p:nvSpPr>
        <p:spPr/>
        <p:txBody>
          <a:bodyPr>
            <a:normAutofit/>
          </a:bodyPr>
          <a:lstStyle/>
          <a:p>
            <a:r>
              <a:rPr lang="en-GB" dirty="0" smtClean="0"/>
              <a:t>General </a:t>
            </a:r>
            <a:r>
              <a:rPr lang="en-GB" dirty="0"/>
              <a:t>insurance fraud </a:t>
            </a:r>
            <a:r>
              <a:rPr lang="en-GB" dirty="0" smtClean="0"/>
              <a:t>detection</a:t>
            </a:r>
          </a:p>
          <a:p>
            <a:r>
              <a:rPr lang="en-GB" dirty="0"/>
              <a:t>A</a:t>
            </a:r>
            <a:r>
              <a:rPr lang="en-GB" dirty="0" smtClean="0"/>
              <a:t>utomobile </a:t>
            </a:r>
            <a:r>
              <a:rPr lang="en-GB" dirty="0"/>
              <a:t>insurance fraud </a:t>
            </a:r>
            <a:r>
              <a:rPr lang="en-GB" dirty="0" smtClean="0"/>
              <a:t>detection </a:t>
            </a:r>
          </a:p>
          <a:p>
            <a:r>
              <a:rPr lang="en-GB" dirty="0"/>
              <a:t>W</a:t>
            </a:r>
            <a:r>
              <a:rPr lang="en-GB" dirty="0" smtClean="0"/>
              <a:t>hat </a:t>
            </a:r>
            <a:r>
              <a:rPr lang="en-GB" dirty="0"/>
              <a:t>is Machine </a:t>
            </a:r>
            <a:r>
              <a:rPr lang="en-GB" dirty="0" smtClean="0"/>
              <a:t>Learning</a:t>
            </a:r>
          </a:p>
          <a:p>
            <a:r>
              <a:rPr lang="en-GB" dirty="0" smtClean="0"/>
              <a:t> </a:t>
            </a:r>
            <a:r>
              <a:rPr lang="en-GB" dirty="0"/>
              <a:t>ML-based fraud detection models in automobile </a:t>
            </a:r>
            <a:r>
              <a:rPr lang="en-GB" dirty="0" smtClean="0"/>
              <a:t>insurance</a:t>
            </a:r>
          </a:p>
          <a:p>
            <a:r>
              <a:rPr lang="en-GB" dirty="0"/>
              <a:t>T</a:t>
            </a:r>
            <a:r>
              <a:rPr lang="en-GB" dirty="0" smtClean="0"/>
              <a:t>he </a:t>
            </a:r>
            <a:r>
              <a:rPr lang="en-GB" dirty="0"/>
              <a:t>way that current insurance companies use ML for fraud </a:t>
            </a:r>
            <a:r>
              <a:rPr lang="en-GB" dirty="0" smtClean="0"/>
              <a:t>detection</a:t>
            </a:r>
          </a:p>
          <a:p>
            <a:r>
              <a:rPr lang="en-GB" dirty="0"/>
              <a:t>L</a:t>
            </a:r>
            <a:r>
              <a:rPr lang="en-GB" dirty="0" smtClean="0"/>
              <a:t>imitations </a:t>
            </a:r>
            <a:r>
              <a:rPr lang="en-GB" dirty="0"/>
              <a:t>of </a:t>
            </a:r>
            <a:r>
              <a:rPr lang="en-GB" dirty="0" smtClean="0"/>
              <a:t>using ML </a:t>
            </a:r>
            <a:r>
              <a:rPr lang="en-GB" dirty="0"/>
              <a:t>in fraud detection in the insurance field. </a:t>
            </a:r>
            <a:endParaRPr lang="en-US" dirty="0"/>
          </a:p>
        </p:txBody>
      </p:sp>
    </p:spTree>
    <p:extLst>
      <p:ext uri="{BB962C8B-B14F-4D97-AF65-F5344CB8AC3E}">
        <p14:creationId xmlns:p14="http://schemas.microsoft.com/office/powerpoint/2010/main" val="1029597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5">
                    <a:lumMod val="75000"/>
                  </a:schemeClr>
                </a:solidFill>
              </a:rPr>
              <a:t>Methodology</a:t>
            </a:r>
            <a:endParaRPr lang="en-US" b="1" dirty="0">
              <a:solidFill>
                <a:schemeClr val="accent5">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3819" y="1451504"/>
            <a:ext cx="4157932" cy="476223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7906" y="1985926"/>
            <a:ext cx="3429289" cy="3914713"/>
          </a:xfrm>
          <a:prstGeom prst="rect">
            <a:avLst/>
          </a:prstGeom>
        </p:spPr>
      </p:pic>
      <p:cxnSp>
        <p:nvCxnSpPr>
          <p:cNvPr id="7" name="Straight Arrow Connector 6"/>
          <p:cNvCxnSpPr/>
          <p:nvPr/>
        </p:nvCxnSpPr>
        <p:spPr>
          <a:xfrm>
            <a:off x="6318511" y="3785911"/>
            <a:ext cx="966159" cy="8626"/>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682081" y="1451504"/>
            <a:ext cx="1130438" cy="369332"/>
          </a:xfrm>
          <a:prstGeom prst="rect">
            <a:avLst/>
          </a:prstGeom>
          <a:noFill/>
        </p:spPr>
        <p:txBody>
          <a:bodyPr wrap="none" rtlCol="0">
            <a:spAutoFit/>
          </a:bodyPr>
          <a:lstStyle/>
          <a:p>
            <a:r>
              <a:rPr lang="en-US" dirty="0" smtClean="0"/>
              <a:t>Modelling</a:t>
            </a:r>
            <a:endParaRPr lang="en-US" dirty="0"/>
          </a:p>
        </p:txBody>
      </p:sp>
    </p:spTree>
    <p:extLst>
      <p:ext uri="{BB962C8B-B14F-4D97-AF65-F5344CB8AC3E}">
        <p14:creationId xmlns:p14="http://schemas.microsoft.com/office/powerpoint/2010/main" val="620827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5">
                    <a:lumMod val="75000"/>
                  </a:schemeClr>
                </a:solidFill>
              </a:rPr>
              <a:t>Implementation</a:t>
            </a:r>
            <a:endParaRPr lang="en-US" b="1" dirty="0">
              <a:solidFill>
                <a:schemeClr val="accent5">
                  <a:lumMod val="75000"/>
                </a:schemeClr>
              </a:solidFill>
            </a:endParaRPr>
          </a:p>
        </p:txBody>
      </p:sp>
      <p:sp>
        <p:nvSpPr>
          <p:cNvPr id="3" name="Content Placeholder 2"/>
          <p:cNvSpPr>
            <a:spLocks noGrp="1"/>
          </p:cNvSpPr>
          <p:nvPr>
            <p:ph idx="1"/>
          </p:nvPr>
        </p:nvSpPr>
        <p:spPr/>
        <p:txBody>
          <a:bodyPr/>
          <a:lstStyle/>
          <a:p>
            <a:r>
              <a:rPr lang="en-US" dirty="0" smtClean="0"/>
              <a:t>Done using Python Language , using its’ various libraries and functions</a:t>
            </a:r>
          </a:p>
          <a:p>
            <a:r>
              <a:rPr lang="en-US" dirty="0" smtClean="0"/>
              <a:t>Implemented using </a:t>
            </a:r>
            <a:r>
              <a:rPr lang="en-US" dirty="0" err="1" smtClean="0"/>
              <a:t>Jupyter</a:t>
            </a:r>
            <a:r>
              <a:rPr lang="en-US" dirty="0" smtClean="0"/>
              <a:t> Notebook</a:t>
            </a:r>
          </a:p>
          <a:p>
            <a:pPr marL="0" indent="0">
              <a:buNone/>
            </a:pPr>
            <a:endParaRPr lang="en-US" dirty="0"/>
          </a:p>
        </p:txBody>
      </p:sp>
    </p:spTree>
    <p:extLst>
      <p:ext uri="{BB962C8B-B14F-4D97-AF65-F5344CB8AC3E}">
        <p14:creationId xmlns:p14="http://schemas.microsoft.com/office/powerpoint/2010/main" val="3884114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sz="4000" b="1" dirty="0" smtClean="0">
                <a:solidFill>
                  <a:schemeClr val="accent5">
                    <a:lumMod val="75000"/>
                  </a:schemeClr>
                </a:solidFill>
              </a:rPr>
              <a:t>RESEARCH OUTCOME AND DISCUSSION</a:t>
            </a:r>
            <a:br>
              <a:rPr lang="en-GB" sz="4000" b="1" dirty="0" smtClean="0">
                <a:solidFill>
                  <a:schemeClr val="accent5">
                    <a:lumMod val="75000"/>
                  </a:schemeClr>
                </a:solidFill>
              </a:rPr>
            </a:br>
            <a:endParaRPr lang="en-US" sz="4000" b="1" dirty="0">
              <a:solidFill>
                <a:schemeClr val="accent5">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875" y="1518380"/>
            <a:ext cx="4984630" cy="260526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8814" y="1583062"/>
            <a:ext cx="4521476" cy="26741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8903" y="4409531"/>
            <a:ext cx="4546121" cy="2505392"/>
          </a:xfrm>
          <a:prstGeom prst="rect">
            <a:avLst/>
          </a:prstGeom>
        </p:spPr>
      </p:pic>
      <p:sp>
        <p:nvSpPr>
          <p:cNvPr id="7" name="TextBox 6"/>
          <p:cNvSpPr txBox="1"/>
          <p:nvPr/>
        </p:nvSpPr>
        <p:spPr>
          <a:xfrm>
            <a:off x="1107025" y="1149048"/>
            <a:ext cx="5755475" cy="369332"/>
          </a:xfrm>
          <a:prstGeom prst="rect">
            <a:avLst/>
          </a:prstGeom>
          <a:noFill/>
        </p:spPr>
        <p:txBody>
          <a:bodyPr wrap="square" rtlCol="0">
            <a:spAutoFit/>
          </a:bodyPr>
          <a:lstStyle/>
          <a:p>
            <a:pPr algn="just"/>
            <a:r>
              <a:rPr lang="en-US" dirty="0" smtClean="0">
                <a:solidFill>
                  <a:schemeClr val="accent5">
                    <a:lumMod val="50000"/>
                  </a:schemeClr>
                </a:solidFill>
              </a:rPr>
              <a:t>Method 1 (Using unbalanced Data Set)</a:t>
            </a:r>
            <a:endParaRPr lang="en-US" dirty="0">
              <a:solidFill>
                <a:schemeClr val="accent5">
                  <a:lumMod val="50000"/>
                </a:schemeClr>
              </a:solidFill>
            </a:endParaRPr>
          </a:p>
        </p:txBody>
      </p:sp>
      <p:sp>
        <p:nvSpPr>
          <p:cNvPr id="8" name="TextBox 7"/>
          <p:cNvSpPr txBox="1"/>
          <p:nvPr/>
        </p:nvSpPr>
        <p:spPr>
          <a:xfrm>
            <a:off x="6862500" y="1137546"/>
            <a:ext cx="5867421" cy="369332"/>
          </a:xfrm>
          <a:prstGeom prst="rect">
            <a:avLst/>
          </a:prstGeom>
          <a:noFill/>
        </p:spPr>
        <p:txBody>
          <a:bodyPr wrap="square" rtlCol="0">
            <a:spAutoFit/>
          </a:bodyPr>
          <a:lstStyle/>
          <a:p>
            <a:pPr algn="just"/>
            <a:r>
              <a:rPr lang="en-US" dirty="0" smtClean="0">
                <a:solidFill>
                  <a:schemeClr val="accent5">
                    <a:lumMod val="50000"/>
                  </a:schemeClr>
                </a:solidFill>
              </a:rPr>
              <a:t>Method 2 (Using over-sampled Data Set)</a:t>
            </a:r>
            <a:endParaRPr lang="en-US" dirty="0">
              <a:solidFill>
                <a:schemeClr val="accent5">
                  <a:lumMod val="50000"/>
                </a:schemeClr>
              </a:solidFill>
            </a:endParaRPr>
          </a:p>
        </p:txBody>
      </p:sp>
      <p:sp>
        <p:nvSpPr>
          <p:cNvPr id="9" name="TextBox 8"/>
          <p:cNvSpPr txBox="1"/>
          <p:nvPr/>
        </p:nvSpPr>
        <p:spPr>
          <a:xfrm>
            <a:off x="3388903" y="4183287"/>
            <a:ext cx="5244139" cy="369332"/>
          </a:xfrm>
          <a:prstGeom prst="rect">
            <a:avLst/>
          </a:prstGeom>
          <a:noFill/>
        </p:spPr>
        <p:txBody>
          <a:bodyPr wrap="square" rtlCol="0">
            <a:spAutoFit/>
          </a:bodyPr>
          <a:lstStyle/>
          <a:p>
            <a:pPr algn="just"/>
            <a:r>
              <a:rPr lang="en-US" dirty="0" smtClean="0">
                <a:solidFill>
                  <a:schemeClr val="accent5">
                    <a:lumMod val="50000"/>
                  </a:schemeClr>
                </a:solidFill>
              </a:rPr>
              <a:t>Method 3 (Using  under-sampled Data Set)</a:t>
            </a:r>
            <a:endParaRPr lang="en-US" dirty="0">
              <a:solidFill>
                <a:schemeClr val="accent5">
                  <a:lumMod val="50000"/>
                </a:schemeClr>
              </a:solidFill>
            </a:endParaRPr>
          </a:p>
        </p:txBody>
      </p:sp>
    </p:spTree>
    <p:extLst>
      <p:ext uri="{BB962C8B-B14F-4D97-AF65-F5344CB8AC3E}">
        <p14:creationId xmlns:p14="http://schemas.microsoft.com/office/powerpoint/2010/main" val="2596243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136" y="365125"/>
            <a:ext cx="10525664" cy="1222135"/>
          </a:xfrm>
        </p:spPr>
        <p:txBody>
          <a:bodyPr>
            <a:normAutofit fontScale="90000"/>
          </a:bodyPr>
          <a:lstStyle/>
          <a:p>
            <a:pPr algn="ctr"/>
            <a:r>
              <a:rPr lang="en-GB" sz="4000" b="1" dirty="0" smtClean="0">
                <a:solidFill>
                  <a:schemeClr val="accent5">
                    <a:lumMod val="75000"/>
                  </a:schemeClr>
                </a:solidFill>
              </a:rPr>
              <a:t>Evaluation (Phase 1)</a:t>
            </a:r>
            <a:r>
              <a:rPr lang="en-GB" sz="4000" dirty="0" smtClean="0">
                <a:solidFill>
                  <a:schemeClr val="accent5">
                    <a:lumMod val="75000"/>
                  </a:schemeClr>
                </a:solidFill>
              </a:rPr>
              <a:t/>
            </a:r>
            <a:br>
              <a:rPr lang="en-GB" sz="4000" dirty="0" smtClean="0">
                <a:solidFill>
                  <a:schemeClr val="accent5">
                    <a:lumMod val="75000"/>
                  </a:schemeClr>
                </a:solidFill>
              </a:rPr>
            </a:br>
            <a:endParaRPr lang="en-US" sz="4000" dirty="0">
              <a:solidFill>
                <a:schemeClr val="accent5">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8531" y="1329726"/>
            <a:ext cx="6833099" cy="490843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9264" y="1599151"/>
            <a:ext cx="2628805" cy="4997871"/>
          </a:xfrm>
          <a:prstGeom prst="rect">
            <a:avLst/>
          </a:prstGeom>
        </p:spPr>
      </p:pic>
      <p:sp>
        <p:nvSpPr>
          <p:cNvPr id="6" name="TextBox 5"/>
          <p:cNvSpPr txBox="1"/>
          <p:nvPr/>
        </p:nvSpPr>
        <p:spPr>
          <a:xfrm>
            <a:off x="8244333" y="797010"/>
            <a:ext cx="2953736" cy="646331"/>
          </a:xfrm>
          <a:prstGeom prst="rect">
            <a:avLst/>
          </a:prstGeom>
          <a:noFill/>
        </p:spPr>
        <p:txBody>
          <a:bodyPr wrap="square" rtlCol="0">
            <a:spAutoFit/>
          </a:bodyPr>
          <a:lstStyle/>
          <a:p>
            <a:pPr algn="just"/>
            <a:r>
              <a:rPr lang="en-US" dirty="0" smtClean="0">
                <a:solidFill>
                  <a:schemeClr val="accent5">
                    <a:lumMod val="50000"/>
                  </a:schemeClr>
                </a:solidFill>
              </a:rPr>
              <a:t>Used Performance Metrics for Evaluation Phase 1</a:t>
            </a:r>
            <a:endParaRPr lang="en-US" dirty="0">
              <a:solidFill>
                <a:schemeClr val="accent5">
                  <a:lumMod val="50000"/>
                </a:schemeClr>
              </a:solidFill>
            </a:endParaRPr>
          </a:p>
        </p:txBody>
      </p:sp>
      <p:sp>
        <p:nvSpPr>
          <p:cNvPr id="7" name="Oval 6"/>
          <p:cNvSpPr/>
          <p:nvPr/>
        </p:nvSpPr>
        <p:spPr>
          <a:xfrm>
            <a:off x="4495081" y="4098087"/>
            <a:ext cx="3191774" cy="1759788"/>
          </a:xfrm>
          <a:prstGeom prst="ellipse">
            <a:avLst/>
          </a:prstGeom>
          <a:noFill/>
          <a:ln w="28575">
            <a:solidFill>
              <a:schemeClr val="accent2">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1125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791</TotalTime>
  <Words>904</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 Light</vt:lpstr>
      <vt:lpstr>Century Gothic</vt:lpstr>
      <vt:lpstr>Wingdings 3</vt:lpstr>
      <vt:lpstr>Wisp</vt:lpstr>
      <vt:lpstr>Comparative Performance Analysis of using Machine Learning algorithms for Fraud Detection in Insurance Claim Process MSC Data Science</vt:lpstr>
      <vt:lpstr>Introduction</vt:lpstr>
      <vt:lpstr>Aim and Objectives</vt:lpstr>
      <vt:lpstr>RATIONALE</vt:lpstr>
      <vt:lpstr>LITERATURE REVIEW </vt:lpstr>
      <vt:lpstr>Methodology</vt:lpstr>
      <vt:lpstr>Implementation</vt:lpstr>
      <vt:lpstr>RESEARCH OUTCOME AND DISCUSSION </vt:lpstr>
      <vt:lpstr>Evaluation (Phase 1) </vt:lpstr>
      <vt:lpstr>Evaluation (Phase 2)</vt:lpstr>
      <vt:lpstr>Conclusion</vt:lpstr>
      <vt:lpstr>Future Work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Performance Analysis of using Machine Learning algorithms for Fraud Detection in Insurance Claim Process MSC Data Science</dc:title>
  <dc:creator>Microsoft account</dc:creator>
  <cp:lastModifiedBy>Microsoft account</cp:lastModifiedBy>
  <cp:revision>9</cp:revision>
  <dcterms:created xsi:type="dcterms:W3CDTF">2023-05-05T08:31:24Z</dcterms:created>
  <dcterms:modified xsi:type="dcterms:W3CDTF">2023-05-05T21:43:20Z</dcterms:modified>
</cp:coreProperties>
</file>