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d860151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d860151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860151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860151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d860151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d860151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860151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860151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860151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860151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d8601516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d8601516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d860151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d860151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d9052ca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d9052ca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d9052ca8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d9052ca8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d860151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d860151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86015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86015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9d6448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e9d6448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9d6448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e9d6448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e9d6448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e9d6448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d860151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d860151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d860151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d860151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860151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860151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d860151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d860151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860151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860151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ad6dcc5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ad6dcc5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ad6dcc55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ad6dcc55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nlinelibrary.wiley.com/doi/abs/10.1002/ijfe.2049." TargetMode="External"/><Relationship Id="rId4" Type="http://schemas.openxmlformats.org/officeDocument/2006/relationships/hyperlink" Target="https://www.sciencedirect.com/science/article/pii/S0301479720317436." TargetMode="External"/><Relationship Id="rId11" Type="http://schemas.openxmlformats.org/officeDocument/2006/relationships/hyperlink" Target="https://www.sciencedirect.com/science/article/pii/S0149197020301773." TargetMode="External"/><Relationship Id="rId10" Type="http://schemas.openxmlformats.org/officeDocument/2006/relationships/hyperlink" Target="https://ourworldindata.org/co2-and-greenhouse-gas-emissions" TargetMode="External"/><Relationship Id="rId9" Type="http://schemas.openxmlformats.org/officeDocument/2006/relationships/hyperlink" Target="https://stats.oecd.org/Index.aspx?DataSetCode=AIR_GHG" TargetMode="External"/><Relationship Id="rId5" Type="http://schemas.openxmlformats.org/officeDocument/2006/relationships/hyperlink" Target="https://datahub.io/core/geo-countries#data" TargetMode="External"/><Relationship Id="rId6" Type="http://schemas.openxmlformats.org/officeDocument/2006/relationships/hyperlink" Target="https://www.globalcarbonproject.org/carbonbudget/" TargetMode="External"/><Relationship Id="rId7" Type="http://schemas.openxmlformats.org/officeDocument/2006/relationships/hyperlink" Target="https://www.sciencedirect.com/science/article/abs/pii/S1364032121009084" TargetMode="External"/><Relationship Id="rId8" Type="http://schemas.openxmlformats.org/officeDocument/2006/relationships/hyperlink" Target="https://www.climate.gov/news-features/understanding-climate/climate-change-global-temperatur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ciencedirect.com/science/article/pii/S1364032116300351." TargetMode="External"/><Relationship Id="rId4" Type="http://schemas.openxmlformats.org/officeDocument/2006/relationships/hyperlink" Target="https://www.epa.gov/climate-indicators/climate-change-indicators-sea-level" TargetMode="External"/><Relationship Id="rId5" Type="http://schemas.openxmlformats.org/officeDocument/2006/relationships/hyperlink" Target="https://datacatalog.worldbank.org/search/dataset/0037712" TargetMode="External"/><Relationship Id="rId6" Type="http://schemas.openxmlformats.org/officeDocument/2006/relationships/hyperlink" Target="https://doi.org/10.1787/8f2963b8-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The Show</a:t>
            </a:r>
            <a:endParaRPr b="1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18525"/>
            <a:ext cx="8520600" cy="9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23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Susan Alrifai, Varsha Garla, Melek Mizher, Tara Paranjpe, Tingqing Wu</a:t>
            </a:r>
            <a:endParaRPr sz="123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23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MSDS 455, 2023 Spring, Section 55</a:t>
            </a:r>
            <a:endParaRPr sz="123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23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Northwestern University, Data Visualization</a:t>
            </a:r>
            <a:endParaRPr sz="123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23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June 4, 2023</a:t>
            </a:r>
            <a:endParaRPr sz="123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b="1" baseline="-25000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from Imports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00125" y="155425"/>
            <a:ext cx="751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Total CO</a:t>
            </a:r>
            <a:r>
              <a:rPr baseline="-25000"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embodied in gross imports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74025" y="1143975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OECD member countries had approximately double the volume of 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emissions from import trade when compared to Non-OECD member countries between 2008 and 2018.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450" y="967413"/>
            <a:ext cx="4701562" cy="35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2963975" y="4631050"/>
            <a:ext cx="61488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5585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Total CO</a:t>
            </a:r>
            <a:r>
              <a:rPr baseline="-25000"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Embodied in gross imports (OECD only)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55850" y="1842825"/>
            <a:ext cx="16992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United States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had the highest volume of CO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Emissions from OECD countries in gross imports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2008-2018.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50" y="1245113"/>
            <a:ext cx="6984150" cy="3275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2957525" y="4747350"/>
            <a:ext cx="61488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b="1" baseline="-25000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from Exports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555600"/>
            <a:ext cx="79773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Total CO</a:t>
            </a:r>
            <a:r>
              <a:rPr baseline="-25000"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Embodied in Gross Exports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602075" y="1736300"/>
            <a:ext cx="2371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Non-OECD member countries contributed twice as much to 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emissions from export trade compared to OECD member countries between the years of 2008 and 2018.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75" y="1218975"/>
            <a:ext cx="4587467" cy="33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2973575" y="4631050"/>
            <a:ext cx="61488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74750" y="445025"/>
            <a:ext cx="87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Total CO</a:t>
            </a:r>
            <a:r>
              <a:rPr baseline="-25000" lang="en" sz="2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Embodied in Gross Exports (OECD only)</a:t>
            </a:r>
            <a:endParaRPr sz="2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2957525" y="4747350"/>
            <a:ext cx="61488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25" y="1156950"/>
            <a:ext cx="6665425" cy="32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06400" y="1609900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364650" y="1156950"/>
            <a:ext cx="1687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United States stood out as the OECD country with the highest volume of CO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emissions in gross exports between 2008 and 2018.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Top CO</a:t>
            </a:r>
            <a:r>
              <a:rPr b="1" baseline="-25000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Contributors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0" y="172800"/>
            <a:ext cx="419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Top 10 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OECD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Country CO</a:t>
            </a:r>
            <a:r>
              <a:rPr baseline="-25000"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Contributors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28600" y="1293000"/>
            <a:ext cx="2702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Korea and United States contribute to 33%, roughly one third, of overall emissions.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Japan follows behind Korea and the United States in a close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 with 13% emissions, while the rest of OECD countries contribute &lt;10% of total emissions.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475" y="304800"/>
            <a:ext cx="4838502" cy="44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2957525" y="4747350"/>
            <a:ext cx="61488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0" y="128600"/>
            <a:ext cx="401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Top 10 Non-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OECD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Country CO</a:t>
            </a:r>
            <a:r>
              <a:rPr baseline="-25000"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Contributors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5725" y="1180350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China contributes 45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overall emissions, while other Non-OECD country members have contributions closer to &lt;10%.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Non-OECD countries within the Asian continent have a more significant contribution to CO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emission (≥10%) than anywhere else in the world.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800" y="330300"/>
            <a:ext cx="4721743" cy="44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type="title"/>
          </p:nvPr>
        </p:nvSpPr>
        <p:spPr>
          <a:xfrm>
            <a:off x="2957525" y="4747350"/>
            <a:ext cx="61488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The Carbon Footprint of Trade: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Investigating the Environmental Impact of International Trade in OECD Countries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Conclusions &amp; Future Direction</a:t>
            </a:r>
            <a:endParaRPr sz="24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Trends in rising global temperatures, sea levels, and atmospheric carbon dioxide concentration indicate global climate change and necessitate international cooperation to address environmental problems.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OECD member countries contribute less to 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emissions from exports in international trade than countries outside the OECD.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However, a majority of OECD countries have higher per capita emissions than non-OECD countries for international trade imports, indicating a need to focus efforts on reducing these emissions.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It is essential for all countries, regardless of their OECD membership status, to focus on reducing emissions and transitioning to more sustainable and low-carbon development pathways.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Future Direction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Investigate root cause of why OECD countries have higher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emissions from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international trade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imports but lower emissions volume from international trade exports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Alam, Md Samsul, Nicholas Apergis, Sudharshan Reddy Paramati, and Jianchun Fang. 2021. "The Impacts of R&amp;D Investment and Stock Markets on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Clean-Energy Consumption and CO2 Emissions in OECD Economies."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International Journal of Finance &amp; Economics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26, no. 4 (September): 4979-4992. https://doi.org/https://doi.org/10.1002/ijfe.2049.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3"/>
              </a:rPr>
              <a:t>https://onlinelibrary.wiley.com/doi/abs/10.1002/ijfe.2049.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Cheng, Cheng, Xiaohang Ren, Kangyin Dong, Xiucheng Dong, and Zhen Wang. 2021. "How Does Technological Innovation Mitigate CO2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Emissions in OECD Countries? Heterogeneous Analysis Using Panel Quantile Regression."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Journal of Environmental Management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280 (February): 111818. https://doi.org/https://doi.org/10.1016/j.jenvman.2020.111818.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4"/>
              </a:rPr>
              <a:t>https://www.sciencedirect.com/science/article/pii/S0301479720317436.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Datopian. “Country Polygons as Geojson.” DataHub. Accessed June 4, 2023.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5"/>
              </a:rPr>
              <a:t>https://datahub.io/core/geo-countries#data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Global Carbon Project (GCP). “Global Carbon Budget 2022.” Carbon Budget. Accessed June 4, 2023.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6"/>
              </a:rPr>
              <a:t>https://www.globalcarbonproject.org/carbonbudget/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Huang, Shi-Wei, Yung-Fu Chung, and Tai-Hsi Wu. 2021. "Analyzing The Relationship Between Energy Security Performance and Decoupling of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Economic Growth From CO2 Emissions for OECD Countries."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Renewable and Sustainable Energy Reviews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152 (March): 111633.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https://doi.org/https://doi.org/10.1016/j.rser.2021.111633.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7"/>
              </a:rPr>
              <a:t>https://www.sciencedirect.com/science/article/abs/pii/S1364032121009084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Lindsey, Rebecca, and LuAnn Dahlman. 2023. “Climate Change: Global Temperature | NOAA Climate.gov.” Climate.gov.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8"/>
              </a:rPr>
              <a:t>https://www.climate.gov/news-features/understanding-climate/climate-change-global-temperature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Oecd. “Greenhouse gas emissions.” Accessed June 4, 2023.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9"/>
              </a:rPr>
              <a:t>https://stats.oecd.org/Index.aspx?DataSetCode=AIR_GHG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Ritchie, Hannah, Max Roser, and Pablo Rosado. 2017. “CO₂ and Greenhouse Gas Emissions.” Our World in Data.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10"/>
              </a:rPr>
              <a:t>https://ourworldindata.org/co2-and-greenhouse-gas-emissions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Saidi, Kais, and Anis Omri. 2020. "Reducing CO2 Emissions in OECD Countries: Do Renewable and Nuclear Energy Matter?"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Progress in 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Nuclear Energy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126 (August): 103425. https://doi.org/https://doi.org/10.1016/j.pnucene.2020.103425.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11"/>
              </a:rPr>
              <a:t>https://www.sciencedirect.com/science/article/pii/S0149197020301773.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(cont.)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Salahuddin, Mohammad, Khorshed Alam, and Ilhan Ozturk. 2016. "The Effects of Internet Usage and Economic Growth on CO2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Emissions in OECD Countries: A Panel Investigation."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Renewable and Sustainable Energy Reviews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62 (September): 1226-1235. https://doi.org/https://doi.org/10.1016/j.rser.2016.04.018.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3"/>
              </a:rPr>
              <a:t>https://www.sciencedirect.com/science/article/pii/S1364032116300351.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United States Environmental Protection Agency. 2022. “Climate Change Indicators: Sea Level | US EPA.” Environmental Protection Agency. </a:t>
            </a: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4"/>
              </a:rPr>
              <a:t>https://www.epa.gov/climate-indicators/climate-change-indicators-sea-level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U.S. Global Change Research Program. 2021. “USGCRP Indicator Details.” USGCRP Indicator Details | GlobalChange.gov. https://www.globalchange.gov/browse/indicators/global-sea-level-rise.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World Bank. “Data Catalog.” World Development Indicators. Accessed June 4, 2023.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5"/>
              </a:rPr>
              <a:t>https://datacatalog.worldbank.org/search/dataset/0037712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Yamano, Norihiko. and Guilhoto, Joaquim. 2020.  "CO2 Emissions Embodied in International Trade and Domestic Final Demand: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Methodology and Results Using the OECD Inter-Country Input-Output Database",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OECD Science, Technology and Industry Working Papers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, no. 2020 (November).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latin typeface="Roboto"/>
                <a:ea typeface="Roboto"/>
                <a:cs typeface="Roboto"/>
                <a:sym typeface="Roboto"/>
                <a:hlinkClick r:id="rId6"/>
              </a:rPr>
              <a:t>https://doi.org/10.1787/8f2963b8-en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Global Climate Change</a:t>
            </a: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Trends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Atmospheric CO</a:t>
            </a:r>
            <a:r>
              <a:rPr baseline="-25000"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Concentration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Concentrations of carbon dioxide in the Earth’s atmosphere have risen over the past two decades.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is a greenhouse gas, which absorbs the sun's heat that radiates from the Earth's surface, trapping it in the atmosphere and preventing it from escaping into space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259400" y="4761375"/>
            <a:ext cx="47613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National Oceanic and Atmospheric Administration (NOAA)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25" y="632700"/>
            <a:ext cx="5719500" cy="3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Temperature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Yearly surface temperatures compared to the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climatological baseline period (“normal” 30-year period defined by WMO) of 1961-1990 show that Earth’s temperature has risen at a steep rate.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ten warmest years in the historical record have all occurred since 2010.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481013"/>
            <a:ext cx="56673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993900" y="4737900"/>
            <a:ext cx="5150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Sources: Met Office Hadley Centre for Climate Science and Services, World Meteorological Organization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Sea Level</a:t>
            </a:r>
            <a:endParaRPr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4788300" y="4748450"/>
            <a:ext cx="43557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Sources: CSIRO 2017, NOAA 2022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rate of global sea level rise has increased in recent decades.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Global average absolute sea level has risen by more than 8 inches since record keeping began in 1880.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00" y="585788"/>
            <a:ext cx="54292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What is the OECD?</a:t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03B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6881"/>
          <a:stretch/>
        </p:blipFill>
        <p:spPr>
          <a:xfrm>
            <a:off x="3462875" y="742950"/>
            <a:ext cx="5133624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11700" y="557775"/>
            <a:ext cx="3205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OECD Members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311700" y="1389600"/>
            <a:ext cx="278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Organisation of Economic Cooperation and Development is composed of 38 member countries.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OECD promotes policies with the objective of improving worldwide economic and social well-being by focusing on sustainable economic growth, development, and international trade.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840275" y="228300"/>
            <a:ext cx="4572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OECD Member Countries (2023)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2955288" y="4734425"/>
            <a:ext cx="61488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OECD.org. Organisation for Economic Co-operation and Development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4294967295" type="body"/>
          </p:nvPr>
        </p:nvSpPr>
        <p:spPr>
          <a:xfrm>
            <a:off x="311700" y="1389600"/>
            <a:ext cx="278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As of 2021, the global average for Territorial CO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emissions per person stands at 4.7 metric tons annually.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Majority of OECD member countries are developed nations that have emission levels above worldwide averages.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map displays the distribution of nations across 5 quantiles.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0" y="4748450"/>
            <a:ext cx="4572000" cy="3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Source: World Bank and the Global Carbon Project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840275" y="228300"/>
            <a:ext cx="4572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Metric Tons of CO</a:t>
            </a:r>
            <a:r>
              <a:rPr baseline="-25000" lang="en" sz="20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0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Per Capita (2021)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557775"/>
            <a:ext cx="32706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Worldwide CO</a:t>
            </a:r>
            <a:r>
              <a:rPr baseline="-25000"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003BA4"/>
                </a:solidFill>
                <a:latin typeface="Roboto"/>
                <a:ea typeface="Roboto"/>
                <a:cs typeface="Roboto"/>
                <a:sym typeface="Roboto"/>
              </a:rPr>
              <a:t> Emissions Per Capita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1741" l="0" r="0" t="6118"/>
          <a:stretch/>
        </p:blipFill>
        <p:spPr>
          <a:xfrm>
            <a:off x="3465575" y="740675"/>
            <a:ext cx="5129784" cy="393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075" y="4213200"/>
            <a:ext cx="3386594" cy="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