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erriweather Light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Vidaloka"/>
      <p:regular r:id="rId24"/>
    </p:embeddedFont>
    <p:embeddedFont>
      <p:font typeface="Russo One"/>
      <p:regular r:id="rId25"/>
    </p:embeddedFont>
    <p:embeddedFont>
      <p:font typeface="Crimson Tex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Vidaloka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rimsonText-regular.fntdata"/><Relationship Id="rId25" Type="http://schemas.openxmlformats.org/officeDocument/2006/relationships/font" Target="fonts/RussoOne-regular.fntdata"/><Relationship Id="rId28" Type="http://schemas.openxmlformats.org/officeDocument/2006/relationships/font" Target="fonts/CrimsonText-italic.fntdata"/><Relationship Id="rId27" Type="http://schemas.openxmlformats.org/officeDocument/2006/relationships/font" Target="fonts/Crimson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rimsonTex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font" Target="fonts/MerriweatherLight-bold.fntdata"/><Relationship Id="rId12" Type="http://schemas.openxmlformats.org/officeDocument/2006/relationships/font" Target="fonts/MerriweatherLight-regular.fntdata"/><Relationship Id="rId15" Type="http://schemas.openxmlformats.org/officeDocument/2006/relationships/font" Target="fonts/MerriweatherLight-boldItalic.fntdata"/><Relationship Id="rId14" Type="http://schemas.openxmlformats.org/officeDocument/2006/relationships/font" Target="fonts/MerriweatherLight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Walterr or Walter for short. Word Analysis Leveraging Tendencies of Elements for Restricted Reasoning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e2d08258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e2d08258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e2d08258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e2d08258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e2d08258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e2d08258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9e2d08258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9e2d08258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e2d08258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e2d08258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410475" y="175700"/>
            <a:ext cx="41094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39950" y="1303300"/>
            <a:ext cx="70641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Walter</a:t>
            </a:r>
            <a:r>
              <a:rPr lang="en" sz="1800"/>
              <a:t>: Chemical Element Information</a:t>
            </a:r>
            <a:r>
              <a:rPr lang="en" sz="1800"/>
              <a:t> Chatbot.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can also provide summaries about every element.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take both Element names or Symbols as recognized inputs for the system.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generated by extracting information from Wikipedia articles on each of the Elements.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Word Analysis Leveraging Tendencies of Elements for Restricted Reasoning (Walter)</a:t>
            </a:r>
            <a:endParaRPr sz="1800"/>
          </a:p>
        </p:txBody>
      </p:sp>
      <p:sp>
        <p:nvSpPr>
          <p:cNvPr id="247" name="Google Shape;247;p34"/>
          <p:cNvSpPr txBox="1"/>
          <p:nvPr/>
        </p:nvSpPr>
        <p:spPr>
          <a:xfrm>
            <a:off x="6379125" y="270775"/>
            <a:ext cx="25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Melek Mizher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MSDS 453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ctrTitle"/>
          </p:nvPr>
        </p:nvSpPr>
        <p:spPr>
          <a:xfrm>
            <a:off x="1464525" y="145375"/>
            <a:ext cx="47682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Problem Definition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1039950" y="1303300"/>
            <a:ext cx="70641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Walter allows for retrieval of quick answers about different Chemical elements.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purpose is purely for entertainment although it does have potential for basic educational purposes.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will be teaching this material to my students next week. Can be useful for them to use to learn more about the </a:t>
            </a:r>
            <a:r>
              <a:rPr lang="en" sz="1800"/>
              <a:t>different</a:t>
            </a:r>
            <a:r>
              <a:rPr lang="en" sz="1800"/>
              <a:t> elements.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ctrTitle"/>
          </p:nvPr>
        </p:nvSpPr>
        <p:spPr>
          <a:xfrm>
            <a:off x="1191600" y="160525"/>
            <a:ext cx="25842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295975" y="1136100"/>
            <a:ext cx="82824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extracted from Wikipedia using their API.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Walter uses a mixture of Rule-Based actions with AI-Based actions.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Rule-Based part allows it to introduce itself, greet user, asks for name and confirms element of interest.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AI-Based part processes user input and produces an answer to user question. If Summary is requested Summary is extracted from article directly using Wikipedia API.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 tested so far include distilbert-base-cased-distilled-squad and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ctrTitle"/>
          </p:nvPr>
        </p:nvSpPr>
        <p:spPr>
          <a:xfrm>
            <a:off x="652150" y="145350"/>
            <a:ext cx="34941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8700"/>
            <a:ext cx="5072401" cy="2937850"/>
          </a:xfrm>
          <a:prstGeom prst="rect">
            <a:avLst/>
          </a:prstGeom>
          <a:noFill/>
          <a:ln cap="flat" cmpd="sng" w="762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37"/>
          <p:cNvSpPr txBox="1"/>
          <p:nvPr/>
        </p:nvSpPr>
        <p:spPr>
          <a:xfrm>
            <a:off x="742175" y="862375"/>
            <a:ext cx="49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= distilbert-base-cased-distilled-squad Revision = 626af31	  Extractive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17464" t="88438"/>
          <a:stretch/>
        </p:blipFill>
        <p:spPr>
          <a:xfrm>
            <a:off x="5039550" y="1084276"/>
            <a:ext cx="3899526" cy="4244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7"/>
          <p:cNvPicPr preferRelativeResize="0"/>
          <p:nvPr/>
        </p:nvPicPr>
        <p:blipFill rotWithShape="1">
          <a:blip r:embed="rId4">
            <a:alphaModFix/>
          </a:blip>
          <a:srcRect b="37783" l="0" r="17464" t="42329"/>
          <a:stretch/>
        </p:blipFill>
        <p:spPr>
          <a:xfrm>
            <a:off x="5039550" y="354200"/>
            <a:ext cx="3899526" cy="7300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37"/>
          <p:cNvPicPr preferRelativeResize="0"/>
          <p:nvPr/>
        </p:nvPicPr>
        <p:blipFill rotWithShape="1">
          <a:blip r:embed="rId5">
            <a:alphaModFix/>
          </a:blip>
          <a:srcRect b="55355" l="0" r="0" t="0"/>
          <a:stretch/>
        </p:blipFill>
        <p:spPr>
          <a:xfrm>
            <a:off x="5039545" y="1656450"/>
            <a:ext cx="4492992" cy="9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37"/>
          <p:cNvPicPr preferRelativeResize="0"/>
          <p:nvPr/>
        </p:nvPicPr>
        <p:blipFill rotWithShape="1">
          <a:blip r:embed="rId5">
            <a:alphaModFix/>
          </a:blip>
          <a:srcRect b="0" l="0" r="0" t="79614"/>
          <a:stretch/>
        </p:blipFill>
        <p:spPr>
          <a:xfrm>
            <a:off x="5039543" y="2517750"/>
            <a:ext cx="4562731" cy="4244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75" y="296500"/>
            <a:ext cx="7968700" cy="2069476"/>
          </a:xfrm>
          <a:prstGeom prst="rect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5" y="2671375"/>
            <a:ext cx="7716648" cy="2380834"/>
          </a:xfrm>
          <a:prstGeom prst="rect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38"/>
          <p:cNvSpPr txBox="1"/>
          <p:nvPr/>
        </p:nvSpPr>
        <p:spPr>
          <a:xfrm>
            <a:off x="6353400" y="142150"/>
            <a:ext cx="241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Titanium 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4731025" y="2571750"/>
            <a:ext cx="285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Hydrogen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ctrTitle"/>
          </p:nvPr>
        </p:nvSpPr>
        <p:spPr>
          <a:xfrm>
            <a:off x="1039950" y="115050"/>
            <a:ext cx="81888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Conclusions / Recommendations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1039950" y="1148975"/>
            <a:ext cx="70641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Walter is still pending the creation of a manual algorithm / TF-IDF that uses strictly the information given.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Currently uses Wikipedia article as context instead of as the only source of data. Differences between algorithms creates a large effect.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friendly to misspellings or punctuation in its current iteration.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brings the need for a Knowledge Graph to the spotlight to ensure correct text </a:t>
            </a:r>
            <a:r>
              <a:rPr lang="en" sz="1800"/>
              <a:t>understanding.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