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67" r:id="rId14"/>
    <p:sldId id="266" r:id="rId15"/>
    <p:sldId id="265" r:id="rId16"/>
    <p:sldId id="268" r:id="rId17"/>
    <p:sldId id="270"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C529-6916-4E2C-B8DB-A999A9C66C53}"/>
              </a:ext>
            </a:extLst>
          </p:cNvPr>
          <p:cNvSpPr>
            <a:spLocks noGrp="1"/>
          </p:cNvSpPr>
          <p:nvPr>
            <p:ph type="ctrTitle"/>
          </p:nvPr>
        </p:nvSpPr>
        <p:spPr/>
        <p:txBody>
          <a:bodyPr>
            <a:normAutofit fontScale="90000"/>
          </a:bodyPr>
          <a:lstStyle/>
          <a:p>
            <a:r>
              <a:rPr lang="az-Latn-AZ" b="1" dirty="0">
                <a:solidFill>
                  <a:schemeClr val="bg1"/>
                </a:solidFill>
              </a:rPr>
              <a:t>Ms Offise  inteqrallaşd</a:t>
            </a:r>
            <a:r>
              <a:rPr lang="en-US" b="1" dirty="0" err="1">
                <a:solidFill>
                  <a:schemeClr val="bg1"/>
                </a:solidFill>
              </a:rPr>
              <a:t>i</a:t>
            </a:r>
            <a:r>
              <a:rPr lang="az-Latn-AZ" b="1" dirty="0">
                <a:solidFill>
                  <a:schemeClr val="bg1"/>
                </a:solidFill>
              </a:rPr>
              <a:t>r</a:t>
            </a:r>
            <a:r>
              <a:rPr lang="en-US" b="1" dirty="0" err="1">
                <a:solidFill>
                  <a:schemeClr val="bg1"/>
                </a:solidFill>
              </a:rPr>
              <a:t>i</a:t>
            </a:r>
            <a:r>
              <a:rPr lang="az-Latn-AZ" b="1" dirty="0">
                <a:solidFill>
                  <a:schemeClr val="bg1"/>
                </a:solidFill>
              </a:rPr>
              <a:t>lm</a:t>
            </a:r>
            <a:r>
              <a:rPr lang="en-US" b="1" dirty="0" err="1">
                <a:solidFill>
                  <a:schemeClr val="bg1"/>
                </a:solidFill>
              </a:rPr>
              <a:t>i</a:t>
            </a:r>
            <a:r>
              <a:rPr lang="az-Latn-AZ" b="1" dirty="0">
                <a:solidFill>
                  <a:schemeClr val="bg1"/>
                </a:solidFill>
              </a:rPr>
              <a:t>ş proqram  paketindən təhsildə istifadə </a:t>
            </a:r>
            <a:endParaRPr lang="en-US" b="1" dirty="0">
              <a:solidFill>
                <a:schemeClr val="bg1"/>
              </a:solidFill>
            </a:endParaRPr>
          </a:p>
        </p:txBody>
      </p:sp>
      <p:sp>
        <p:nvSpPr>
          <p:cNvPr id="3" name="Subtitle 2">
            <a:extLst>
              <a:ext uri="{FF2B5EF4-FFF2-40B4-BE49-F238E27FC236}">
                <a16:creationId xmlns:a16="http://schemas.microsoft.com/office/drawing/2014/main" id="{32A1515E-BA7C-496F-BB36-92E8F2A5F5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937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64D1-2C81-4DC9-89E9-6AC4D15F56C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D1F5FE9-5C80-43F7-BE3B-A4454C8FEC35}"/>
              </a:ext>
            </a:extLst>
          </p:cNvPr>
          <p:cNvPicPr>
            <a:picLocks noGrp="1" noChangeAspect="1"/>
          </p:cNvPicPr>
          <p:nvPr>
            <p:ph idx="1"/>
          </p:nvPr>
        </p:nvPicPr>
        <p:blipFill>
          <a:blip r:embed="rId2"/>
          <a:stretch>
            <a:fillRect/>
          </a:stretch>
        </p:blipFill>
        <p:spPr>
          <a:xfrm>
            <a:off x="551572" y="346229"/>
            <a:ext cx="10182730" cy="5436093"/>
          </a:xfrm>
        </p:spPr>
      </p:pic>
    </p:spTree>
    <p:extLst>
      <p:ext uri="{BB962C8B-B14F-4D97-AF65-F5344CB8AC3E}">
        <p14:creationId xmlns:p14="http://schemas.microsoft.com/office/powerpoint/2010/main" val="158417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45E5-AD0E-41CA-A53E-70E52603DF0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F3DA27A-909F-47D2-BA43-3B8C59C4C948}"/>
              </a:ext>
            </a:extLst>
          </p:cNvPr>
          <p:cNvPicPr>
            <a:picLocks noGrp="1" noChangeAspect="1"/>
          </p:cNvPicPr>
          <p:nvPr>
            <p:ph idx="1"/>
          </p:nvPr>
        </p:nvPicPr>
        <p:blipFill>
          <a:blip r:embed="rId2"/>
          <a:stretch>
            <a:fillRect/>
          </a:stretch>
        </p:blipFill>
        <p:spPr>
          <a:xfrm>
            <a:off x="0" y="1876901"/>
            <a:ext cx="9906000" cy="1378270"/>
          </a:xfrm>
        </p:spPr>
      </p:pic>
      <p:pic>
        <p:nvPicPr>
          <p:cNvPr id="7" name="Picture 6">
            <a:extLst>
              <a:ext uri="{FF2B5EF4-FFF2-40B4-BE49-F238E27FC236}">
                <a16:creationId xmlns:a16="http://schemas.microsoft.com/office/drawing/2014/main" id="{1EB6AB87-637F-481C-B24F-C57BD1A7A0F0}"/>
              </a:ext>
            </a:extLst>
          </p:cNvPr>
          <p:cNvPicPr>
            <a:picLocks noChangeAspect="1"/>
          </p:cNvPicPr>
          <p:nvPr/>
        </p:nvPicPr>
        <p:blipFill>
          <a:blip r:embed="rId3"/>
          <a:stretch>
            <a:fillRect/>
          </a:stretch>
        </p:blipFill>
        <p:spPr>
          <a:xfrm>
            <a:off x="0" y="149570"/>
            <a:ext cx="12192000" cy="1562100"/>
          </a:xfrm>
          <a:prstGeom prst="rect">
            <a:avLst/>
          </a:prstGeom>
        </p:spPr>
      </p:pic>
      <p:pic>
        <p:nvPicPr>
          <p:cNvPr id="9" name="Picture 8">
            <a:extLst>
              <a:ext uri="{FF2B5EF4-FFF2-40B4-BE49-F238E27FC236}">
                <a16:creationId xmlns:a16="http://schemas.microsoft.com/office/drawing/2014/main" id="{7F93DB55-81CA-4DC4-8098-03ACA3BCB425}"/>
              </a:ext>
            </a:extLst>
          </p:cNvPr>
          <p:cNvPicPr>
            <a:picLocks noChangeAspect="1"/>
          </p:cNvPicPr>
          <p:nvPr/>
        </p:nvPicPr>
        <p:blipFill>
          <a:blip r:embed="rId4"/>
          <a:stretch>
            <a:fillRect/>
          </a:stretch>
        </p:blipFill>
        <p:spPr>
          <a:xfrm>
            <a:off x="-71021" y="5208344"/>
            <a:ext cx="12192000" cy="1447800"/>
          </a:xfrm>
          <a:prstGeom prst="rect">
            <a:avLst/>
          </a:prstGeom>
        </p:spPr>
      </p:pic>
      <p:pic>
        <p:nvPicPr>
          <p:cNvPr id="11" name="Picture 10">
            <a:extLst>
              <a:ext uri="{FF2B5EF4-FFF2-40B4-BE49-F238E27FC236}">
                <a16:creationId xmlns:a16="http://schemas.microsoft.com/office/drawing/2014/main" id="{9C03B0D4-3ABE-4AFA-93A4-390B2C3C5A29}"/>
              </a:ext>
            </a:extLst>
          </p:cNvPr>
          <p:cNvPicPr>
            <a:picLocks noChangeAspect="1"/>
          </p:cNvPicPr>
          <p:nvPr/>
        </p:nvPicPr>
        <p:blipFill>
          <a:blip r:embed="rId5"/>
          <a:stretch>
            <a:fillRect/>
          </a:stretch>
        </p:blipFill>
        <p:spPr>
          <a:xfrm>
            <a:off x="-1588" y="3420402"/>
            <a:ext cx="12192000" cy="1581150"/>
          </a:xfrm>
          <a:prstGeom prst="rect">
            <a:avLst/>
          </a:prstGeom>
        </p:spPr>
      </p:pic>
    </p:spTree>
    <p:extLst>
      <p:ext uri="{BB962C8B-B14F-4D97-AF65-F5344CB8AC3E}">
        <p14:creationId xmlns:p14="http://schemas.microsoft.com/office/powerpoint/2010/main" val="286489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741B-7535-4B17-AC53-3A9763C3AA6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F251031-55F9-47A1-A943-382AA961C52D}"/>
              </a:ext>
            </a:extLst>
          </p:cNvPr>
          <p:cNvPicPr>
            <a:picLocks noGrp="1" noChangeAspect="1"/>
          </p:cNvPicPr>
          <p:nvPr>
            <p:ph idx="1"/>
          </p:nvPr>
        </p:nvPicPr>
        <p:blipFill>
          <a:blip r:embed="rId2"/>
          <a:stretch>
            <a:fillRect/>
          </a:stretch>
        </p:blipFill>
        <p:spPr>
          <a:xfrm>
            <a:off x="-1" y="4320173"/>
            <a:ext cx="11804957" cy="1549400"/>
          </a:xfrm>
        </p:spPr>
      </p:pic>
      <p:pic>
        <p:nvPicPr>
          <p:cNvPr id="7" name="Picture 6">
            <a:extLst>
              <a:ext uri="{FF2B5EF4-FFF2-40B4-BE49-F238E27FC236}">
                <a16:creationId xmlns:a16="http://schemas.microsoft.com/office/drawing/2014/main" id="{E8578073-83BE-4EF4-B5CF-31577F434C42}"/>
              </a:ext>
            </a:extLst>
          </p:cNvPr>
          <p:cNvPicPr>
            <a:picLocks noChangeAspect="1"/>
          </p:cNvPicPr>
          <p:nvPr/>
        </p:nvPicPr>
        <p:blipFill>
          <a:blip r:embed="rId3"/>
          <a:stretch>
            <a:fillRect/>
          </a:stretch>
        </p:blipFill>
        <p:spPr>
          <a:xfrm>
            <a:off x="-1588" y="2408098"/>
            <a:ext cx="12192000" cy="1549400"/>
          </a:xfrm>
          <a:prstGeom prst="rect">
            <a:avLst/>
          </a:prstGeom>
        </p:spPr>
      </p:pic>
      <p:pic>
        <p:nvPicPr>
          <p:cNvPr id="9" name="Picture 8">
            <a:extLst>
              <a:ext uri="{FF2B5EF4-FFF2-40B4-BE49-F238E27FC236}">
                <a16:creationId xmlns:a16="http://schemas.microsoft.com/office/drawing/2014/main" id="{0B3EFEDA-F5E3-4DE3-B371-53485F118E76}"/>
              </a:ext>
            </a:extLst>
          </p:cNvPr>
          <p:cNvPicPr>
            <a:picLocks noChangeAspect="1"/>
          </p:cNvPicPr>
          <p:nvPr/>
        </p:nvPicPr>
        <p:blipFill>
          <a:blip r:embed="rId4"/>
          <a:stretch>
            <a:fillRect/>
          </a:stretch>
        </p:blipFill>
        <p:spPr>
          <a:xfrm>
            <a:off x="-1588" y="223113"/>
            <a:ext cx="12192000" cy="1511300"/>
          </a:xfrm>
          <a:prstGeom prst="rect">
            <a:avLst/>
          </a:prstGeom>
        </p:spPr>
      </p:pic>
    </p:spTree>
    <p:extLst>
      <p:ext uri="{BB962C8B-B14F-4D97-AF65-F5344CB8AC3E}">
        <p14:creationId xmlns:p14="http://schemas.microsoft.com/office/powerpoint/2010/main" val="1121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BBF1-7801-4A08-8A22-3F54B21032E8}"/>
              </a:ext>
            </a:extLst>
          </p:cNvPr>
          <p:cNvSpPr>
            <a:spLocks noGrp="1"/>
          </p:cNvSpPr>
          <p:nvPr>
            <p:ph type="title"/>
          </p:nvPr>
        </p:nvSpPr>
        <p:spPr>
          <a:xfrm>
            <a:off x="2286633" y="110972"/>
            <a:ext cx="7034921" cy="810787"/>
          </a:xfrm>
        </p:spPr>
        <p:txBody>
          <a:bodyPr/>
          <a:lstStyle/>
          <a:p>
            <a:pPr algn="ctr"/>
            <a:r>
              <a:rPr lang="az-Latn-AZ" b="1" dirty="0">
                <a:solidFill>
                  <a:schemeClr val="bg1"/>
                </a:solidFill>
              </a:rPr>
              <a:t>Microsoft Office Excel 2010</a:t>
            </a:r>
            <a:endParaRPr lang="en-US" dirty="0">
              <a:solidFill>
                <a:schemeClr val="bg1"/>
              </a:solidFill>
            </a:endParaRPr>
          </a:p>
        </p:txBody>
      </p:sp>
      <p:pic>
        <p:nvPicPr>
          <p:cNvPr id="5" name="Content Placeholder 4">
            <a:extLst>
              <a:ext uri="{FF2B5EF4-FFF2-40B4-BE49-F238E27FC236}">
                <a16:creationId xmlns:a16="http://schemas.microsoft.com/office/drawing/2014/main" id="{A52A5714-24C6-4B2C-A295-4A0332C76C81}"/>
              </a:ext>
            </a:extLst>
          </p:cNvPr>
          <p:cNvPicPr>
            <a:picLocks noGrp="1" noChangeAspect="1"/>
          </p:cNvPicPr>
          <p:nvPr>
            <p:ph idx="1"/>
          </p:nvPr>
        </p:nvPicPr>
        <p:blipFill>
          <a:blip r:embed="rId2"/>
          <a:stretch>
            <a:fillRect/>
          </a:stretch>
        </p:blipFill>
        <p:spPr>
          <a:xfrm>
            <a:off x="1115686" y="921759"/>
            <a:ext cx="10229976" cy="5471972"/>
          </a:xfrm>
        </p:spPr>
      </p:pic>
    </p:spTree>
    <p:extLst>
      <p:ext uri="{BB962C8B-B14F-4D97-AF65-F5344CB8AC3E}">
        <p14:creationId xmlns:p14="http://schemas.microsoft.com/office/powerpoint/2010/main" val="221057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BBF1-7801-4A08-8A22-3F54B21032E8}"/>
              </a:ext>
            </a:extLst>
          </p:cNvPr>
          <p:cNvSpPr>
            <a:spLocks noGrp="1"/>
          </p:cNvSpPr>
          <p:nvPr>
            <p:ph type="title"/>
          </p:nvPr>
        </p:nvSpPr>
        <p:spPr>
          <a:xfrm>
            <a:off x="2254230" y="177675"/>
            <a:ext cx="7372272" cy="473435"/>
          </a:xfrm>
        </p:spPr>
        <p:txBody>
          <a:bodyPr>
            <a:normAutofit fontScale="90000"/>
          </a:bodyPr>
          <a:lstStyle/>
          <a:p>
            <a:pPr algn="ctr"/>
            <a:r>
              <a:rPr lang="en-US" b="1" dirty="0">
                <a:solidFill>
                  <a:schemeClr val="bg1"/>
                </a:solidFill>
              </a:rPr>
              <a:t>Microsoft PowerPoint 2010</a:t>
            </a:r>
            <a:endParaRPr lang="en-US" dirty="0">
              <a:solidFill>
                <a:schemeClr val="bg1"/>
              </a:solidFill>
            </a:endParaRPr>
          </a:p>
        </p:txBody>
      </p:sp>
      <p:pic>
        <p:nvPicPr>
          <p:cNvPr id="5" name="Content Placeholder 4">
            <a:extLst>
              <a:ext uri="{FF2B5EF4-FFF2-40B4-BE49-F238E27FC236}">
                <a16:creationId xmlns:a16="http://schemas.microsoft.com/office/drawing/2014/main" id="{A8105069-5D03-4CB1-9BE6-DB19306099C2}"/>
              </a:ext>
            </a:extLst>
          </p:cNvPr>
          <p:cNvPicPr>
            <a:picLocks noGrp="1" noChangeAspect="1"/>
          </p:cNvPicPr>
          <p:nvPr>
            <p:ph idx="1"/>
          </p:nvPr>
        </p:nvPicPr>
        <p:blipFill>
          <a:blip r:embed="rId2"/>
          <a:stretch>
            <a:fillRect/>
          </a:stretch>
        </p:blipFill>
        <p:spPr>
          <a:xfrm>
            <a:off x="1295442" y="881524"/>
            <a:ext cx="9913125" cy="5350600"/>
          </a:xfrm>
        </p:spPr>
      </p:pic>
    </p:spTree>
    <p:extLst>
      <p:ext uri="{BB962C8B-B14F-4D97-AF65-F5344CB8AC3E}">
        <p14:creationId xmlns:p14="http://schemas.microsoft.com/office/powerpoint/2010/main" val="390879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56D0-60D7-432D-90B6-7E1B7F731BA0}"/>
              </a:ext>
            </a:extLst>
          </p:cNvPr>
          <p:cNvSpPr>
            <a:spLocks noGrp="1"/>
          </p:cNvSpPr>
          <p:nvPr>
            <p:ph type="title"/>
          </p:nvPr>
        </p:nvSpPr>
        <p:spPr>
          <a:xfrm>
            <a:off x="2011425" y="263411"/>
            <a:ext cx="7034921" cy="304760"/>
          </a:xfrm>
        </p:spPr>
        <p:txBody>
          <a:bodyPr>
            <a:normAutofit fontScale="90000"/>
          </a:bodyPr>
          <a:lstStyle/>
          <a:p>
            <a:pPr algn="ctr"/>
            <a:r>
              <a:rPr lang="ru-RU" b="1" dirty="0">
                <a:solidFill>
                  <a:schemeClr val="bg1"/>
                </a:solidFill>
              </a:rPr>
              <a:t>Access 2010</a:t>
            </a:r>
            <a:endParaRPr lang="en-US" dirty="0">
              <a:solidFill>
                <a:schemeClr val="bg1"/>
              </a:solidFill>
            </a:endParaRPr>
          </a:p>
        </p:txBody>
      </p:sp>
      <p:pic>
        <p:nvPicPr>
          <p:cNvPr id="5" name="Content Placeholder 4">
            <a:extLst>
              <a:ext uri="{FF2B5EF4-FFF2-40B4-BE49-F238E27FC236}">
                <a16:creationId xmlns:a16="http://schemas.microsoft.com/office/drawing/2014/main" id="{20AA39BA-B7B3-449F-AB83-6CDC1AB3D486}"/>
              </a:ext>
            </a:extLst>
          </p:cNvPr>
          <p:cNvPicPr>
            <a:picLocks noGrp="1" noChangeAspect="1"/>
          </p:cNvPicPr>
          <p:nvPr>
            <p:ph idx="1"/>
          </p:nvPr>
        </p:nvPicPr>
        <p:blipFill>
          <a:blip r:embed="rId2"/>
          <a:stretch>
            <a:fillRect/>
          </a:stretch>
        </p:blipFill>
        <p:spPr>
          <a:xfrm>
            <a:off x="261677" y="678140"/>
            <a:ext cx="11465724" cy="6115053"/>
          </a:xfrm>
        </p:spPr>
      </p:pic>
    </p:spTree>
    <p:extLst>
      <p:ext uri="{BB962C8B-B14F-4D97-AF65-F5344CB8AC3E}">
        <p14:creationId xmlns:p14="http://schemas.microsoft.com/office/powerpoint/2010/main" val="319992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80C6-875C-4D2A-9086-362CB12D7C21}"/>
              </a:ext>
            </a:extLst>
          </p:cNvPr>
          <p:cNvSpPr>
            <a:spLocks noGrp="1"/>
          </p:cNvSpPr>
          <p:nvPr>
            <p:ph type="title"/>
          </p:nvPr>
        </p:nvSpPr>
        <p:spPr>
          <a:xfrm>
            <a:off x="2659494" y="414332"/>
            <a:ext cx="7070432" cy="171595"/>
          </a:xfrm>
        </p:spPr>
        <p:txBody>
          <a:bodyPr>
            <a:normAutofit fontScale="90000"/>
          </a:bodyPr>
          <a:lstStyle/>
          <a:p>
            <a:pPr algn="ctr"/>
            <a:r>
              <a:rPr lang="az-Latn-AZ" b="1" dirty="0">
                <a:solidFill>
                  <a:schemeClr val="bg1"/>
                </a:solidFill>
              </a:rPr>
              <a:t>Microsoft Publisher 2010 </a:t>
            </a:r>
            <a:endParaRPr lang="en-US" dirty="0">
              <a:solidFill>
                <a:schemeClr val="bg1"/>
              </a:solidFill>
            </a:endParaRPr>
          </a:p>
        </p:txBody>
      </p:sp>
      <p:pic>
        <p:nvPicPr>
          <p:cNvPr id="5" name="Content Placeholder 4">
            <a:extLst>
              <a:ext uri="{FF2B5EF4-FFF2-40B4-BE49-F238E27FC236}">
                <a16:creationId xmlns:a16="http://schemas.microsoft.com/office/drawing/2014/main" id="{C50A86E6-0CF9-4E70-82F6-F933BC7D3E6E}"/>
              </a:ext>
            </a:extLst>
          </p:cNvPr>
          <p:cNvPicPr>
            <a:picLocks noGrp="1" noChangeAspect="1"/>
          </p:cNvPicPr>
          <p:nvPr>
            <p:ph idx="1"/>
          </p:nvPr>
        </p:nvPicPr>
        <p:blipFill>
          <a:blip r:embed="rId2"/>
          <a:stretch>
            <a:fillRect/>
          </a:stretch>
        </p:blipFill>
        <p:spPr>
          <a:xfrm>
            <a:off x="837040" y="811305"/>
            <a:ext cx="11050160" cy="5954073"/>
          </a:xfrm>
        </p:spPr>
      </p:pic>
    </p:spTree>
    <p:extLst>
      <p:ext uri="{BB962C8B-B14F-4D97-AF65-F5344CB8AC3E}">
        <p14:creationId xmlns:p14="http://schemas.microsoft.com/office/powerpoint/2010/main" val="388034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D000-E0ED-40DC-8E94-3D387CC5B9F0}"/>
              </a:ext>
            </a:extLst>
          </p:cNvPr>
          <p:cNvSpPr>
            <a:spLocks noGrp="1"/>
          </p:cNvSpPr>
          <p:nvPr>
            <p:ph type="title"/>
          </p:nvPr>
        </p:nvSpPr>
        <p:spPr/>
        <p:txBody>
          <a:bodyPr>
            <a:normAutofit fontScale="90000"/>
          </a:bodyPr>
          <a:lstStyle/>
          <a:p>
            <a:pPr algn="ctr"/>
            <a:r>
              <a:rPr lang="az-Latn-AZ" b="1" dirty="0">
                <a:solidFill>
                  <a:schemeClr val="bg1"/>
                </a:solidFill>
              </a:rPr>
              <a:t>TƏDRİS ÜÇÜN POWERPOİNT  PROQRAMI İLƏ TƏDRİS</a:t>
            </a:r>
            <a:br>
              <a:rPr lang="en-US" dirty="0">
                <a:solidFill>
                  <a:schemeClr val="bg1"/>
                </a:solidFill>
              </a:rPr>
            </a:br>
            <a:r>
              <a:rPr lang="az-Latn-AZ" b="1" dirty="0">
                <a:solidFill>
                  <a:schemeClr val="bg1"/>
                </a:solidFill>
              </a:rPr>
              <a:t>TƏQDİMATLARININ HAZIRLANMASI</a:t>
            </a:r>
            <a:endParaRPr lang="en-US" dirty="0">
              <a:solidFill>
                <a:schemeClr val="bg1"/>
              </a:solidFill>
            </a:endParaRPr>
          </a:p>
        </p:txBody>
      </p:sp>
      <p:sp>
        <p:nvSpPr>
          <p:cNvPr id="3" name="Content Placeholder 2">
            <a:extLst>
              <a:ext uri="{FF2B5EF4-FFF2-40B4-BE49-F238E27FC236}">
                <a16:creationId xmlns:a16="http://schemas.microsoft.com/office/drawing/2014/main" id="{BEFC6ADF-587D-4B60-8E7A-517C429350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277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1EB3-1B66-4206-9927-D656A1DAFC8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1D3BA40-4501-4A8E-87FF-F5ED015C6F09}"/>
              </a:ext>
            </a:extLst>
          </p:cNvPr>
          <p:cNvPicPr>
            <a:picLocks noGrp="1" noChangeAspect="1"/>
          </p:cNvPicPr>
          <p:nvPr>
            <p:ph idx="1"/>
          </p:nvPr>
        </p:nvPicPr>
        <p:blipFill>
          <a:blip r:embed="rId2"/>
          <a:stretch>
            <a:fillRect/>
          </a:stretch>
        </p:blipFill>
        <p:spPr>
          <a:xfrm>
            <a:off x="291400" y="2581051"/>
            <a:ext cx="11444880" cy="2098228"/>
          </a:xfrm>
        </p:spPr>
      </p:pic>
      <p:pic>
        <p:nvPicPr>
          <p:cNvPr id="7" name="Picture 6">
            <a:extLst>
              <a:ext uri="{FF2B5EF4-FFF2-40B4-BE49-F238E27FC236}">
                <a16:creationId xmlns:a16="http://schemas.microsoft.com/office/drawing/2014/main" id="{10FC0FA0-3815-446E-BCA0-B4575513FA52}"/>
              </a:ext>
            </a:extLst>
          </p:cNvPr>
          <p:cNvPicPr>
            <a:picLocks noChangeAspect="1"/>
          </p:cNvPicPr>
          <p:nvPr/>
        </p:nvPicPr>
        <p:blipFill>
          <a:blip r:embed="rId3"/>
          <a:stretch>
            <a:fillRect/>
          </a:stretch>
        </p:blipFill>
        <p:spPr>
          <a:xfrm>
            <a:off x="328474" y="111449"/>
            <a:ext cx="11407806" cy="2293444"/>
          </a:xfrm>
          <a:prstGeom prst="rect">
            <a:avLst/>
          </a:prstGeom>
        </p:spPr>
      </p:pic>
      <p:pic>
        <p:nvPicPr>
          <p:cNvPr id="9" name="Picture 8">
            <a:extLst>
              <a:ext uri="{FF2B5EF4-FFF2-40B4-BE49-F238E27FC236}">
                <a16:creationId xmlns:a16="http://schemas.microsoft.com/office/drawing/2014/main" id="{BADC3C1E-0CB7-46AE-94ED-FAE5A4739F47}"/>
              </a:ext>
            </a:extLst>
          </p:cNvPr>
          <p:cNvPicPr>
            <a:picLocks noChangeAspect="1"/>
          </p:cNvPicPr>
          <p:nvPr/>
        </p:nvPicPr>
        <p:blipFill>
          <a:blip r:embed="rId4"/>
          <a:stretch>
            <a:fillRect/>
          </a:stretch>
        </p:blipFill>
        <p:spPr>
          <a:xfrm>
            <a:off x="328474" y="4855438"/>
            <a:ext cx="11444880" cy="2002562"/>
          </a:xfrm>
          <a:prstGeom prst="rect">
            <a:avLst/>
          </a:prstGeom>
        </p:spPr>
      </p:pic>
    </p:spTree>
    <p:extLst>
      <p:ext uri="{BB962C8B-B14F-4D97-AF65-F5344CB8AC3E}">
        <p14:creationId xmlns:p14="http://schemas.microsoft.com/office/powerpoint/2010/main" val="51469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3E69-6139-4F74-AB83-28AB4F03732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5D38731-1F78-4290-B1C2-12D36604F275}"/>
              </a:ext>
            </a:extLst>
          </p:cNvPr>
          <p:cNvPicPr>
            <a:picLocks noGrp="1" noChangeAspect="1"/>
          </p:cNvPicPr>
          <p:nvPr>
            <p:ph idx="1"/>
          </p:nvPr>
        </p:nvPicPr>
        <p:blipFill>
          <a:blip r:embed="rId2"/>
          <a:stretch>
            <a:fillRect/>
          </a:stretch>
        </p:blipFill>
        <p:spPr>
          <a:xfrm>
            <a:off x="546608" y="265510"/>
            <a:ext cx="11383859" cy="2104828"/>
          </a:xfrm>
        </p:spPr>
      </p:pic>
      <p:pic>
        <p:nvPicPr>
          <p:cNvPr id="7" name="Picture 6">
            <a:extLst>
              <a:ext uri="{FF2B5EF4-FFF2-40B4-BE49-F238E27FC236}">
                <a16:creationId xmlns:a16="http://schemas.microsoft.com/office/drawing/2014/main" id="{18FEA903-A964-4603-89D6-EBE2F95B1183}"/>
              </a:ext>
            </a:extLst>
          </p:cNvPr>
          <p:cNvPicPr>
            <a:picLocks noChangeAspect="1"/>
          </p:cNvPicPr>
          <p:nvPr/>
        </p:nvPicPr>
        <p:blipFill>
          <a:blip r:embed="rId3"/>
          <a:stretch>
            <a:fillRect/>
          </a:stretch>
        </p:blipFill>
        <p:spPr>
          <a:xfrm>
            <a:off x="546606" y="1768363"/>
            <a:ext cx="11383859" cy="2122615"/>
          </a:xfrm>
          <a:prstGeom prst="rect">
            <a:avLst/>
          </a:prstGeom>
        </p:spPr>
      </p:pic>
      <p:pic>
        <p:nvPicPr>
          <p:cNvPr id="9" name="Picture 8">
            <a:extLst>
              <a:ext uri="{FF2B5EF4-FFF2-40B4-BE49-F238E27FC236}">
                <a16:creationId xmlns:a16="http://schemas.microsoft.com/office/drawing/2014/main" id="{C44C1C0F-37E9-411E-99DB-5B56DE47F1EB}"/>
              </a:ext>
            </a:extLst>
          </p:cNvPr>
          <p:cNvPicPr>
            <a:picLocks noChangeAspect="1"/>
          </p:cNvPicPr>
          <p:nvPr/>
        </p:nvPicPr>
        <p:blipFill>
          <a:blip r:embed="rId4"/>
          <a:stretch>
            <a:fillRect/>
          </a:stretch>
        </p:blipFill>
        <p:spPr>
          <a:xfrm>
            <a:off x="546606" y="3031550"/>
            <a:ext cx="11508419" cy="2151835"/>
          </a:xfrm>
          <a:prstGeom prst="rect">
            <a:avLst/>
          </a:prstGeom>
        </p:spPr>
      </p:pic>
      <p:pic>
        <p:nvPicPr>
          <p:cNvPr id="11" name="Picture 10">
            <a:extLst>
              <a:ext uri="{FF2B5EF4-FFF2-40B4-BE49-F238E27FC236}">
                <a16:creationId xmlns:a16="http://schemas.microsoft.com/office/drawing/2014/main" id="{92A424F6-3F34-4D93-97E5-0BA483DCD8A5}"/>
              </a:ext>
            </a:extLst>
          </p:cNvPr>
          <p:cNvPicPr>
            <a:picLocks noChangeAspect="1"/>
          </p:cNvPicPr>
          <p:nvPr/>
        </p:nvPicPr>
        <p:blipFill>
          <a:blip r:embed="rId5"/>
          <a:stretch>
            <a:fillRect/>
          </a:stretch>
        </p:blipFill>
        <p:spPr>
          <a:xfrm>
            <a:off x="477175" y="4433704"/>
            <a:ext cx="11577850" cy="2158786"/>
          </a:xfrm>
          <a:prstGeom prst="rect">
            <a:avLst/>
          </a:prstGeom>
        </p:spPr>
      </p:pic>
    </p:spTree>
    <p:extLst>
      <p:ext uri="{BB962C8B-B14F-4D97-AF65-F5344CB8AC3E}">
        <p14:creationId xmlns:p14="http://schemas.microsoft.com/office/powerpoint/2010/main" val="217043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B690-6EC3-411F-AFBC-382DC3605C08}"/>
              </a:ext>
            </a:extLst>
          </p:cNvPr>
          <p:cNvSpPr>
            <a:spLocks noGrp="1"/>
          </p:cNvSpPr>
          <p:nvPr>
            <p:ph type="title"/>
          </p:nvPr>
        </p:nvSpPr>
        <p:spPr/>
        <p:txBody>
          <a:bodyPr/>
          <a:lstStyle/>
          <a:p>
            <a:r>
              <a:rPr lang="en-US" dirty="0">
                <a:solidFill>
                  <a:schemeClr val="bg1"/>
                </a:solidFill>
              </a:rPr>
              <a:t>Windows </a:t>
            </a:r>
            <a:r>
              <a:rPr lang="az-Latn-AZ" dirty="0">
                <a:solidFill>
                  <a:schemeClr val="bg1"/>
                </a:solidFill>
              </a:rPr>
              <a:t>ƏS</a:t>
            </a:r>
            <a:endParaRPr lang="en-US" dirty="0">
              <a:solidFill>
                <a:schemeClr val="bg1"/>
              </a:solidFill>
            </a:endParaRPr>
          </a:p>
        </p:txBody>
      </p:sp>
      <p:sp>
        <p:nvSpPr>
          <p:cNvPr id="3" name="Content Placeholder 2">
            <a:extLst>
              <a:ext uri="{FF2B5EF4-FFF2-40B4-BE49-F238E27FC236}">
                <a16:creationId xmlns:a16="http://schemas.microsoft.com/office/drawing/2014/main" id="{AADB5A37-4ED3-404D-9DF0-5E53670EF616}"/>
              </a:ext>
            </a:extLst>
          </p:cNvPr>
          <p:cNvSpPr>
            <a:spLocks noGrp="1"/>
          </p:cNvSpPr>
          <p:nvPr>
            <p:ph idx="1"/>
          </p:nvPr>
        </p:nvSpPr>
        <p:spPr/>
        <p:txBody>
          <a:bodyPr>
            <a:normAutofit fontScale="92500"/>
          </a:bodyPr>
          <a:lstStyle/>
          <a:p>
            <a:r>
              <a:rPr lang="az-Latn-AZ" dirty="0">
                <a:solidFill>
                  <a:schemeClr val="bg1"/>
                </a:solidFill>
              </a:rPr>
              <a:t>Windows 7 əməliyyat sisteminin tərkibindəki proqramlar dəsti cürbəcür işlər görməyə, müxtəlif tip faylları yaratmağa və redaktə etməyə və s. imkan verir. Lakin müasir sənədləri mükəmməl, cəld və münasib şəkildə yaratmağa imkan verən ixtisaslaşdırılmış proqramlar da mövcuddur. </a:t>
            </a:r>
            <a:r>
              <a:rPr lang="az-Latn-AZ" dirty="0"/>
              <a:t>Microsoft Office proqramlar paketi ofisdə və məişətdə faydalı istifadə oluna bilən bir-neçə proqramı özündə birləşdirir və onların istifadə edilməsi çox sadədir. Microsoft Office yeni versiyalarının yaradılmasında daim istifadəçilərin arzu və təklifləri qiymətləndirilir, daha səmərəli işləməyə imkan verən ideyalar nəzərə alınır.</a:t>
            </a:r>
            <a:endParaRPr lang="en-US" dirty="0"/>
          </a:p>
          <a:p>
            <a:endParaRPr lang="en-US" dirty="0"/>
          </a:p>
        </p:txBody>
      </p:sp>
    </p:spTree>
    <p:extLst>
      <p:ext uri="{BB962C8B-B14F-4D97-AF65-F5344CB8AC3E}">
        <p14:creationId xmlns:p14="http://schemas.microsoft.com/office/powerpoint/2010/main" val="41882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20D6-D27A-477E-8E6E-7976832B554A}"/>
              </a:ext>
            </a:extLst>
          </p:cNvPr>
          <p:cNvSpPr>
            <a:spLocks noGrp="1"/>
          </p:cNvSpPr>
          <p:nvPr>
            <p:ph type="title"/>
          </p:nvPr>
        </p:nvSpPr>
        <p:spPr/>
        <p:txBody>
          <a:bodyPr/>
          <a:lstStyle/>
          <a:p>
            <a:r>
              <a:rPr lang="az-Latn-AZ" dirty="0">
                <a:solidFill>
                  <a:schemeClr val="bg1"/>
                </a:solidFill>
              </a:rPr>
              <a:t>Microsoft Office</a:t>
            </a:r>
            <a:endParaRPr lang="en-US" dirty="0">
              <a:solidFill>
                <a:schemeClr val="bg1"/>
              </a:solidFill>
            </a:endParaRPr>
          </a:p>
        </p:txBody>
      </p:sp>
      <p:sp>
        <p:nvSpPr>
          <p:cNvPr id="3" name="Content Placeholder 2">
            <a:extLst>
              <a:ext uri="{FF2B5EF4-FFF2-40B4-BE49-F238E27FC236}">
                <a16:creationId xmlns:a16="http://schemas.microsoft.com/office/drawing/2014/main" id="{48B4A7B7-43F9-43FA-B621-836DF34EBDD6}"/>
              </a:ext>
            </a:extLst>
          </p:cNvPr>
          <p:cNvSpPr>
            <a:spLocks noGrp="1"/>
          </p:cNvSpPr>
          <p:nvPr>
            <p:ph idx="1"/>
          </p:nvPr>
        </p:nvSpPr>
        <p:spPr/>
        <p:txBody>
          <a:bodyPr>
            <a:normAutofit fontScale="85000" lnSpcReduction="20000"/>
          </a:bodyPr>
          <a:lstStyle/>
          <a:p>
            <a:r>
              <a:rPr lang="az-Latn-AZ" dirty="0">
                <a:solidFill>
                  <a:schemeClr val="bg1"/>
                </a:solidFill>
              </a:rPr>
              <a:t>Əvvəlki proqramlardan fərqli olaraq Microsoft Office 2007-ci versiyadan başlayaraq faylları saxlamaq üçün XML formatı tətbiq edilmiş və ənənəvi olan fayl ad genişlənmələrinə, yəni </a:t>
            </a:r>
            <a:r>
              <a:rPr lang="az-Latn-AZ" i="1" dirty="0">
                <a:solidFill>
                  <a:schemeClr val="bg1"/>
                </a:solidFill>
              </a:rPr>
              <a:t>.doc, .ppt, .xls</a:t>
            </a:r>
            <a:r>
              <a:rPr lang="az-Latn-AZ" dirty="0">
                <a:solidFill>
                  <a:schemeClr val="bg1"/>
                </a:solidFill>
              </a:rPr>
              <a:t> və s.-yə sonluq olaraq “</a:t>
            </a:r>
            <a:r>
              <a:rPr lang="az-Latn-AZ" i="1" dirty="0">
                <a:solidFill>
                  <a:schemeClr val="bg1"/>
                </a:solidFill>
              </a:rPr>
              <a:t>x</a:t>
            </a:r>
            <a:r>
              <a:rPr lang="az-Latn-AZ" dirty="0">
                <a:solidFill>
                  <a:schemeClr val="bg1"/>
                </a:solidFill>
              </a:rPr>
              <a:t>” hərfi əlavə edilmişdir. </a:t>
            </a:r>
            <a:r>
              <a:rPr lang="az-Latn-AZ" dirty="0"/>
              <a:t>Bu yeni format faylları daha etibarlı saxlamağa, həcmini kiçiltməyə və bir-birilə əlaqələndirməyə imkan vermişdir.</a:t>
            </a:r>
            <a:endParaRPr lang="en-US" dirty="0"/>
          </a:p>
          <a:p>
            <a:r>
              <a:rPr lang="az-Latn-AZ" dirty="0"/>
              <a:t>Microsoft Office 2007 paketindən başlayaraq, əvvəlki versiyalardan fərqli interfeys tətbiq edilmişdir. Bu interfeys əməliyyatları funksional imkanlarına görə qruplaş­dırılması əsasında optimallaşdırılmışdır. Bu zaman iki məsələyə diqqət yetirilmişdir:</a:t>
            </a:r>
            <a:endParaRPr lang="en-US" dirty="0"/>
          </a:p>
          <a:p>
            <a:r>
              <a:rPr lang="az-Latn-AZ" dirty="0"/>
              <a:t>1. İstifadəçinin işinin məhsuldarlığının artırılması;</a:t>
            </a:r>
            <a:endParaRPr lang="en-US" dirty="0"/>
          </a:p>
          <a:p>
            <a:r>
              <a:rPr lang="az-Latn-AZ" dirty="0"/>
              <a:t>2. Sənədlərin, elektron cədvəllərin, təqdimatların və s. obyektlərin nəfis yaradılmasının asanlaşdırılması.</a:t>
            </a:r>
            <a:endParaRPr lang="en-US" dirty="0"/>
          </a:p>
          <a:p>
            <a:endParaRPr lang="en-US" dirty="0"/>
          </a:p>
        </p:txBody>
      </p:sp>
    </p:spTree>
    <p:extLst>
      <p:ext uri="{BB962C8B-B14F-4D97-AF65-F5344CB8AC3E}">
        <p14:creationId xmlns:p14="http://schemas.microsoft.com/office/powerpoint/2010/main" val="389605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4508-6524-4EA3-B2B0-A75959F7AD93}"/>
              </a:ext>
            </a:extLst>
          </p:cNvPr>
          <p:cNvSpPr>
            <a:spLocks noGrp="1"/>
          </p:cNvSpPr>
          <p:nvPr>
            <p:ph type="title"/>
          </p:nvPr>
        </p:nvSpPr>
        <p:spPr/>
        <p:txBody>
          <a:bodyPr>
            <a:normAutofit fontScale="90000"/>
          </a:bodyPr>
          <a:lstStyle/>
          <a:p>
            <a:r>
              <a:rPr lang="az-Latn-AZ" dirty="0"/>
              <a:t>Yeni interfeys elə yardılmışdır ki, istifadəçilər Microsoft Office paketinin funksiyalarından asanlıqla istifadə edə bilsinlər:</a:t>
            </a:r>
            <a:br>
              <a:rPr lang="en-US" dirty="0"/>
            </a:br>
            <a:endParaRPr lang="en-US" dirty="0"/>
          </a:p>
        </p:txBody>
      </p:sp>
      <p:sp>
        <p:nvSpPr>
          <p:cNvPr id="3" name="Content Placeholder 2">
            <a:extLst>
              <a:ext uri="{FF2B5EF4-FFF2-40B4-BE49-F238E27FC236}">
                <a16:creationId xmlns:a16="http://schemas.microsoft.com/office/drawing/2014/main" id="{522C7083-CD9F-4795-AC27-D0841C869D31}"/>
              </a:ext>
            </a:extLst>
          </p:cNvPr>
          <p:cNvSpPr>
            <a:spLocks noGrp="1"/>
          </p:cNvSpPr>
          <p:nvPr>
            <p:ph idx="1"/>
          </p:nvPr>
        </p:nvSpPr>
        <p:spPr/>
        <p:txBody>
          <a:bodyPr>
            <a:normAutofit/>
          </a:bodyPr>
          <a:lstStyle/>
          <a:p>
            <a:pPr lvl="0"/>
            <a:r>
              <a:rPr lang="az-Latn-AZ" b="1" dirty="0"/>
              <a:t>Lent - </a:t>
            </a:r>
            <a:r>
              <a:rPr lang="az-Latn-AZ" dirty="0"/>
              <a:t>verilmiş proqramın əsas əmrlər yığımının rahat görünüşü təmin olunmaqla yerləşdirildiyi və ekranın yuxarı hissəsində olan sahədir. Lent əmrlərinin əksəriyyətindən istifadəyə imkan verir. İnterfeysdə funksiyaların axtarışı məhz burada həyata keçirilir;</a:t>
            </a:r>
            <a:endParaRPr lang="en-US" dirty="0"/>
          </a:p>
          <a:p>
            <a:endParaRPr lang="en-US" dirty="0"/>
          </a:p>
        </p:txBody>
      </p:sp>
    </p:spTree>
    <p:extLst>
      <p:ext uri="{BB962C8B-B14F-4D97-AF65-F5344CB8AC3E}">
        <p14:creationId xmlns:p14="http://schemas.microsoft.com/office/powerpoint/2010/main" val="186817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0466-D8F4-4A66-8B97-9D76A32B2B2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14B3A21-53D4-4843-A6BE-635FBA9087B3}"/>
              </a:ext>
            </a:extLst>
          </p:cNvPr>
          <p:cNvSpPr>
            <a:spLocks noGrp="1"/>
          </p:cNvSpPr>
          <p:nvPr>
            <p:ph idx="1"/>
          </p:nvPr>
        </p:nvSpPr>
        <p:spPr/>
        <p:txBody>
          <a:bodyPr>
            <a:normAutofit/>
          </a:bodyPr>
          <a:lstStyle/>
          <a:p>
            <a:pPr lvl="0"/>
            <a:r>
              <a:rPr lang="az-Latn-AZ" b="1" dirty="0"/>
              <a:t>Lentin kontekst tab vərəqləri –</a:t>
            </a:r>
            <a:r>
              <a:rPr lang="az-Latn-AZ" dirty="0"/>
              <a:t> qeyd olunmuş obyektlərin idarə edilməsi, redaktə olunması və formatlaşdırılması əməliyyatlarının yerinə yetirilməsinə xidmət edən əmrlərdir;</a:t>
            </a:r>
            <a:endParaRPr lang="en-US" dirty="0"/>
          </a:p>
          <a:p>
            <a:endParaRPr lang="en-US" dirty="0"/>
          </a:p>
        </p:txBody>
      </p:sp>
    </p:spTree>
    <p:extLst>
      <p:ext uri="{BB962C8B-B14F-4D97-AF65-F5344CB8AC3E}">
        <p14:creationId xmlns:p14="http://schemas.microsoft.com/office/powerpoint/2010/main" val="208722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FC6B-47C3-4CA6-B276-682170AEBD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0A3E0-6F51-42AE-AC43-38B7674F1E72}"/>
              </a:ext>
            </a:extLst>
          </p:cNvPr>
          <p:cNvSpPr>
            <a:spLocks noGrp="1"/>
          </p:cNvSpPr>
          <p:nvPr>
            <p:ph idx="1"/>
          </p:nvPr>
        </p:nvSpPr>
        <p:spPr/>
        <p:txBody>
          <a:bodyPr>
            <a:normAutofit/>
          </a:bodyPr>
          <a:lstStyle/>
          <a:p>
            <a:pPr lvl="0"/>
            <a:r>
              <a:rPr lang="az-Latn-AZ" b="1" dirty="0"/>
              <a:t>Коlleksiyalar və ya qalereyalar – </a:t>
            </a:r>
            <a:r>
              <a:rPr lang="az-Latn-AZ" dirty="0"/>
              <a:t>yeni interfeys konsepsiyasını ifadə edən idarəetmə elementləridir. Onlar lent ilə birlikdə istifadə üçün nəzərdə tutulmuşdur və əmrlərin yerinə yetirilməsinin nəticələrini görməyə imkan verir. Kolleksiyalar dinamiki öncəbaxışı (real zamanda mausun göstəricisini mümkün variantlar üzərində yerini dəyişərkən sənədin təzələnməsini) dəstəkləyirlər;</a:t>
            </a:r>
            <a:endParaRPr lang="en-US" dirty="0"/>
          </a:p>
          <a:p>
            <a:endParaRPr lang="en-US" dirty="0"/>
          </a:p>
        </p:txBody>
      </p:sp>
    </p:spTree>
    <p:extLst>
      <p:ext uri="{BB962C8B-B14F-4D97-AF65-F5344CB8AC3E}">
        <p14:creationId xmlns:p14="http://schemas.microsoft.com/office/powerpoint/2010/main" val="328711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40E5-B021-495B-A3A0-A18C1B26F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3E0CF-AA9C-4537-8E3B-F9B15A5D212F}"/>
              </a:ext>
            </a:extLst>
          </p:cNvPr>
          <p:cNvSpPr>
            <a:spLocks noGrp="1"/>
          </p:cNvSpPr>
          <p:nvPr>
            <p:ph idx="1"/>
          </p:nvPr>
        </p:nvSpPr>
        <p:spPr/>
        <p:txBody>
          <a:bodyPr>
            <a:normAutofit/>
          </a:bodyPr>
          <a:lstStyle/>
          <a:p>
            <a:pPr lvl="0"/>
            <a:r>
              <a:rPr lang="az-Latn-AZ" b="1" dirty="0"/>
              <a:t>Dialoq pəncərələrini çağırma düymələri – </a:t>
            </a:r>
            <a:r>
              <a:rPr lang="az-Latn-AZ" dirty="0"/>
              <a:t>lentin müxtəlif əmrlər interfeysi ilə genişləndirilmiş funksional imkanları olan dialoq pəncərələrinin birindən digərinə keçidi təmin etməyə xidmət edən və lent üzərində hər bir əmrlər qrupuna uyğun olan vasitələrdir;</a:t>
            </a:r>
            <a:endParaRPr lang="en-US" dirty="0"/>
          </a:p>
          <a:p>
            <a:endParaRPr lang="en-US" dirty="0"/>
          </a:p>
        </p:txBody>
      </p:sp>
    </p:spTree>
    <p:extLst>
      <p:ext uri="{BB962C8B-B14F-4D97-AF65-F5344CB8AC3E}">
        <p14:creationId xmlns:p14="http://schemas.microsoft.com/office/powerpoint/2010/main" val="237785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0AB5-7EFA-4D60-BEE0-AB5693EBC3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21C11-2C1E-4960-988E-9BC679603944}"/>
              </a:ext>
            </a:extLst>
          </p:cNvPr>
          <p:cNvSpPr>
            <a:spLocks noGrp="1"/>
          </p:cNvSpPr>
          <p:nvPr>
            <p:ph idx="1"/>
          </p:nvPr>
        </p:nvSpPr>
        <p:spPr/>
        <p:txBody>
          <a:bodyPr>
            <a:normAutofit lnSpcReduction="10000"/>
          </a:bodyPr>
          <a:lstStyle/>
          <a:p>
            <a:r>
              <a:rPr lang="az-Latn-AZ" b="1" dirty="0"/>
              <a:t>Üçmərhələli formatlaşdırma –</a:t>
            </a:r>
            <a:r>
              <a:rPr lang="az-Latn-AZ" dirty="0"/>
              <a:t> MS Office paketinin əvvəlki versiyalarında formatlaşdırma bəzən müəyyən problemlər yaratdığından istifadəçilər mürəkkəb formatları yaratmağa cəhd etmirdilər. Bir qayda olaraq formatlaşdırma üç mərhələyə bölünür: ümumi dizaynın seçilməsi, onun vizual dəyişdirilməsi və lazım gəldikdə obyektin incə xüsusiyyətlərinin sazlanması. Yeni interfeys bu modeli tamamilə dəstəkləyir. Formatlaşdırma kolleksiyalardan istifadə ilə başlayır və kontekstdən asılı idarə elementlərinin və ya dialoq pəncərlərinin tətbiqi ilə qurtarır.</a:t>
            </a:r>
            <a:endParaRPr lang="en-US" dirty="0"/>
          </a:p>
          <a:p>
            <a:endParaRPr lang="en-US" dirty="0"/>
          </a:p>
        </p:txBody>
      </p:sp>
    </p:spTree>
    <p:extLst>
      <p:ext uri="{BB962C8B-B14F-4D97-AF65-F5344CB8AC3E}">
        <p14:creationId xmlns:p14="http://schemas.microsoft.com/office/powerpoint/2010/main" val="4046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BBF1-7801-4A08-8A22-3F54B21032E8}"/>
              </a:ext>
            </a:extLst>
          </p:cNvPr>
          <p:cNvSpPr>
            <a:spLocks noGrp="1"/>
          </p:cNvSpPr>
          <p:nvPr>
            <p:ph type="title"/>
          </p:nvPr>
        </p:nvSpPr>
        <p:spPr>
          <a:xfrm>
            <a:off x="355108" y="361066"/>
            <a:ext cx="6884001" cy="136084"/>
          </a:xfrm>
        </p:spPr>
        <p:txBody>
          <a:bodyPr>
            <a:normAutofit fontScale="90000"/>
          </a:bodyPr>
          <a:lstStyle/>
          <a:p>
            <a:pPr algn="ctr"/>
            <a:r>
              <a:rPr lang="az-Latn-AZ" b="1" dirty="0">
                <a:solidFill>
                  <a:schemeClr val="bg1"/>
                </a:solidFill>
              </a:rPr>
              <a:t>Microsoft Office Word 2010</a:t>
            </a:r>
            <a:endParaRPr lang="en-US" dirty="0">
              <a:solidFill>
                <a:schemeClr val="bg1"/>
              </a:solidFill>
            </a:endParaRPr>
          </a:p>
        </p:txBody>
      </p:sp>
      <p:pic>
        <p:nvPicPr>
          <p:cNvPr id="29" name="Content Placeholder 28">
            <a:extLst>
              <a:ext uri="{FF2B5EF4-FFF2-40B4-BE49-F238E27FC236}">
                <a16:creationId xmlns:a16="http://schemas.microsoft.com/office/drawing/2014/main" id="{118499FF-8DCE-45A3-8389-F7C865E7CA53}"/>
              </a:ext>
            </a:extLst>
          </p:cNvPr>
          <p:cNvPicPr>
            <a:picLocks noGrp="1" noChangeAspect="1"/>
          </p:cNvPicPr>
          <p:nvPr>
            <p:ph idx="1"/>
          </p:nvPr>
        </p:nvPicPr>
        <p:blipFill>
          <a:blip r:embed="rId2"/>
          <a:stretch>
            <a:fillRect/>
          </a:stretch>
        </p:blipFill>
        <p:spPr>
          <a:xfrm>
            <a:off x="236773" y="860505"/>
            <a:ext cx="12874386" cy="6937007"/>
          </a:xfrm>
        </p:spPr>
      </p:pic>
    </p:spTree>
    <p:extLst>
      <p:ext uri="{BB962C8B-B14F-4D97-AF65-F5344CB8AC3E}">
        <p14:creationId xmlns:p14="http://schemas.microsoft.com/office/powerpoint/2010/main" val="698709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TotalTime>
  <Words>465</Words>
  <Application>Microsoft Office PowerPoint</Application>
  <PresentationFormat>Widescreen</PresentationFormat>
  <Paragraphs>20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Ms Offise  inteqrallaşdirilmiş proqram  paketindən təhsildə istifadə </vt:lpstr>
      <vt:lpstr>Windows ƏS</vt:lpstr>
      <vt:lpstr>Microsoft Office</vt:lpstr>
      <vt:lpstr>Yeni interfeys elə yardılmışdır ki, istifadəçilər Microsoft Office paketinin funksiyalarından asanlıqla istifadə edə bilsinlər: </vt:lpstr>
      <vt:lpstr>PowerPoint Presentation</vt:lpstr>
      <vt:lpstr>PowerPoint Presentation</vt:lpstr>
      <vt:lpstr>PowerPoint Presentation</vt:lpstr>
      <vt:lpstr>PowerPoint Presentation</vt:lpstr>
      <vt:lpstr>Microsoft Office Word 2010</vt:lpstr>
      <vt:lpstr>PowerPoint Presentation</vt:lpstr>
      <vt:lpstr>PowerPoint Presentation</vt:lpstr>
      <vt:lpstr>PowerPoint Presentation</vt:lpstr>
      <vt:lpstr>Microsoft Office Excel 2010</vt:lpstr>
      <vt:lpstr>Microsoft PowerPoint 2010</vt:lpstr>
      <vt:lpstr>Access 2010</vt:lpstr>
      <vt:lpstr>Microsoft Publisher 2010 </vt:lpstr>
      <vt:lpstr>TƏDRİS ÜÇÜN POWERPOİNT  PROQRAMI İLƏ TƏDRİS TƏQDİMATLARININ HAZIRLANMASI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Offise  inteqrallaşdirilmiş proqram  paketindən təhsildə istifadə </dc:title>
  <dc:creator>ASUS</dc:creator>
  <cp:lastModifiedBy>ASUS</cp:lastModifiedBy>
  <cp:revision>3</cp:revision>
  <dcterms:created xsi:type="dcterms:W3CDTF">2023-03-05T07:12:13Z</dcterms:created>
  <dcterms:modified xsi:type="dcterms:W3CDTF">2023-03-05T20:25:52Z</dcterms:modified>
</cp:coreProperties>
</file>